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6.xml" ContentType="application/vnd.openxmlformats-officedocument.presentationml.notesSlide+xml"/>
  <Override PartName="/ppt/notesSlides/_rels/notesSlide16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按一下滑鼠編輯備註格式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&lt;頁首&gt;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&lt;日期/時間&gt;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EDDF0CB-A95E-4277-817E-419E70A4523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120" cy="4113720"/>
          </a:xfrm>
          <a:prstGeom prst="rect">
            <a:avLst/>
          </a:prstGeom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Zombie acception test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mocha unit test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是架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  jenkins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來跑整合測試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請按此一下，以編輯題名文字格式。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請按此一下，以編輯大綱文字格式。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請按此一下，以編輯題名文字格式。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請按此一下，以編輯大綱文字格式。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143000" y="1285920"/>
            <a:ext cx="7771320" cy="1468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Software Engineering Project Review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67640" y="4509000"/>
            <a:ext cx="6399720" cy="1751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f2f2f2"/>
              </a:buClr>
              <a:buFont typeface="Arial"/>
              <a:buChar char="•"/>
            </a:pPr>
            <a:r>
              <a:rPr b="0" lang="en-US" sz="196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組員：</a:t>
            </a:r>
            <a:r>
              <a:rPr b="0" lang="en-US" sz="196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105598054 </a:t>
            </a:r>
            <a:r>
              <a:rPr b="0" lang="en-US" sz="196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陳佐昂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f2f2f2"/>
              </a:buClr>
              <a:buFont typeface="Arial"/>
              <a:buChar char="•"/>
            </a:pPr>
            <a:r>
              <a:rPr b="0" lang="en-US" sz="196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 </a:t>
            </a:r>
            <a:r>
              <a:rPr b="0" lang="en-US" sz="196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105598016</a:t>
            </a:r>
            <a:r>
              <a:rPr b="0" lang="en-US" sz="196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 </a:t>
            </a:r>
            <a:r>
              <a:rPr b="0" lang="en-US" sz="196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林杰毅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f2f2f2"/>
              </a:buClr>
              <a:buFont typeface="Arial"/>
              <a:buChar char="•"/>
            </a:pPr>
            <a:r>
              <a:rPr b="0" lang="en-US" sz="196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 </a:t>
            </a:r>
            <a:r>
              <a:rPr b="0" lang="en-US" sz="196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106598024</a:t>
            </a:r>
            <a:r>
              <a:rPr b="0" lang="en-US" sz="196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 </a:t>
            </a:r>
            <a:r>
              <a:rPr b="0" lang="en-US" sz="196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鍾承翰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f2f2f2"/>
              </a:buClr>
              <a:buFont typeface="Arial"/>
              <a:buChar char="•"/>
            </a:pPr>
            <a:r>
              <a:rPr b="0" lang="en-US" sz="196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 </a:t>
            </a:r>
            <a:r>
              <a:rPr b="0" lang="en-US" sz="196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106598060</a:t>
            </a:r>
            <a:r>
              <a:rPr b="0" lang="en-US" sz="196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 </a:t>
            </a:r>
            <a:r>
              <a:rPr b="0" lang="en-US" sz="196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吳彥銘</a:t>
            </a:r>
            <a:r>
              <a:rPr b="0" lang="en-US" sz="196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96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f2f2f2"/>
              </a:buClr>
              <a:buFont typeface="Arial"/>
              <a:buChar char="•"/>
            </a:pPr>
            <a:r>
              <a:rPr b="0" lang="en-US" sz="196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2017/11/01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323640" y="4077000"/>
            <a:ext cx="2663280" cy="363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第三組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r>
              <a:rPr b="0" lang="en-US" sz="34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Analysis and Design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上傳作業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457200" y="6402960"/>
            <a:ext cx="2132640" cy="271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1596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2018/1/2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8422920" y="6404400"/>
            <a:ext cx="262800" cy="268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Picture 2" descr=""/>
          <p:cNvPicPr/>
          <p:nvPr/>
        </p:nvPicPr>
        <p:blipFill>
          <a:blip r:embed="rId1"/>
          <a:stretch/>
        </p:blipFill>
        <p:spPr>
          <a:xfrm>
            <a:off x="1883880" y="2298600"/>
            <a:ext cx="5309280" cy="40564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r>
              <a:rPr b="0" lang="en-US" sz="34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Analysis and Design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查詢成績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57200" y="6402960"/>
            <a:ext cx="2132640" cy="271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1596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2018/1/2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8422920" y="6404400"/>
            <a:ext cx="262800" cy="268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Picture 2" descr=""/>
          <p:cNvPicPr/>
          <p:nvPr/>
        </p:nvPicPr>
        <p:blipFill>
          <a:blip r:embed="rId1"/>
          <a:stretch/>
        </p:blipFill>
        <p:spPr>
          <a:xfrm>
            <a:off x="1691640" y="2440080"/>
            <a:ext cx="5274360" cy="368496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r>
              <a:rPr b="0" lang="en-US" sz="34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Analysis and Design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上傳作業腳本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457200" y="6402960"/>
            <a:ext cx="2132640" cy="271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1596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2018/1/2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8422920" y="6404400"/>
            <a:ext cx="262800" cy="268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Picture 2" descr=""/>
          <p:cNvPicPr/>
          <p:nvPr/>
        </p:nvPicPr>
        <p:blipFill>
          <a:blip r:embed="rId1"/>
          <a:stretch/>
        </p:blipFill>
        <p:spPr>
          <a:xfrm>
            <a:off x="1577880" y="2366280"/>
            <a:ext cx="6040800" cy="387396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r>
              <a:rPr b="0" lang="en-US" sz="34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Analysis and Design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批改作業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457200" y="6402960"/>
            <a:ext cx="2132640" cy="271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1596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2018/1/2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8422920" y="6404400"/>
            <a:ext cx="262800" cy="268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8" name="Picture 2" descr=""/>
          <p:cNvPicPr/>
          <p:nvPr/>
        </p:nvPicPr>
        <p:blipFill>
          <a:blip r:embed="rId1"/>
          <a:stretch/>
        </p:blipFill>
        <p:spPr>
          <a:xfrm>
            <a:off x="1681200" y="2595600"/>
            <a:ext cx="5780520" cy="369792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r>
              <a:rPr b="0" lang="en-US" sz="34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Overall Project Deliverables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PRP</a:t>
            </a:r>
            <a:r>
              <a:rPr b="0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文件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SDD</a:t>
            </a:r>
            <a:r>
              <a:rPr b="0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文件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SRS</a:t>
            </a:r>
            <a:r>
              <a:rPr b="0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文件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STD</a:t>
            </a:r>
            <a:r>
              <a:rPr b="0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文件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PASS</a:t>
            </a:r>
            <a:r>
              <a:rPr b="0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系統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AT</a:t>
            </a:r>
            <a:r>
              <a:rPr b="0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測試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57200" y="6402960"/>
            <a:ext cx="2132640" cy="271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1596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2018/1/2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8422920" y="6404400"/>
            <a:ext cx="262800" cy="268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178920"/>
            <a:ext cx="82285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Change History of The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Git Commit Record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移除更改課程內容功能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移除更改作業內容功能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移除指派</a:t>
            </a:r>
            <a:r>
              <a:rPr b="0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移除修改個人介面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添增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8422920" y="6404400"/>
            <a:ext cx="262800" cy="268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螢幕快照 2018-01-02 下午7.48.46.png" descr=""/>
          <p:cNvPicPr/>
          <p:nvPr/>
        </p:nvPicPr>
        <p:blipFill>
          <a:blip r:embed="rId1"/>
          <a:srcRect l="9640" t="2704" r="184" b="22576"/>
          <a:stretch/>
        </p:blipFill>
        <p:spPr>
          <a:xfrm>
            <a:off x="448920" y="2189880"/>
            <a:ext cx="8244720" cy="42692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r>
              <a:rPr b="0" lang="en-US" sz="34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Evaluation to Consistency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4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of Design and Implementation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57200" y="6402960"/>
            <a:ext cx="2132640" cy="271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1596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2018/1/2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8422920" y="6404400"/>
            <a:ext cx="262800" cy="268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Classdiagram1.png" descr=""/>
          <p:cNvPicPr/>
          <p:nvPr/>
        </p:nvPicPr>
        <p:blipFill>
          <a:blip r:embed="rId1"/>
          <a:stretch/>
        </p:blipFill>
        <p:spPr>
          <a:xfrm>
            <a:off x="814320" y="2059200"/>
            <a:ext cx="7347600" cy="349380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Project Retrospective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5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Good</a:t>
            </a:r>
            <a:r>
              <a:rPr b="0" lang="en-US" sz="25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大家對於</a:t>
            </a:r>
            <a:r>
              <a:rPr b="0" lang="en-US" sz="25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Vue</a:t>
            </a:r>
            <a:r>
              <a:rPr b="0" lang="en-US" sz="25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的框架與非關聯性資料庫的Ｍ</a:t>
            </a:r>
            <a:r>
              <a:rPr b="0" lang="en-US" sz="25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ongoDB</a:t>
            </a:r>
            <a:r>
              <a:rPr b="0" lang="en-US" sz="25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再這一段時間有更深入的了解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在專案中</a:t>
            </a:r>
            <a:r>
              <a:rPr b="0" lang="en-US" sz="25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AT</a:t>
            </a:r>
            <a:r>
              <a:rPr b="0" lang="en-US" sz="25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的測試來驗證我們的功能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5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Could Be Better</a:t>
            </a:r>
            <a:r>
              <a:rPr b="0" lang="en-US" sz="25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當大家遇見全新的問題時，會共同處理這問題，導致進度的延遲．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457200" y="6402960"/>
            <a:ext cx="2132640" cy="271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1596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2018/1/2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8422920" y="6404400"/>
            <a:ext cx="262800" cy="268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Demo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57200" y="1573920"/>
            <a:ext cx="8228520" cy="4524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"/>
          <p:cNvSpPr/>
          <p:nvPr/>
        </p:nvSpPr>
        <p:spPr>
          <a:xfrm>
            <a:off x="457200" y="6402960"/>
            <a:ext cx="2132640" cy="271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1596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2018/1/2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8422920" y="6404400"/>
            <a:ext cx="262800" cy="268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308520" indent="-307440">
              <a:lnSpc>
                <a:spcPct val="100000"/>
              </a:lnSpc>
              <a:spcBef>
                <a:spcPts val="60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79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Outline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8520" indent="-255960">
              <a:lnSpc>
                <a:spcPct val="100000"/>
              </a:lnSpc>
              <a:spcBef>
                <a:spcPts val="601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52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Personal Evaluation to Project Contributions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8520" indent="-255960">
              <a:lnSpc>
                <a:spcPct val="100000"/>
              </a:lnSpc>
              <a:spcBef>
                <a:spcPts val="601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52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Analysis and Design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8520" indent="-255960">
              <a:lnSpc>
                <a:spcPct val="100000"/>
              </a:lnSpc>
              <a:spcBef>
                <a:spcPts val="601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52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Overall Project Deliverables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8520" indent="-255960">
              <a:lnSpc>
                <a:spcPct val="100000"/>
              </a:lnSpc>
              <a:spcBef>
                <a:spcPts val="601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52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Change History of The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8520" indent="-255960">
              <a:lnSpc>
                <a:spcPct val="100000"/>
              </a:lnSpc>
              <a:spcBef>
                <a:spcPts val="601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52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Evaluation to Consistency of Design and Implementation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8520" indent="-255960">
              <a:lnSpc>
                <a:spcPct val="100000"/>
              </a:lnSpc>
              <a:spcBef>
                <a:spcPts val="601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52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Project Retrospective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8520" indent="-255960">
              <a:lnSpc>
                <a:spcPct val="100000"/>
              </a:lnSpc>
              <a:spcBef>
                <a:spcPts val="601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52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Implementation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8520" indent="-255960">
              <a:lnSpc>
                <a:spcPct val="100000"/>
              </a:lnSpc>
              <a:spcBef>
                <a:spcPts val="601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52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Demo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457200" y="6402960"/>
            <a:ext cx="2132640" cy="271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1596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2018/1/2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8502840" y="6404400"/>
            <a:ext cx="182880" cy="268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r>
              <a:rPr b="0" lang="en-US" sz="22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Personal Evaluation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to Project Contributions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6402960"/>
            <a:ext cx="2132640" cy="271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1596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2018/1/2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8502840" y="6404400"/>
            <a:ext cx="182880" cy="268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7" name="Table 4"/>
          <p:cNvGraphicFramePr/>
          <p:nvPr/>
        </p:nvGraphicFramePr>
        <p:xfrm>
          <a:off x="102600" y="1792080"/>
          <a:ext cx="8991360" cy="1898280"/>
        </p:xfrm>
        <a:graphic>
          <a:graphicData uri="http://schemas.openxmlformats.org/drawingml/2006/table">
            <a:tbl>
              <a:tblPr/>
              <a:tblGrid>
                <a:gridCol w="1284120"/>
                <a:gridCol w="1284120"/>
                <a:gridCol w="1284120"/>
                <a:gridCol w="1284120"/>
                <a:gridCol w="1284120"/>
                <a:gridCol w="1285560"/>
                <a:gridCol w="1285560"/>
              </a:tblGrid>
              <a:tr h="967680">
                <a:tc>
                  <a:txBody>
                    <a:bodyPr lIns="90000" rIns="90000"/>
                    <a:p>
                      <a:pPr marL="7200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b="0" lang="en-US" sz="2400" spc="-1" strike="noStrike">
                          <a:solidFill>
                            <a:srgbClr val="00206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API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marL="7200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b="0" lang="en-US" sz="2400" spc="-1" strike="noStrike">
                          <a:solidFill>
                            <a:srgbClr val="00206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UI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marL="7200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b="0" lang="en-US" sz="2400" spc="-1" strike="noStrike">
                          <a:solidFill>
                            <a:srgbClr val="00206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marL="7200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b="0" lang="en-US" sz="2400" spc="-1" strike="noStrike">
                          <a:solidFill>
                            <a:srgbClr val="00206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文件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marL="7200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b="0" lang="en-US" sz="2400" spc="-1" strike="noStrike">
                          <a:solidFill>
                            <a:srgbClr val="00206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UT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marL="72000" algn="ctr">
                        <a:lnSpc>
                          <a:spcPct val="100000"/>
                        </a:lnSpc>
                        <a:spcBef>
                          <a:spcPts val="567"/>
                        </a:spcBef>
                      </a:pPr>
                      <a:r>
                        <a:rPr b="0" lang="en-US" sz="2400" spc="-1" strike="noStrike">
                          <a:solidFill>
                            <a:srgbClr val="00206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AT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marL="72000" algn="ctr">
                        <a:lnSpc>
                          <a:spcPct val="100000"/>
                        </a:lnSpc>
                        <a:spcBef>
                          <a:spcPts val="567"/>
                        </a:spcBef>
                      </a:pPr>
                      <a:r>
                        <a:rPr b="0" lang="en-US" sz="2400" spc="-1" strike="noStrike">
                          <a:solidFill>
                            <a:srgbClr val="00206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自動化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72000" algn="ctr">
                        <a:lnSpc>
                          <a:spcPct val="100000"/>
                        </a:lnSpc>
                        <a:spcBef>
                          <a:spcPts val="567"/>
                        </a:spcBef>
                      </a:pPr>
                      <a:r>
                        <a:rPr b="0" lang="en-US" sz="2400" spc="-1" strike="noStrike">
                          <a:solidFill>
                            <a:srgbClr val="00206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測試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9309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林杰毅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陳佐昂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陳佐昂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鍾承翰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林杰毅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陳佐昂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林杰毅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陳佐昂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吳彥銘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鍾承翰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林杰毅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吳彥銘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鍾承翰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Table 5"/>
          <p:cNvGraphicFramePr/>
          <p:nvPr/>
        </p:nvGraphicFramePr>
        <p:xfrm>
          <a:off x="492840" y="4405320"/>
          <a:ext cx="7930800" cy="1282320"/>
        </p:xfrm>
        <a:graphic>
          <a:graphicData uri="http://schemas.openxmlformats.org/drawingml/2006/table">
            <a:tbl>
              <a:tblPr/>
              <a:tblGrid>
                <a:gridCol w="1981800"/>
                <a:gridCol w="1981800"/>
                <a:gridCol w="1981800"/>
                <a:gridCol w="1985760"/>
              </a:tblGrid>
              <a:tr h="573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b="0" lang="en-US" sz="2400" spc="-1" strike="noStrike">
                          <a:solidFill>
                            <a:srgbClr val="00206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林杰毅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b="0" lang="en-US" sz="2400" spc="-1" strike="noStrike">
                          <a:solidFill>
                            <a:srgbClr val="00206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陳佐昂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b="0" lang="en-US" sz="2400" spc="-1" strike="noStrike">
                          <a:solidFill>
                            <a:srgbClr val="00206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鍾承翰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b="0" lang="en-US" sz="2400" spc="-1" strike="noStrike">
                          <a:solidFill>
                            <a:srgbClr val="00206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吳彥銘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79646"/>
                    </a:solidFill>
                  </a:tcPr>
                </a:tc>
              </a:tr>
              <a:tr h="709200">
                <a:tc>
                  <a:txBody>
                    <a:bodyPr/>
                    <a:p>
                      <a:pPr marL="192960" indent="-191880" 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0803600" y="-93960"/>
            <a:ext cx="82285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r>
              <a:rPr b="0" lang="en-US" sz="34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Analysis and Design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User Management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57200" y="6402960"/>
            <a:ext cx="2132640" cy="271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1596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2018/1/2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8502840" y="6404400"/>
            <a:ext cx="182880" cy="268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圖片 6" descr=""/>
          <p:cNvPicPr/>
          <p:nvPr/>
        </p:nvPicPr>
        <p:blipFill>
          <a:blip r:embed="rId1"/>
          <a:stretch/>
        </p:blipFill>
        <p:spPr>
          <a:xfrm>
            <a:off x="1657440" y="2481480"/>
            <a:ext cx="5886000" cy="375876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r>
              <a:rPr b="0" lang="en-US" sz="34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Analysis and Design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Course Management and Homework Submit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57200" y="6402960"/>
            <a:ext cx="2132640" cy="271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1596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2018/1/2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8502840" y="6404400"/>
            <a:ext cx="182880" cy="268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圖片 7" descr=""/>
          <p:cNvPicPr/>
          <p:nvPr/>
        </p:nvPicPr>
        <p:blipFill>
          <a:blip r:embed="rId1"/>
          <a:srcRect l="0" t="11088" r="0" b="33999"/>
          <a:stretch/>
        </p:blipFill>
        <p:spPr>
          <a:xfrm>
            <a:off x="1835640" y="2277000"/>
            <a:ext cx="6057000" cy="421272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r>
              <a:rPr b="0" lang="en-US" sz="34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Analysis and Design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新增使用者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457200" y="6402960"/>
            <a:ext cx="2132640" cy="271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1596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2018/1/2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8502840" y="6404400"/>
            <a:ext cx="182880" cy="268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1619640" y="2558880"/>
            <a:ext cx="6055200" cy="356616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r>
              <a:rPr b="0" lang="en-US" sz="34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Analysis and Design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刪除帳戶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457200" y="6402960"/>
            <a:ext cx="2132640" cy="271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1596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2018/1/2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8502840" y="6404400"/>
            <a:ext cx="182880" cy="268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Picture 2" descr=""/>
          <p:cNvPicPr/>
          <p:nvPr/>
        </p:nvPicPr>
        <p:blipFill>
          <a:blip r:embed="rId1"/>
          <a:stretch/>
        </p:blipFill>
        <p:spPr>
          <a:xfrm>
            <a:off x="2699640" y="1782720"/>
            <a:ext cx="4224600" cy="47552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r>
              <a:rPr b="0" lang="en-US" sz="34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Analysis and Design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新增課程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457200" y="6402960"/>
            <a:ext cx="2132640" cy="271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1596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2018/1/2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502840" y="6404400"/>
            <a:ext cx="182880" cy="268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Picture 2" descr=""/>
          <p:cNvPicPr/>
          <p:nvPr/>
        </p:nvPicPr>
        <p:blipFill>
          <a:blip r:embed="rId1"/>
          <a:stretch/>
        </p:blipFill>
        <p:spPr>
          <a:xfrm>
            <a:off x="1505160" y="2421000"/>
            <a:ext cx="6055200" cy="33818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r>
              <a:rPr b="0" lang="en-US" sz="34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Analysis and Design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刪除課程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457200" y="6402960"/>
            <a:ext cx="2132640" cy="271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1596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2018/1/2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8502840" y="6404400"/>
            <a:ext cx="182880" cy="268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Picture 2" descr=""/>
          <p:cNvPicPr/>
          <p:nvPr/>
        </p:nvPicPr>
        <p:blipFill>
          <a:blip r:embed="rId1"/>
          <a:stretch/>
        </p:blipFill>
        <p:spPr>
          <a:xfrm>
            <a:off x="1583640" y="2064960"/>
            <a:ext cx="6055200" cy="45010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LibreOffice/5.2.6.2$Windows_x86 LibreOffice_project/a3100ed2409ebf1c212f5048fbe377c281438fdc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zh-TW</dc:language>
  <cp:lastModifiedBy/>
  <dcterms:modified xsi:type="dcterms:W3CDTF">2018-01-02T23:42:55Z</dcterms:modified>
  <cp:revision>10</cp:revision>
  <dc:subject/>
  <dc:title/>
</cp:coreProperties>
</file>