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6" r:id="rId9"/>
    <p:sldId id="267" r:id="rId10"/>
    <p:sldId id="268" r:id="rId11"/>
    <p:sldId id="264" r:id="rId12"/>
    <p:sldId id="265" r:id="rId13"/>
    <p:sldId id="258" r:id="rId14"/>
    <p:sldId id="269" r:id="rId15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1049" autoAdjust="0"/>
  </p:normalViewPr>
  <p:slideViewPr>
    <p:cSldViewPr>
      <p:cViewPr varScale="1">
        <p:scale>
          <a:sx n="106" d="100"/>
          <a:sy n="106" d="100"/>
        </p:scale>
        <p:origin x="17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0747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507C4414-EBD4-4024-9B08-1983E735338F}" type="datetimeFigureOut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4E554D8-CE34-424B-893E-6F862093FEC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400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577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22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522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768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431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554D8-CE34-424B-893E-6F862093FEC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137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285860"/>
            <a:ext cx="7772400" cy="1470025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76" y="307181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303FD-5BD0-4B48-A2FE-D305B03C8DB5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990AA-55D6-4182-B98A-B9C9103DFC0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61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319FE-0357-4BF8-8F63-BC41BEDF036C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56A22-6AAB-41E6-9FF9-61B61416079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00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F8655-F35D-4D99-B1C0-B62D065BE6BE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4DA45-1D55-4A02-BA19-DBA28D386CE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1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5BDAA-1E82-4E6D-BE3B-29DB0DC5194D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84E2D-DD4B-4F2A-87C5-E179AF885E2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79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206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1557F-B6E2-4252-854B-AC80C14CE510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B0E73-DE8D-4D49-BA3E-EB25BD4B888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91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9FD33-125A-49C8-A0A3-023E87642845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5B86D-6C2D-4715-9516-3C82FF90EE2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86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47B51-BC14-4B4E-8D23-CE2DF8F7B001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CBD50-268F-4DC4-9A2C-3375E709978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29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9CA33-B230-4F9B-A575-2A6A8950F083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3C5AC-EAB0-46DA-BEC6-106AC6028EE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87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26D83-92B5-491B-BB34-48638690C268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58C43-1A68-43DF-A5E3-09CE4A26201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EA4FA-1E67-4B10-AAE0-A3859E34B412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1B387-BD37-4E53-B418-AFCD9558E57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48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22C47-E277-48CA-9007-847DED960D93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851C8-23DE-4757-B4E0-26F0D9B6255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63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D21732-1A65-41EE-A975-C8F537104EDD}" type="datetime1">
              <a:rPr lang="zh-TW" altLang="en-US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215968"/>
                </a:solidFill>
                <a:latin typeface="Calibri" panose="020F0502020204030204" pitchFamily="34" charset="0"/>
              </a:defRPr>
            </a:lvl1pPr>
          </a:lstStyle>
          <a:p>
            <a:fld id="{674D7A9C-6BBD-4D32-AABA-9ACA5669428F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28587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altLang="zh-TW" b="1" dirty="0">
                <a:effectLst/>
              </a:rPr>
              <a:t>Software Engineering Project </a:t>
            </a:r>
            <a:r>
              <a:rPr lang="en-US" altLang="zh-TW" b="1" dirty="0" smtClean="0">
                <a:effectLst/>
              </a:rPr>
              <a:t>Review</a:t>
            </a:r>
            <a:endParaRPr lang="zh-TW" altLang="en-US" dirty="0"/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467544" y="4509120"/>
            <a:ext cx="6400800" cy="1752600"/>
          </a:xfrm>
        </p:spPr>
        <p:txBody>
          <a:bodyPr/>
          <a:lstStyle/>
          <a:p>
            <a:r>
              <a:rPr lang="zh-TW" altLang="en-US" sz="2000" dirty="0" smtClean="0">
                <a:solidFill>
                  <a:srgbClr val="F2F2F2"/>
                </a:solidFill>
              </a:rPr>
              <a:t>組員：</a:t>
            </a:r>
            <a:r>
              <a:rPr lang="en-US" altLang="zh-TW" sz="2000" dirty="0" smtClean="0">
                <a:solidFill>
                  <a:srgbClr val="F2F2F2"/>
                </a:solidFill>
              </a:rPr>
              <a:t>105598054 </a:t>
            </a:r>
            <a:r>
              <a:rPr lang="zh-TW" altLang="en-US" sz="2000" dirty="0" smtClean="0">
                <a:solidFill>
                  <a:srgbClr val="F2F2F2"/>
                </a:solidFill>
              </a:rPr>
              <a:t>陳佐昂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r>
              <a:rPr lang="zh-TW" altLang="en-US" sz="2000" dirty="0" smtClean="0">
                <a:solidFill>
                  <a:srgbClr val="F2F2F2"/>
                </a:solidFill>
              </a:rPr>
              <a:t>            </a:t>
            </a:r>
            <a:r>
              <a:rPr lang="en-US" altLang="zh-TW" sz="2000" dirty="0" smtClean="0">
                <a:solidFill>
                  <a:srgbClr val="F2F2F2"/>
                </a:solidFill>
              </a:rPr>
              <a:t>105598016</a:t>
            </a:r>
            <a:r>
              <a:rPr lang="zh-TW" altLang="en-US" sz="2000" dirty="0" smtClean="0">
                <a:solidFill>
                  <a:srgbClr val="F2F2F2"/>
                </a:solidFill>
              </a:rPr>
              <a:t> 林杰毅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r>
              <a:rPr lang="zh-TW" altLang="en-US" sz="2000" dirty="0" smtClean="0">
                <a:solidFill>
                  <a:srgbClr val="F2F2F2"/>
                </a:solidFill>
              </a:rPr>
              <a:t>            </a:t>
            </a:r>
            <a:r>
              <a:rPr lang="en-US" altLang="zh-TW" sz="2000" dirty="0" smtClean="0">
                <a:solidFill>
                  <a:srgbClr val="F2F2F2"/>
                </a:solidFill>
              </a:rPr>
              <a:t>106598024</a:t>
            </a:r>
            <a:r>
              <a:rPr lang="zh-TW" altLang="en-US" sz="2000" dirty="0" smtClean="0">
                <a:solidFill>
                  <a:srgbClr val="F2F2F2"/>
                </a:solidFill>
              </a:rPr>
              <a:t> 鍾承翰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r>
              <a:rPr lang="zh-TW" altLang="en-US" sz="2000" dirty="0">
                <a:solidFill>
                  <a:srgbClr val="F2F2F2"/>
                </a:solidFill>
              </a:rPr>
              <a:t> </a:t>
            </a:r>
            <a:r>
              <a:rPr lang="zh-TW" altLang="en-US" sz="2000" dirty="0" smtClean="0">
                <a:solidFill>
                  <a:srgbClr val="F2F2F2"/>
                </a:solidFill>
              </a:rPr>
              <a:t>           </a:t>
            </a:r>
            <a:r>
              <a:rPr lang="en-US" altLang="zh-TW" sz="2000" dirty="0" smtClean="0">
                <a:solidFill>
                  <a:srgbClr val="F2F2F2"/>
                </a:solidFill>
              </a:rPr>
              <a:t>106598060</a:t>
            </a:r>
            <a:r>
              <a:rPr lang="zh-TW" altLang="en-US" sz="2000" dirty="0" smtClean="0">
                <a:solidFill>
                  <a:srgbClr val="F2F2F2"/>
                </a:solidFill>
              </a:rPr>
              <a:t> 吳彥銘</a:t>
            </a:r>
            <a:r>
              <a:rPr lang="en-US" altLang="zh-TW" sz="2000" dirty="0">
                <a:solidFill>
                  <a:srgbClr val="F2F2F2"/>
                </a:solidFill>
              </a:rPr>
              <a:t>	</a:t>
            </a:r>
            <a:r>
              <a:rPr lang="zh-TW" altLang="en-US" sz="2000" dirty="0">
                <a:solidFill>
                  <a:srgbClr val="F2F2F2"/>
                </a:solidFill>
              </a:rPr>
              <a:t> </a:t>
            </a:r>
            <a:endParaRPr lang="en-US" altLang="zh-TW" sz="2000" dirty="0" smtClean="0">
              <a:solidFill>
                <a:srgbClr val="F2F2F2"/>
              </a:solidFill>
            </a:endParaRPr>
          </a:p>
          <a:p>
            <a:r>
              <a:rPr lang="en-US" altLang="zh-TW" sz="2000" dirty="0" smtClean="0">
                <a:solidFill>
                  <a:srgbClr val="F2F2F2"/>
                </a:solidFill>
              </a:rPr>
              <a:t>2017/11/03</a:t>
            </a:r>
          </a:p>
          <a:p>
            <a:endParaRPr lang="en-US" altLang="zh-TW" dirty="0" smtClean="0">
              <a:solidFill>
                <a:srgbClr val="F2F2F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UI &amp; Prototype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1639019" y="-72849"/>
            <a:ext cx="12422038" cy="61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1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Task </a:t>
            </a:r>
            <a:r>
              <a:rPr lang="en-US" altLang="zh-TW" dirty="0" smtClean="0"/>
              <a:t>Assignments</a:t>
            </a: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199857"/>
              </p:ext>
            </p:extLst>
          </p:nvPr>
        </p:nvGraphicFramePr>
        <p:xfrm>
          <a:off x="444210" y="1371069"/>
          <a:ext cx="8161200" cy="5068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099">
                  <a:extLst>
                    <a:ext uri="{9D8B030D-6E8A-4147-A177-3AD203B41FA5}">
                      <a16:colId xmlns:a16="http://schemas.microsoft.com/office/drawing/2014/main" xmlns="" val="87633011"/>
                    </a:ext>
                  </a:extLst>
                </a:gridCol>
                <a:gridCol w="5449101">
                  <a:extLst>
                    <a:ext uri="{9D8B030D-6E8A-4147-A177-3AD203B41FA5}">
                      <a16:colId xmlns:a16="http://schemas.microsoft.com/office/drawing/2014/main" xmlns="" val="2925896174"/>
                    </a:ext>
                  </a:extLst>
                </a:gridCol>
              </a:tblGrid>
              <a:tr h="365859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Task</a:t>
                      </a:r>
                      <a:endParaRPr lang="zh-TW" altLang="en-US" sz="18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name</a:t>
                      </a:r>
                      <a:endParaRPr lang="zh-TW" altLang="en-US" sz="18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3895224598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專案執行計畫</a:t>
                      </a:r>
                      <a:r>
                        <a:rPr lang="zh-TW" sz="1200" b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sz="1200" b="1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2227397568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軟體需求規格書撰寫</a:t>
                      </a:r>
                      <a:r>
                        <a:rPr lang="zh-TW" sz="12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sz="1200" b="1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鍾承翰、吳彥銘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2285874812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軟體設計描述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陳佐昂、林杰毅</a:t>
                      </a:r>
                      <a:endParaRPr lang="en-US" altLang="zh-TW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3504635375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軟體測試文件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1370675075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手冊文件遞交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陳佐昂</a:t>
                      </a:r>
                      <a:endParaRPr lang="en-US" altLang="zh-TW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4079855752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專案企劃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陳佐昂、林杰毅</a:t>
                      </a:r>
                      <a:endParaRPr lang="en-US" altLang="zh-TW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325241786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專案控管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陳佐昂、林杰毅</a:t>
                      </a:r>
                      <a:endParaRPr lang="en-US" altLang="zh-TW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2776023583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20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需求分析 </a:t>
                      </a:r>
                    </a:p>
                  </a:txBody>
                  <a:tcPr marL="36199" marR="0" marT="0" marB="36199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鍾承翰</a:t>
                      </a: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、吳彥銘、陳佐昂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1167250090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系統設計 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3851974090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使用者驗證身分設計 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吳彥銘、林杰毅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306483344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課程管理設計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187327582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課程管理權限設計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4216443485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作業繳交設計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524508212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作業追蹤設計 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吳彥銘、林杰毅、陳佐昂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2657342310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841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Task </a:t>
            </a:r>
            <a:r>
              <a:rPr lang="en-US" altLang="zh-TW" dirty="0" smtClean="0"/>
              <a:t>Assignments</a:t>
            </a: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161815"/>
              </p:ext>
            </p:extLst>
          </p:nvPr>
        </p:nvGraphicFramePr>
        <p:xfrm>
          <a:off x="444210" y="1371069"/>
          <a:ext cx="8161200" cy="440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099">
                  <a:extLst>
                    <a:ext uri="{9D8B030D-6E8A-4147-A177-3AD203B41FA5}">
                      <a16:colId xmlns:a16="http://schemas.microsoft.com/office/drawing/2014/main" xmlns="" val="87633011"/>
                    </a:ext>
                  </a:extLst>
                </a:gridCol>
                <a:gridCol w="5449101">
                  <a:extLst>
                    <a:ext uri="{9D8B030D-6E8A-4147-A177-3AD203B41FA5}">
                      <a16:colId xmlns:a16="http://schemas.microsoft.com/office/drawing/2014/main" xmlns="" val="2925896174"/>
                    </a:ext>
                  </a:extLst>
                </a:gridCol>
              </a:tblGrid>
              <a:tr h="365859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Task</a:t>
                      </a:r>
                      <a:endParaRPr lang="zh-TW" altLang="en-US" sz="1800" dirty="0"/>
                    </a:p>
                  </a:txBody>
                  <a:tcPr marL="91451" marR="91451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name</a:t>
                      </a:r>
                      <a:endParaRPr lang="zh-TW" altLang="en-US" sz="1800" dirty="0"/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3895224598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作業成績統計設計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陳佐昂、林杰毅</a:t>
                      </a:r>
                      <a:endParaRPr lang="en-US" altLang="zh-TW" sz="1200" kern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2227397568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介面設計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鍾承翰、吳彥銘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2285874812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使用者驗證身分實作與測試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吳彥銘、林杰毅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3504635375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課程管理實作與測試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1370675075"/>
                  </a:ext>
                </a:extLst>
              </a:tr>
              <a:tr h="3484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課程管理權限實作與測試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4079855752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作業繳交實作與測試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325241786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作業追蹤實作與測試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吳彥銘、林杰毅、陳佐昂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2776023583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作業成績統計實作與測試 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鍾承翰、吳彥銘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1167250090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介面實作與測試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吳彥銘、林杰毅、陳佐昂</a:t>
                      </a:r>
                      <a:endParaRPr lang="zh-TW" altLang="en-US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3851974090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整合測試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306483344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軟體系統測試 </a:t>
                      </a:r>
                      <a:endParaRPr lang="zh-TW" sz="1200" b="1" kern="10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1873275827"/>
                  </a:ext>
                </a:extLst>
              </a:tr>
              <a:tr h="3359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150" b="1" kern="100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接受度測試 </a:t>
                      </a:r>
                      <a:endParaRPr lang="zh-TW" sz="1200" b="1" kern="100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新細明體" panose="02020500000000000000" pitchFamily="18" charset="-120"/>
                        </a:rPr>
                        <a:t>鍾承翰、吳彥銘、林杰毅、陳佐昂</a:t>
                      </a:r>
                    </a:p>
                  </a:txBody>
                  <a:tcPr marL="91451" marR="91451" marT="45725" marB="45725"/>
                </a:tc>
                <a:extLst>
                  <a:ext uri="{0D108BD9-81ED-4DB2-BD59-A6C34878D82A}">
                    <a16:rowId xmlns:a16="http://schemas.microsoft.com/office/drawing/2014/main" xmlns="" val="4216443485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337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Team </a:t>
            </a:r>
            <a:r>
              <a:rPr lang="en-US" altLang="zh-TW" dirty="0" smtClean="0">
                <a:effectLst/>
              </a:rPr>
              <a:t>Meeting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734404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6237800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3074775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日期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小時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441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10/2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486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小時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972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80919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331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305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838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558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044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013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6</a:t>
                      </a:r>
                      <a:r>
                        <a:rPr lang="zh-TW" altLang="en-US" dirty="0" smtClean="0"/>
                        <a:t>小時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1468546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5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75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</a:p>
          <a:p>
            <a:pPr lvl="1"/>
            <a:r>
              <a:rPr lang="en-US" altLang="zh-TW" dirty="0" smtClean="0"/>
              <a:t>WBS</a:t>
            </a:r>
          </a:p>
          <a:p>
            <a:pPr lvl="1"/>
            <a:r>
              <a:rPr lang="en-US" altLang="zh-TW" dirty="0"/>
              <a:t>System </a:t>
            </a:r>
            <a:r>
              <a:rPr lang="en-US" altLang="zh-TW" dirty="0" smtClean="0"/>
              <a:t>Requirements</a:t>
            </a:r>
          </a:p>
          <a:p>
            <a:pPr lvl="1"/>
            <a:r>
              <a:rPr lang="en-US" altLang="zh-TW" dirty="0"/>
              <a:t>System Block </a:t>
            </a:r>
            <a:r>
              <a:rPr lang="en-US" altLang="zh-TW" dirty="0" smtClean="0"/>
              <a:t>Diagram</a:t>
            </a:r>
          </a:p>
          <a:p>
            <a:pPr lvl="1"/>
            <a:r>
              <a:rPr lang="en-US" altLang="zh-TW" dirty="0" smtClean="0"/>
              <a:t>Task Scheduling</a:t>
            </a:r>
          </a:p>
          <a:p>
            <a:pPr lvl="1"/>
            <a:r>
              <a:rPr lang="en-US" altLang="zh-TW" dirty="0" smtClean="0"/>
              <a:t>UI &amp; Prototype</a:t>
            </a:r>
          </a:p>
          <a:p>
            <a:pPr lvl="1"/>
            <a:r>
              <a:rPr lang="en-US" altLang="zh-TW" dirty="0"/>
              <a:t>Task </a:t>
            </a:r>
            <a:r>
              <a:rPr lang="en-US" altLang="zh-TW" dirty="0" smtClean="0"/>
              <a:t>Assignments</a:t>
            </a:r>
          </a:p>
          <a:p>
            <a:pPr lvl="1"/>
            <a:r>
              <a:rPr lang="en-US" altLang="zh-TW" dirty="0" smtClean="0"/>
              <a:t>Team Meeting</a:t>
            </a:r>
          </a:p>
          <a:p>
            <a:pPr lvl="1"/>
            <a:r>
              <a:rPr lang="en-US" altLang="zh-TW" dirty="0" smtClean="0"/>
              <a:t>Q&amp;A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59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ffectLst/>
              </a:rPr>
              <a:t>WBS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4365B6-F14D-4045-8E37-64E386527D75}" type="datetime1">
              <a:rPr lang="zh-TW" altLang="en-US" smtClean="0"/>
              <a:pPr>
                <a:defRPr/>
              </a:pPr>
              <a:t>2017/10/31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3FF407-7EE2-44D9-B8EC-A2A96166A806}" type="slidenum">
              <a:rPr kumimoji="0" lang="zh-TW" altLang="en-US">
                <a:solidFill>
                  <a:srgbClr val="215968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kumimoji="0" lang="zh-TW" altLang="en-US">
              <a:solidFill>
                <a:srgbClr val="215968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內容版面配置區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66" y="1600200"/>
            <a:ext cx="5707267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System </a:t>
            </a:r>
            <a:r>
              <a:rPr lang="en-US" altLang="zh-TW" dirty="0" smtClean="0">
                <a:effectLst/>
              </a:rPr>
              <a:t>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No.1</a:t>
            </a:r>
            <a:r>
              <a:rPr lang="zh-TW" altLang="en-US" dirty="0"/>
              <a:t>身為使用者，我希望能登入</a:t>
            </a:r>
            <a:r>
              <a:rPr lang="en-US" altLang="zh-TW" dirty="0"/>
              <a:t>PASS</a:t>
            </a:r>
            <a:r>
              <a:rPr lang="zh-TW" altLang="en-US" dirty="0"/>
              <a:t>系統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/>
              <a:t>，使得我能使用此服務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No.</a:t>
            </a:r>
            <a:r>
              <a:rPr lang="en-US" altLang="zh-TW" dirty="0"/>
              <a:t> 2 </a:t>
            </a:r>
            <a:r>
              <a:rPr lang="zh-TW" altLang="en-US" dirty="0"/>
              <a:t>身為老師，我希望能使用</a:t>
            </a:r>
            <a:r>
              <a:rPr lang="en-US" altLang="zh-TW" dirty="0"/>
              <a:t>PASS</a:t>
            </a:r>
            <a:r>
              <a:rPr lang="zh-TW" altLang="en-US" dirty="0"/>
              <a:t>系統管理所有我教授的課程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No.3</a:t>
            </a:r>
            <a:r>
              <a:rPr lang="zh-TW" altLang="en-US" dirty="0"/>
              <a:t>身為課程管理者，我希望能管理課程中所有學生的上傳作業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69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System </a:t>
            </a:r>
            <a:r>
              <a:rPr lang="en-US" altLang="zh-TW" dirty="0" smtClean="0">
                <a:effectLst/>
              </a:rPr>
              <a:t>Requirements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No.4</a:t>
            </a:r>
            <a:r>
              <a:rPr lang="zh-TW" altLang="en-US" dirty="0" smtClean="0"/>
              <a:t>身</a:t>
            </a:r>
            <a:r>
              <a:rPr lang="zh-TW" altLang="en-US" dirty="0"/>
              <a:t>為學生，我希望能上傳課程指派的作業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No.5</a:t>
            </a:r>
            <a:r>
              <a:rPr lang="zh-TW" altLang="en-US" dirty="0"/>
              <a:t>身為課程管理者，我希望瀏覽作業的繳交狀況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smtClean="0"/>
              <a:t>No.6</a:t>
            </a:r>
            <a:r>
              <a:rPr lang="zh-TW" altLang="en-US" dirty="0" smtClean="0"/>
              <a:t>身為課程</a:t>
            </a:r>
            <a:r>
              <a:rPr lang="zh-TW" altLang="en-US" dirty="0"/>
              <a:t>管理者</a:t>
            </a:r>
            <a:r>
              <a:rPr lang="zh-TW" altLang="en-US" dirty="0" smtClean="0"/>
              <a:t>，我希望看到學生成績報表，使得我可以了解學生學習狀況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19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S</a:t>
            </a:r>
            <a:r>
              <a:rPr lang="en-US" altLang="zh-TW" u="sng" dirty="0" smtClean="0"/>
              <a:t>ystem </a:t>
            </a:r>
            <a:r>
              <a:rPr lang="en-US" altLang="zh-TW" dirty="0" smtClean="0"/>
              <a:t>Block Diagram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2017/10/31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6</a:t>
            </a:fld>
            <a:endParaRPr lang="zh-TW" altLang="en-US"/>
          </a:p>
        </p:txBody>
      </p:sp>
      <p:grpSp>
        <p:nvGrpSpPr>
          <p:cNvPr id="23" name="群組 22"/>
          <p:cNvGrpSpPr/>
          <p:nvPr/>
        </p:nvGrpSpPr>
        <p:grpSpPr>
          <a:xfrm>
            <a:off x="1043608" y="1695622"/>
            <a:ext cx="7272808" cy="4392488"/>
            <a:chOff x="611560" y="1700808"/>
            <a:chExt cx="7272808" cy="4392488"/>
          </a:xfrm>
        </p:grpSpPr>
        <p:sp>
          <p:nvSpPr>
            <p:cNvPr id="5" name="矩形 4"/>
            <p:cNvSpPr/>
            <p:nvPr/>
          </p:nvSpPr>
          <p:spPr>
            <a:xfrm>
              <a:off x="611560" y="1700808"/>
              <a:ext cx="7272808" cy="439248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483768" y="1851130"/>
              <a:ext cx="3672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solidFill>
                    <a:schemeClr val="bg1"/>
                  </a:solidFill>
                </a:rPr>
                <a:t>PASS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75656" y="2399574"/>
              <a:ext cx="2952328" cy="15587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75656" y="4051602"/>
              <a:ext cx="2952327" cy="182566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777531" y="3136803"/>
              <a:ext cx="2831976" cy="15587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7200" b="1" dirty="0" smtClean="0"/>
                <a:t>DB</a:t>
              </a:r>
              <a:endParaRPr lang="zh-TW" altLang="en-US" b="1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575233" y="2903756"/>
              <a:ext cx="2744619" cy="4660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使用者管理</a:t>
              </a:r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575233" y="3429001"/>
              <a:ext cx="2744619" cy="4314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權限管理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907704" y="2492896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UMS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1804190" y="4056784"/>
              <a:ext cx="2219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CMHSS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651398" y="5438796"/>
              <a:ext cx="2592288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課程管理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651398" y="4985879"/>
              <a:ext cx="2592288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作業管理</a:t>
              </a: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651398" y="4531752"/>
              <a:ext cx="2592288" cy="36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產生報表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7153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Task Scheduling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480197"/>
              </p:ext>
            </p:extLst>
          </p:nvPr>
        </p:nvGraphicFramePr>
        <p:xfrm>
          <a:off x="457199" y="1556799"/>
          <a:ext cx="8229602" cy="479955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812212">
                  <a:extLst>
                    <a:ext uri="{9D8B030D-6E8A-4147-A177-3AD203B41FA5}">
                      <a16:colId xmlns:a16="http://schemas.microsoft.com/office/drawing/2014/main" xmlns="" val="2884299164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xmlns="" val="271476497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xmlns="" val="37986831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xmlns="" val="2643519724"/>
                    </a:ext>
                  </a:extLst>
                </a:gridCol>
                <a:gridCol w="1343996">
                  <a:extLst>
                    <a:ext uri="{9D8B030D-6E8A-4147-A177-3AD203B41FA5}">
                      <a16:colId xmlns:a16="http://schemas.microsoft.com/office/drawing/2014/main" xmlns="" val="3932700639"/>
                    </a:ext>
                  </a:extLst>
                </a:gridCol>
              </a:tblGrid>
              <a:tr h="3459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任務名稱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工期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開始時間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完成時間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工時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xmlns="" val="226972285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-1PASS</a:t>
                      </a:r>
                      <a:r>
                        <a:rPr lang="zh-TW" sz="1200" kern="0" dirty="0">
                          <a:effectLst/>
                        </a:rPr>
                        <a:t>系統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397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303795849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-1.1</a:t>
                      </a:r>
                      <a:r>
                        <a:rPr lang="zh-TW" sz="1200" kern="0" dirty="0">
                          <a:effectLst/>
                        </a:rPr>
                        <a:t>需求文件撰寫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84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262944970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8575" algn="l"/>
                        </a:tabLst>
                      </a:pPr>
                      <a:r>
                        <a:rPr lang="en-US" sz="1200" kern="0" dirty="0">
                          <a:effectLst/>
                        </a:rPr>
                        <a:t>	1.1.1</a:t>
                      </a:r>
                      <a:r>
                        <a:rPr lang="zh-TW" sz="1200" kern="0" dirty="0">
                          <a:effectLst/>
                        </a:rPr>
                        <a:t>專案執行計畫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2081270809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1.1.2</a:t>
                      </a:r>
                      <a:r>
                        <a:rPr lang="zh-TW" sz="1200" kern="0" dirty="0">
                          <a:effectLst/>
                        </a:rPr>
                        <a:t>軟體需求規格撰寫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45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106/11/17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25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40015063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1.1.3</a:t>
                      </a:r>
                      <a:r>
                        <a:rPr lang="zh-TW" sz="1200" kern="0" dirty="0">
                          <a:effectLst/>
                        </a:rPr>
                        <a:t>軟體設計描述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39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106/10/25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106/12/03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28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224310635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1.1.4</a:t>
                      </a:r>
                      <a:r>
                        <a:rPr lang="zh-TW" sz="1200" kern="0" dirty="0">
                          <a:effectLst/>
                        </a:rPr>
                        <a:t>軟體測試文件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20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106/11/10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106/12/20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31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382167216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1.1.5</a:t>
                      </a:r>
                      <a:r>
                        <a:rPr lang="zh-TW" sz="1200" kern="0" dirty="0">
                          <a:effectLst/>
                        </a:rPr>
                        <a:t>文件遞交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348147803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-1.2</a:t>
                      </a:r>
                      <a:r>
                        <a:rPr lang="zh-TW" sz="1200" kern="0" dirty="0">
                          <a:effectLst/>
                        </a:rPr>
                        <a:t>專案管理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79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235224631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1.2.1</a:t>
                      </a:r>
                      <a:r>
                        <a:rPr lang="zh-TW" sz="1200" kern="0" dirty="0">
                          <a:effectLst/>
                        </a:rPr>
                        <a:t>專案企劃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272483946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1.2.2</a:t>
                      </a:r>
                      <a:r>
                        <a:rPr lang="zh-TW" sz="1200" kern="0" dirty="0">
                          <a:effectLst/>
                        </a:rPr>
                        <a:t>專案控管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107/01/03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70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4197378840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-1.3</a:t>
                      </a:r>
                      <a:r>
                        <a:rPr lang="zh-TW" sz="1200" kern="0" dirty="0">
                          <a:effectLst/>
                        </a:rPr>
                        <a:t>系統工程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14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106/10/20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16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3687018084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1.3.1</a:t>
                      </a:r>
                      <a:r>
                        <a:rPr lang="zh-TW" sz="1200" kern="0" dirty="0">
                          <a:effectLst/>
                        </a:rPr>
                        <a:t>需求分析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106/10/06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6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383148392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1.3.2</a:t>
                      </a:r>
                      <a:r>
                        <a:rPr lang="zh-TW" sz="1200" kern="0" dirty="0">
                          <a:effectLst/>
                        </a:rPr>
                        <a:t>系統設計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106/10/20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1008865574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-1.4</a:t>
                      </a:r>
                      <a:r>
                        <a:rPr lang="zh-TW" sz="1200" kern="0" dirty="0">
                          <a:effectLst/>
                        </a:rPr>
                        <a:t>軟體設計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23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106/11/03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67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4256689391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1.4.1</a:t>
                      </a:r>
                      <a:r>
                        <a:rPr lang="zh-TW" sz="1200" kern="0" dirty="0">
                          <a:effectLst/>
                        </a:rPr>
                        <a:t>使用者驗證身分設計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</a:t>
                      </a:r>
                      <a:r>
                        <a:rPr lang="zh-TW" sz="1200" kern="0" dirty="0">
                          <a:effectLst/>
                        </a:rPr>
                        <a:t>工作日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106/10/13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8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3843843987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1639019" y="-72849"/>
            <a:ext cx="12422038" cy="61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76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Task Scheduling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457050"/>
              </p:ext>
            </p:extLst>
          </p:nvPr>
        </p:nvGraphicFramePr>
        <p:xfrm>
          <a:off x="457199" y="1556799"/>
          <a:ext cx="8229602" cy="4502644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812212">
                  <a:extLst>
                    <a:ext uri="{9D8B030D-6E8A-4147-A177-3AD203B41FA5}">
                      <a16:colId xmlns:a16="http://schemas.microsoft.com/office/drawing/2014/main" xmlns="" val="2884299164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xmlns="" val="271476497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xmlns="" val="37986831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xmlns="" val="2643519724"/>
                    </a:ext>
                  </a:extLst>
                </a:gridCol>
                <a:gridCol w="1343996">
                  <a:extLst>
                    <a:ext uri="{9D8B030D-6E8A-4147-A177-3AD203B41FA5}">
                      <a16:colId xmlns:a16="http://schemas.microsoft.com/office/drawing/2014/main" xmlns="" val="3932700639"/>
                    </a:ext>
                  </a:extLst>
                </a:gridCol>
              </a:tblGrid>
              <a:tr h="3459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任務名稱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工期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開始時間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完成時間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工時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xmlns="" val="226972285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1.4.2</a:t>
                      </a:r>
                      <a:r>
                        <a:rPr lang="zh-TW" sz="1200" kern="0">
                          <a:effectLst/>
                        </a:rPr>
                        <a:t>課程管理設計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303795849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714375" algn="l"/>
                        </a:tabLst>
                      </a:pPr>
                      <a:r>
                        <a:rPr lang="en-US" sz="1200" kern="0">
                          <a:effectLst/>
                        </a:rPr>
                        <a:t>1.4.3</a:t>
                      </a:r>
                      <a:r>
                        <a:rPr lang="zh-TW" sz="1200" kern="0">
                          <a:effectLst/>
                        </a:rPr>
                        <a:t>課程管理權限設計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262944970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1.4.4</a:t>
                      </a:r>
                      <a:r>
                        <a:rPr lang="zh-TW" sz="1200" kern="0" dirty="0">
                          <a:effectLst/>
                        </a:rPr>
                        <a:t>作業繳交設計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2081270809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1.4.5</a:t>
                      </a:r>
                      <a:r>
                        <a:rPr lang="zh-TW" sz="1200" kern="0" dirty="0">
                          <a:effectLst/>
                        </a:rPr>
                        <a:t>作業追蹤設計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40015063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1.4.6</a:t>
                      </a:r>
                      <a:r>
                        <a:rPr lang="zh-TW" sz="1200" kern="0" dirty="0">
                          <a:effectLst/>
                        </a:rPr>
                        <a:t>作業成績統計設計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224310635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1.4.7</a:t>
                      </a:r>
                      <a:r>
                        <a:rPr lang="zh-TW" sz="1200" kern="0">
                          <a:effectLst/>
                        </a:rPr>
                        <a:t>介面設計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382167216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-1.5</a:t>
                      </a:r>
                      <a:r>
                        <a:rPr lang="zh-TW" sz="1200" kern="0">
                          <a:effectLst/>
                        </a:rPr>
                        <a:t>軟體發展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29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106/10/18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134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348147803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1.5.1</a:t>
                      </a:r>
                      <a:r>
                        <a:rPr lang="zh-TW" sz="1200" kern="0">
                          <a:effectLst/>
                        </a:rPr>
                        <a:t>使用者驗證身分實作與測試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106/10/18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16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235224631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1.5.2</a:t>
                      </a:r>
                      <a:r>
                        <a:rPr lang="zh-TW" sz="1200" kern="0">
                          <a:effectLst/>
                        </a:rPr>
                        <a:t>課程管理實作與測試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24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272483946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1.5.3</a:t>
                      </a:r>
                      <a:r>
                        <a:rPr lang="zh-TW" sz="1200" kern="0">
                          <a:effectLst/>
                        </a:rPr>
                        <a:t>課程管理權限實作與測試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106/10/23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24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4197378840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1.5.4</a:t>
                      </a:r>
                      <a:r>
                        <a:rPr lang="zh-TW" sz="1200" kern="0">
                          <a:effectLst/>
                        </a:rPr>
                        <a:t>作業繳交實作與測試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16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3687018084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1.5.5</a:t>
                      </a:r>
                      <a:r>
                        <a:rPr lang="zh-TW" sz="1200" kern="0">
                          <a:effectLst/>
                        </a:rPr>
                        <a:t>作業追蹤實作與測試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106/10/30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20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3831483923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1.5.6</a:t>
                      </a:r>
                      <a:r>
                        <a:rPr lang="zh-TW" sz="1200" kern="0">
                          <a:effectLst/>
                        </a:rPr>
                        <a:t>作業成績統計實作與測試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1008865574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1.5.7</a:t>
                      </a:r>
                      <a:r>
                        <a:rPr lang="zh-TW" sz="1200" kern="0" dirty="0">
                          <a:effectLst/>
                        </a:rPr>
                        <a:t>介面實作與測試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106/11/06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106/11/16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24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4256689391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1639019" y="-72849"/>
            <a:ext cx="12422038" cy="61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14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Task Scheduling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614710"/>
              </p:ext>
            </p:extLst>
          </p:nvPr>
        </p:nvGraphicFramePr>
        <p:xfrm>
          <a:off x="457199" y="1556799"/>
          <a:ext cx="8229602" cy="1533584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812212">
                  <a:extLst>
                    <a:ext uri="{9D8B030D-6E8A-4147-A177-3AD203B41FA5}">
                      <a16:colId xmlns:a16="http://schemas.microsoft.com/office/drawing/2014/main" xmlns="" val="2884299164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xmlns="" val="271476497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xmlns="" val="379868310"/>
                    </a:ext>
                  </a:extLst>
                </a:gridCol>
                <a:gridCol w="1357798">
                  <a:extLst>
                    <a:ext uri="{9D8B030D-6E8A-4147-A177-3AD203B41FA5}">
                      <a16:colId xmlns:a16="http://schemas.microsoft.com/office/drawing/2014/main" xmlns="" val="2643519724"/>
                    </a:ext>
                  </a:extLst>
                </a:gridCol>
                <a:gridCol w="1343996">
                  <a:extLst>
                    <a:ext uri="{9D8B030D-6E8A-4147-A177-3AD203B41FA5}">
                      <a16:colId xmlns:a16="http://schemas.microsoft.com/office/drawing/2014/main" xmlns="" val="3932700639"/>
                    </a:ext>
                  </a:extLst>
                </a:gridCol>
              </a:tblGrid>
              <a:tr h="3459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effectLst/>
                        </a:rPr>
                        <a:t>任務名稱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工期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開始時間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完成時間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36195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0">
                          <a:effectLst/>
                        </a:rPr>
                        <a:t>工時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36195" marB="36195"/>
                </a:tc>
                <a:extLst>
                  <a:ext uri="{0D108BD9-81ED-4DB2-BD59-A6C34878D82A}">
                    <a16:rowId xmlns:a16="http://schemas.microsoft.com/office/drawing/2014/main" xmlns="" val="226972285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-1.6</a:t>
                      </a:r>
                      <a:r>
                        <a:rPr lang="zh-TW" sz="1200" kern="0">
                          <a:effectLst/>
                        </a:rPr>
                        <a:t>整合與測試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13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17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303795849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1.6.1</a:t>
                      </a:r>
                      <a:r>
                        <a:rPr lang="zh-TW" sz="1200" kern="0">
                          <a:effectLst/>
                        </a:rPr>
                        <a:t>整合測試</a:t>
                      </a:r>
                      <a:endParaRPr lang="zh-TW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13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106/12/16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262944970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1.6.2</a:t>
                      </a:r>
                      <a:r>
                        <a:rPr lang="zh-TW" sz="1200" kern="0" dirty="0">
                          <a:effectLst/>
                        </a:rPr>
                        <a:t>軟體系統測試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106/12/12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TW" sz="1200" kern="0">
                          <a:effectLst/>
                        </a:rPr>
                        <a:t>工作小時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2081270809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1.6.3</a:t>
                      </a:r>
                      <a:r>
                        <a:rPr lang="zh-TW" sz="1200" kern="0" dirty="0">
                          <a:effectLst/>
                        </a:rPr>
                        <a:t>軟體接受度測試</a:t>
                      </a:r>
                      <a:endParaRPr lang="zh-TW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</a:t>
                      </a:r>
                      <a:r>
                        <a:rPr lang="zh-TW" sz="1200" kern="0">
                          <a:effectLst/>
                        </a:rPr>
                        <a:t>工作日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106/12/09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0" marT="0" marB="3619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</a:t>
                      </a:r>
                      <a:r>
                        <a:rPr lang="zh-TW" sz="1200" kern="0" dirty="0">
                          <a:effectLst/>
                        </a:rPr>
                        <a:t>工作小時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36195"/>
                </a:tc>
                <a:extLst>
                  <a:ext uri="{0D108BD9-81ED-4DB2-BD59-A6C34878D82A}">
                    <a16:rowId xmlns:a16="http://schemas.microsoft.com/office/drawing/2014/main" xmlns="" val="1725899984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5BDAA-1E82-4E6D-BE3B-29DB0DC5194D}" type="datetime1">
              <a:rPr lang="zh-TW" altLang="en-US" smtClean="0"/>
              <a:pPr>
                <a:defRPr/>
              </a:pPr>
              <a:t>2017/10/31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E2D-DD4B-4F2A-87C5-E179AF885E22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1639019" y="-72849"/>
            <a:ext cx="12422038" cy="61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354071"/>
      </p:ext>
    </p:extLst>
  </p:cSld>
  <p:clrMapOvr>
    <a:masterClrMapping/>
  </p:clrMapOvr>
</p:sld>
</file>

<file path=ppt/theme/theme1.xml><?xml version="1.0" encoding="utf-8"?>
<a:theme xmlns:a="http://schemas.openxmlformats.org/drawingml/2006/main" name="bluegreen_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</Template>
  <TotalTime>4712</TotalTime>
  <Words>984</Words>
  <Application>Microsoft Office PowerPoint</Application>
  <PresentationFormat>如螢幕大小 (4:3)</PresentationFormat>
  <Paragraphs>338</Paragraphs>
  <Slides>14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標楷體</vt:lpstr>
      <vt:lpstr>Arial</vt:lpstr>
      <vt:lpstr>Calibri</vt:lpstr>
      <vt:lpstr>Times New Roman</vt:lpstr>
      <vt:lpstr>bluegreen_w</vt:lpstr>
      <vt:lpstr>Software Engineering Project Review</vt:lpstr>
      <vt:lpstr>PowerPoint 簡報</vt:lpstr>
      <vt:lpstr>WBS</vt:lpstr>
      <vt:lpstr>System Requirements</vt:lpstr>
      <vt:lpstr>System Requirements</vt:lpstr>
      <vt:lpstr>System Block Diagram</vt:lpstr>
      <vt:lpstr>Task Scheduling</vt:lpstr>
      <vt:lpstr>Task Scheduling</vt:lpstr>
      <vt:lpstr>Task Scheduling</vt:lpstr>
      <vt:lpstr>UI &amp; Prototype</vt:lpstr>
      <vt:lpstr>Task Assignments</vt:lpstr>
      <vt:lpstr>Task Assignments</vt:lpstr>
      <vt:lpstr>Team Meeting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jay</dc:creator>
  <cp:lastModifiedBy>wayne</cp:lastModifiedBy>
  <cp:revision>27</cp:revision>
  <dcterms:created xsi:type="dcterms:W3CDTF">2017-10-26T10:49:16Z</dcterms:created>
  <dcterms:modified xsi:type="dcterms:W3CDTF">2017-10-31T10:11:32Z</dcterms:modified>
</cp:coreProperties>
</file>