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>
        <p:scale>
          <a:sx n="70" d="100"/>
          <a:sy n="70" d="100"/>
        </p:scale>
        <p:origin x="13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-2543174"/>
            <a:ext cx="11430000" cy="9401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2"/>
          <p:cNvSpPr txBox="1"/>
          <p:nvPr/>
        </p:nvSpPr>
        <p:spPr>
          <a:xfrm>
            <a:off x="990600" y="3048000"/>
            <a:ext cx="3605429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200"/>
              </a:lnSpc>
              <a:spcBef>
                <a:spcPts val="160"/>
              </a:spcBef>
            </a:pPr>
            <a:r>
              <a:rPr sz="5400" b="1" spc="0" baseline="1820" dirty="0" smtClean="0">
                <a:solidFill>
                  <a:srgbClr val="008000"/>
                </a:solidFill>
                <a:latin typeface="Calibri"/>
                <a:cs typeface="Calibri"/>
              </a:rPr>
              <a:t>PLAN DE ACCIÓN</a:t>
            </a:r>
            <a:r>
              <a:rPr lang="es-MX" sz="5400" b="1" baseline="18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s-MX" sz="5400" b="1" baseline="1820" dirty="0" smtClean="0">
                <a:solidFill>
                  <a:srgbClr val="008000"/>
                </a:solidFill>
                <a:latin typeface="Calibri"/>
                <a:cs typeface="Calibri"/>
              </a:rPr>
              <a:t>WELLNET</a:t>
            </a:r>
            <a:endParaRPr sz="54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pic>
        <p:nvPicPr>
          <p:cNvPr id="10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" y="5867400"/>
            <a:ext cx="281077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2057400"/>
            <a:ext cx="571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-1219200" y="381000"/>
            <a:ext cx="10896600" cy="987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4022" indent="-551322" algn="ctr">
              <a:lnSpc>
                <a:spcPts val="5615"/>
              </a:lnSpc>
              <a:spcBef>
                <a:spcPts val="85"/>
              </a:spcBef>
              <a:tabLst>
                <a:tab pos="584200" algn="l"/>
              </a:tabLst>
            </a:pPr>
            <a:r>
              <a:rPr sz="4600" spc="0" dirty="0" smtClean="0">
                <a:solidFill>
                  <a:srgbClr val="00B050"/>
                </a:solidFill>
                <a:latin typeface="Calibri"/>
                <a:cs typeface="Calibri"/>
              </a:rPr>
              <a:t>7.</a:t>
            </a:r>
            <a:r>
              <a:rPr sz="4600" spc="0" dirty="0" smtClean="0">
                <a:solidFill>
                  <a:srgbClr val="0070AF"/>
                </a:solidFill>
                <a:latin typeface="Calibri"/>
                <a:cs typeface="Calibri"/>
              </a:rPr>
              <a:t>		</a:t>
            </a:r>
            <a:r>
              <a:rPr sz="3200" spc="0" dirty="0" smtClean="0">
                <a:solidFill>
                  <a:srgbClr val="3F403F"/>
                </a:solidFill>
                <a:latin typeface="Calibri"/>
                <a:cs typeface="Calibri"/>
              </a:rPr>
              <a:t>Aprende cómo se </a:t>
            </a:r>
            <a:r>
              <a:rPr lang="es-MX" sz="3200" spc="0" dirty="0" smtClean="0">
                <a:solidFill>
                  <a:srgbClr val="3F403F"/>
                </a:solidFill>
                <a:latin typeface="Calibri"/>
                <a:cs typeface="Calibri"/>
              </a:rPr>
              <a:t>presenta</a:t>
            </a:r>
            <a:r>
              <a:rPr lang="es-MX" sz="3200" dirty="0" smtClean="0">
                <a:solidFill>
                  <a:srgbClr val="3F403F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3F403F"/>
                </a:solidFill>
                <a:latin typeface="Calibri"/>
                <a:cs typeface="Calibri"/>
              </a:rPr>
              <a:t>la </a:t>
            </a:r>
            <a:r>
              <a:rPr lang="es-MX" sz="3200" spc="0" dirty="0" smtClean="0">
                <a:solidFill>
                  <a:srgbClr val="3F403F"/>
                </a:solidFill>
                <a:latin typeface="Calibri"/>
                <a:cs typeface="Calibri"/>
              </a:rPr>
              <a:t>oportunidad</a:t>
            </a:r>
            <a:r>
              <a:rPr sz="3200" spc="0" dirty="0" smtClean="0">
                <a:solidFill>
                  <a:srgbClr val="3F403F"/>
                </a:solidFill>
                <a:latin typeface="Calibri"/>
                <a:cs typeface="Calibri"/>
              </a:rPr>
              <a:t> </a:t>
            </a:r>
            <a:r>
              <a:rPr lang="es-MX" sz="3200" spc="0" dirty="0" smtClean="0">
                <a:solidFill>
                  <a:srgbClr val="3F403F"/>
                </a:solidFill>
                <a:latin typeface="Calibri"/>
                <a:cs typeface="Calibri"/>
              </a:rPr>
              <a:t>                      </a:t>
            </a:r>
            <a:r>
              <a:rPr lang="es-MX" sz="3200" dirty="0" smtClean="0">
                <a:solidFill>
                  <a:srgbClr val="00B050"/>
                </a:solidFill>
                <a:latin typeface="Calibri"/>
                <a:cs typeface="Calibri"/>
              </a:rPr>
              <a:t>WELLNET</a:t>
            </a:r>
            <a:endParaRPr sz="32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pic>
        <p:nvPicPr>
          <p:cNvPr id="8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96000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5363" y="3571875"/>
            <a:ext cx="1843087" cy="190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7125" y="3232150"/>
            <a:ext cx="2563812" cy="256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8975" y="3571875"/>
            <a:ext cx="1892300" cy="1893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8562" y="3571875"/>
            <a:ext cx="1892300" cy="1893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38200" y="882398"/>
            <a:ext cx="7131827" cy="2179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1015" algn="ctr">
              <a:lnSpc>
                <a:spcPts val="5345"/>
              </a:lnSpc>
              <a:spcBef>
                <a:spcPts val="267"/>
              </a:spcBef>
            </a:pPr>
            <a:r>
              <a:rPr sz="7500" b="1" spc="0" baseline="2730" dirty="0" smtClean="0">
                <a:solidFill>
                  <a:srgbClr val="00B050"/>
                </a:solidFill>
                <a:latin typeface="Calibri"/>
                <a:cs typeface="Calibri"/>
              </a:rPr>
              <a:t>7a. </a:t>
            </a:r>
            <a:r>
              <a:rPr sz="5100" b="1" spc="0" baseline="4015" dirty="0" smtClean="0">
                <a:solidFill>
                  <a:srgbClr val="3F403F"/>
                </a:solidFill>
                <a:latin typeface="Calibri"/>
                <a:cs typeface="Calibri"/>
              </a:rPr>
              <a:t>Aprende a </a:t>
            </a:r>
            <a:r>
              <a:rPr lang="es-MX" sz="5100" b="1" spc="0" baseline="4015" dirty="0" smtClean="0">
                <a:solidFill>
                  <a:srgbClr val="3F403F"/>
                </a:solidFill>
                <a:latin typeface="Calibri"/>
                <a:cs typeface="Calibri"/>
              </a:rPr>
              <a:t>crear</a:t>
            </a:r>
            <a:r>
              <a:rPr sz="5100" b="1" spc="0" baseline="4015" dirty="0" smtClean="0">
                <a:solidFill>
                  <a:srgbClr val="3F403F"/>
                </a:solidFill>
                <a:latin typeface="Calibri"/>
                <a:cs typeface="Calibri"/>
              </a:rPr>
              <a:t> </a:t>
            </a:r>
            <a:r>
              <a:rPr lang="es-MX" sz="5100" b="1" spc="0" baseline="4015" dirty="0" smtClean="0">
                <a:solidFill>
                  <a:srgbClr val="3F403F"/>
                </a:solidFill>
                <a:latin typeface="Calibri"/>
                <a:cs typeface="Calibri"/>
              </a:rPr>
              <a:t>contexto</a:t>
            </a:r>
            <a:r>
              <a:rPr lang="es-MX" sz="3400" dirty="0" smtClean="0">
                <a:latin typeface="Calibri"/>
                <a:cs typeface="Calibri"/>
              </a:rPr>
              <a:t>       </a:t>
            </a:r>
            <a:r>
              <a:rPr sz="3600" b="1" spc="0" dirty="0" err="1" smtClean="0">
                <a:solidFill>
                  <a:srgbClr val="00B050"/>
                </a:solidFill>
                <a:latin typeface="Calibri"/>
                <a:cs typeface="Calibri"/>
              </a:rPr>
              <a:t>Log</a:t>
            </a:r>
            <a:r>
              <a:rPr sz="3600" b="1" spc="4" dirty="0" err="1" smtClean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600" b="1" spc="0" dirty="0" err="1" smtClean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un </a:t>
            </a:r>
            <a:r>
              <a:rPr lang="es-MX"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es-MX" sz="3600" b="1" spc="4" dirty="0" smtClean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lang="es-MX"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bi</a:t>
            </a:r>
            <a:r>
              <a:rPr lang="es-MX" sz="3600" b="1" spc="4" dirty="0" smtClean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s-MX"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nte</a:t>
            </a:r>
            <a:r>
              <a:rPr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3600" b="1" spc="4" dirty="0" smtClean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3600" b="1" spc="4" dirty="0" smtClean="0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esional, sin dist</a:t>
            </a:r>
            <a:r>
              <a:rPr sz="3600" b="1" spc="4" dirty="0" smtClean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3600" b="1" spc="4" dirty="0" smtClean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cion</a:t>
            </a:r>
            <a:r>
              <a:rPr sz="3600" b="1" spc="4" dirty="0" smtClean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600" b="1" spc="0" dirty="0" smtClean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endParaRPr sz="36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pic>
        <p:nvPicPr>
          <p:cNvPr id="11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96000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27051" y="1809331"/>
            <a:ext cx="5544251" cy="366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17" name="Grupo 16"/>
          <p:cNvGrpSpPr/>
          <p:nvPr/>
        </p:nvGrpSpPr>
        <p:grpSpPr>
          <a:xfrm>
            <a:off x="838200" y="1086736"/>
            <a:ext cx="7045670" cy="609600"/>
            <a:chOff x="444500" y="955930"/>
            <a:chExt cx="7045670" cy="609600"/>
          </a:xfrm>
        </p:grpSpPr>
        <p:sp>
          <p:nvSpPr>
            <p:cNvPr id="10" name="object 10"/>
            <p:cNvSpPr txBox="1"/>
            <p:nvPr/>
          </p:nvSpPr>
          <p:spPr>
            <a:xfrm>
              <a:off x="444500" y="955930"/>
              <a:ext cx="809799" cy="6096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4800"/>
                </a:lnSpc>
                <a:spcBef>
                  <a:spcPts val="240"/>
                </a:spcBef>
              </a:pPr>
              <a:r>
                <a:rPr sz="6900" b="1" spc="0" baseline="1780" dirty="0" smtClean="0">
                  <a:solidFill>
                    <a:srgbClr val="00B050"/>
                  </a:solidFill>
                  <a:latin typeface="Calibri"/>
                  <a:cs typeface="Calibri"/>
                </a:rPr>
                <a:t>7c.</a:t>
              </a:r>
              <a:endParaRPr sz="46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510040" y="1095098"/>
              <a:ext cx="2980130" cy="4229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329"/>
                </a:lnSpc>
                <a:spcBef>
                  <a:spcPts val="166"/>
                </a:spcBef>
              </a:pPr>
              <a:r>
                <a:rPr sz="2900" b="1" spc="0" dirty="0" smtClean="0">
                  <a:solidFill>
                    <a:srgbClr val="3F403F"/>
                  </a:solidFill>
                  <a:latin typeface="Calibri"/>
                  <a:cs typeface="Calibri"/>
                </a:rPr>
                <a:t>postura </a:t>
              </a:r>
              <a:r>
                <a:rPr sz="2900" spc="0" dirty="0" smtClean="0">
                  <a:solidFill>
                    <a:srgbClr val="515151"/>
                  </a:solidFill>
                  <a:latin typeface="MS PGothic"/>
                  <a:cs typeface="MS PGothic"/>
                </a:rPr>
                <a:t>“</a:t>
              </a:r>
              <a:r>
                <a:rPr sz="2900" b="1" spc="0" dirty="0" smtClean="0">
                  <a:solidFill>
                    <a:srgbClr val="3F403F"/>
                  </a:solidFill>
                  <a:latin typeface="Calibri"/>
                  <a:cs typeface="Calibri"/>
                </a:rPr>
                <a:t>correc</a:t>
              </a:r>
              <a:r>
                <a:rPr sz="2900" b="1" spc="-4" dirty="0" smtClean="0">
                  <a:solidFill>
                    <a:srgbClr val="3F403F"/>
                  </a:solidFill>
                  <a:latin typeface="Calibri"/>
                  <a:cs typeface="Calibri"/>
                </a:rPr>
                <a:t>t</a:t>
              </a:r>
              <a:r>
                <a:rPr sz="2900" b="1" spc="0" dirty="0" smtClean="0">
                  <a:solidFill>
                    <a:srgbClr val="3F403F"/>
                  </a:solidFill>
                  <a:latin typeface="Calibri"/>
                  <a:cs typeface="Calibri"/>
                </a:rPr>
                <a:t>a</a:t>
              </a:r>
              <a:r>
                <a:rPr sz="2900" spc="0" dirty="0" smtClean="0">
                  <a:solidFill>
                    <a:srgbClr val="515151"/>
                  </a:solidFill>
                  <a:latin typeface="MS PGothic"/>
                  <a:cs typeface="MS PGothic"/>
                </a:rPr>
                <a:t>”</a:t>
              </a:r>
              <a:endParaRPr sz="2900" dirty="0">
                <a:latin typeface="MS PGothic"/>
                <a:cs typeface="MS PGothic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273162" y="1124332"/>
              <a:ext cx="1398465" cy="3937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100"/>
                </a:lnSpc>
                <a:spcBef>
                  <a:spcPts val="155"/>
                </a:spcBef>
              </a:pPr>
              <a:r>
                <a:rPr sz="4350" b="1" spc="0" baseline="1883" dirty="0" smtClean="0">
                  <a:solidFill>
                    <a:srgbClr val="3F403F"/>
                  </a:solidFill>
                  <a:latin typeface="Calibri"/>
                  <a:cs typeface="Calibri"/>
                </a:rPr>
                <a:t>Aprende</a:t>
              </a:r>
              <a:endParaRPr sz="2900" dirty="0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674249" y="1124332"/>
              <a:ext cx="262457" cy="3937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100"/>
                </a:lnSpc>
                <a:spcBef>
                  <a:spcPts val="155"/>
                </a:spcBef>
              </a:pPr>
              <a:r>
                <a:rPr sz="4350" b="1" spc="0" baseline="1883" dirty="0" smtClean="0">
                  <a:solidFill>
                    <a:srgbClr val="3F403F"/>
                  </a:solidFill>
                  <a:latin typeface="Calibri"/>
                  <a:cs typeface="Calibri"/>
                </a:rPr>
                <a:t>a</a:t>
              </a:r>
              <a:endParaRPr sz="2900">
                <a:latin typeface="Calibri"/>
                <a:cs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939351" y="1124332"/>
              <a:ext cx="907687" cy="3937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100"/>
                </a:lnSpc>
                <a:spcBef>
                  <a:spcPts val="155"/>
                </a:spcBef>
              </a:pPr>
              <a:r>
                <a:rPr sz="4350" b="1" spc="0" baseline="1883" dirty="0" smtClean="0">
                  <a:solidFill>
                    <a:srgbClr val="3F403F"/>
                  </a:solidFill>
                  <a:latin typeface="Calibri"/>
                  <a:cs typeface="Calibri"/>
                </a:rPr>
                <a:t>tener</a:t>
              </a:r>
              <a:endParaRPr sz="2900" dirty="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849678" y="1124332"/>
              <a:ext cx="657716" cy="3937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100"/>
                </a:lnSpc>
                <a:spcBef>
                  <a:spcPts val="155"/>
                </a:spcBef>
              </a:pPr>
              <a:r>
                <a:rPr sz="4350" b="1" spc="0" baseline="1883" dirty="0" smtClean="0">
                  <a:solidFill>
                    <a:srgbClr val="3F403F"/>
                  </a:solidFill>
                  <a:latin typeface="Calibri"/>
                  <a:cs typeface="Calibri"/>
                </a:rPr>
                <a:t>una</a:t>
              </a:r>
              <a:endParaRPr sz="2900" dirty="0">
                <a:latin typeface="Calibri"/>
                <a:cs typeface="Calibri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172200" y="3048000"/>
            <a:ext cx="2818183" cy="2425699"/>
            <a:chOff x="5817868" y="2538759"/>
            <a:chExt cx="2818183" cy="2425699"/>
          </a:xfrm>
        </p:grpSpPr>
        <p:sp>
          <p:nvSpPr>
            <p:cNvPr id="4" name="object 4"/>
            <p:cNvSpPr txBox="1"/>
            <p:nvPr/>
          </p:nvSpPr>
          <p:spPr>
            <a:xfrm>
              <a:off x="5817868" y="2538759"/>
              <a:ext cx="222088" cy="76158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5"/>
                </a:lnSpc>
                <a:spcBef>
                  <a:spcPts val="127"/>
                </a:spcBef>
              </a:pPr>
              <a:r>
                <a:rPr sz="2400" dirty="0" smtClean="0">
                  <a:solidFill>
                    <a:srgbClr val="00B050"/>
                  </a:solidFill>
                  <a:latin typeface="Arial"/>
                  <a:cs typeface="Arial"/>
                </a:rPr>
                <a:t>• </a:t>
              </a:r>
              <a:endParaRPr sz="2400" dirty="0">
                <a:solidFill>
                  <a:srgbClr val="00B050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95825"/>
                </a:lnSpc>
                <a:spcBef>
                  <a:spcPts val="412"/>
                </a:spcBef>
              </a:pPr>
              <a:r>
                <a:rPr sz="2400" dirty="0" smtClean="0">
                  <a:solidFill>
                    <a:srgbClr val="00B050"/>
                  </a:solidFill>
                  <a:latin typeface="Arial"/>
                  <a:cs typeface="Arial"/>
                </a:rPr>
                <a:t>• </a:t>
              </a:r>
              <a:endParaRPr sz="2400" dirty="0">
                <a:solidFill>
                  <a:srgbClr val="00B050"/>
                </a:solidFill>
                <a:latin typeface="Arial"/>
                <a:cs typeface="Aria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060428" y="2551459"/>
              <a:ext cx="2575623" cy="24129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875" marR="55810">
                <a:lnSpc>
                  <a:spcPts val="2615"/>
                </a:lnSpc>
                <a:spcBef>
                  <a:spcPts val="130"/>
                </a:spcBef>
              </a:pPr>
              <a:r>
                <a:rPr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Sin apegos</a:t>
              </a:r>
              <a:endParaRPr sz="2400" dirty="0">
                <a:solidFill>
                  <a:srgbClr val="00B050"/>
                </a:solidFill>
                <a:latin typeface="Calibri"/>
                <a:cs typeface="Calibri"/>
              </a:endParaRPr>
            </a:p>
            <a:p>
              <a:pPr marL="12700" marR="923060" indent="3175">
                <a:lnSpc>
                  <a:spcPts val="2900"/>
                </a:lnSpc>
                <a:spcBef>
                  <a:spcPts val="349"/>
                </a:spcBef>
              </a:pPr>
              <a:r>
                <a:rPr lang="es-MX" sz="24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Tú</a:t>
              </a:r>
              <a:r>
                <a:rPr sz="24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 </a:t>
              </a:r>
              <a:r>
                <a:rPr lang="es-MX" sz="24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tie</a:t>
              </a:r>
              <a:r>
                <a:rPr lang="es-MX" sz="2400" b="1" spc="-4" dirty="0" smtClean="0">
                  <a:solidFill>
                    <a:srgbClr val="00B050"/>
                  </a:solidFill>
                  <a:latin typeface="Calibri"/>
                  <a:cs typeface="Calibri"/>
                </a:rPr>
                <a:t>n</a:t>
              </a:r>
              <a:r>
                <a:rPr lang="es-MX" sz="24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es</a:t>
              </a:r>
              <a:r>
                <a:rPr sz="2400" b="1" spc="-78" dirty="0" smtClean="0">
                  <a:solidFill>
                    <a:srgbClr val="00B050"/>
                  </a:solidFill>
                  <a:latin typeface="Calibri"/>
                  <a:cs typeface="Calibri"/>
                </a:rPr>
                <a:t> </a:t>
              </a:r>
              <a:r>
                <a:rPr sz="24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la opo</a:t>
              </a:r>
              <a:r>
                <a:rPr sz="2400" b="1" spc="4" dirty="0" smtClean="0">
                  <a:solidFill>
                    <a:srgbClr val="00B050"/>
                  </a:solidFill>
                  <a:latin typeface="Calibri"/>
                  <a:cs typeface="Calibri"/>
                </a:rPr>
                <a:t>r</a:t>
              </a:r>
              <a:r>
                <a:rPr sz="24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tunidad</a:t>
              </a:r>
              <a:endParaRPr sz="2400" dirty="0">
                <a:solidFill>
                  <a:srgbClr val="00B050"/>
                </a:solidFill>
                <a:latin typeface="Calibri"/>
                <a:cs typeface="Calibri"/>
              </a:endParaRPr>
            </a:p>
            <a:p>
              <a:pPr marL="15875" marR="55810">
                <a:lnSpc>
                  <a:spcPct val="101725"/>
                </a:lnSpc>
                <a:spcBef>
                  <a:spcPts val="389"/>
                </a:spcBef>
              </a:pPr>
              <a:r>
                <a:rPr sz="24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Ellos la necesitan</a:t>
              </a:r>
              <a:endParaRPr sz="2400" dirty="0">
                <a:solidFill>
                  <a:srgbClr val="00B050"/>
                </a:solidFill>
                <a:latin typeface="Calibri"/>
                <a:cs typeface="Calibri"/>
              </a:endParaRPr>
            </a:p>
            <a:p>
              <a:pPr marL="15875">
                <a:lnSpc>
                  <a:spcPct val="101725"/>
                </a:lnSpc>
                <a:spcBef>
                  <a:spcPts val="470"/>
                </a:spcBef>
              </a:pPr>
              <a:r>
                <a:rPr sz="24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A todos les interesa</a:t>
              </a:r>
              <a:endParaRPr sz="2400" dirty="0">
                <a:solidFill>
                  <a:srgbClr val="00B050"/>
                </a:solidFill>
                <a:latin typeface="Calibri"/>
                <a:cs typeface="Calibri"/>
              </a:endParaRPr>
            </a:p>
            <a:p>
              <a:pPr marL="15875" marR="55810">
                <a:lnSpc>
                  <a:spcPts val="2915"/>
                </a:lnSpc>
                <a:spcBef>
                  <a:spcPts val="615"/>
                </a:spcBef>
              </a:pPr>
              <a:r>
                <a:rPr sz="3600" b="1" spc="0" baseline="1137" dirty="0" smtClean="0">
                  <a:solidFill>
                    <a:srgbClr val="00B050"/>
                  </a:solidFill>
                  <a:latin typeface="Calibri"/>
                  <a:cs typeface="Calibri"/>
                </a:rPr>
                <a:t>Con</a:t>
              </a:r>
              <a:r>
                <a:rPr lang="es-MX" sz="3600" b="1" spc="0" baseline="1137" dirty="0" smtClean="0">
                  <a:solidFill>
                    <a:srgbClr val="00B050"/>
                  </a:solidFill>
                  <a:latin typeface="Calibri"/>
                  <a:cs typeface="Calibri"/>
                </a:rPr>
                <a:t>ti</a:t>
              </a:r>
              <a:r>
                <a:rPr sz="3600" b="1" spc="0" baseline="1137" dirty="0" smtClean="0">
                  <a:solidFill>
                    <a:srgbClr val="00B050"/>
                  </a:solidFill>
                  <a:latin typeface="Calibri"/>
                  <a:cs typeface="Calibri"/>
                </a:rPr>
                <a:t>go</a:t>
              </a:r>
              <a:r>
                <a:rPr sz="3600" b="1" spc="-77" baseline="1137" dirty="0" smtClean="0">
                  <a:solidFill>
                    <a:srgbClr val="00B050"/>
                  </a:solidFill>
                  <a:latin typeface="Calibri"/>
                  <a:cs typeface="Calibri"/>
                </a:rPr>
                <a:t> </a:t>
              </a:r>
              <a:r>
                <a:rPr sz="3600" b="1" spc="0" baseline="1137" dirty="0" smtClean="0">
                  <a:solidFill>
                    <a:srgbClr val="00B050"/>
                  </a:solidFill>
                  <a:latin typeface="Calibri"/>
                  <a:cs typeface="Calibri"/>
                </a:rPr>
                <a:t>o sin </a:t>
              </a:r>
              <a:r>
                <a:rPr lang="es-MX" sz="3600" b="1" spc="0" baseline="1137" dirty="0" smtClean="0">
                  <a:solidFill>
                    <a:srgbClr val="00B050"/>
                  </a:solidFill>
                  <a:latin typeface="Calibri"/>
                  <a:cs typeface="Calibri"/>
                </a:rPr>
                <a:t>ti</a:t>
              </a:r>
              <a:endParaRPr sz="24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5817868" y="3757959"/>
              <a:ext cx="222088" cy="120608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55"/>
                </a:lnSpc>
                <a:spcBef>
                  <a:spcPts val="127"/>
                </a:spcBef>
              </a:pPr>
              <a:r>
                <a:rPr sz="2400" dirty="0" smtClean="0">
                  <a:solidFill>
                    <a:srgbClr val="00B050"/>
                  </a:solidFill>
                  <a:latin typeface="Arial"/>
                  <a:cs typeface="Arial"/>
                </a:rPr>
                <a:t>• </a:t>
              </a:r>
              <a:endParaRPr sz="2400" dirty="0">
                <a:solidFill>
                  <a:srgbClr val="00B050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95825"/>
                </a:lnSpc>
                <a:spcBef>
                  <a:spcPts val="512"/>
                </a:spcBef>
              </a:pPr>
              <a:r>
                <a:rPr sz="2400" dirty="0" smtClean="0">
                  <a:solidFill>
                    <a:srgbClr val="00B050"/>
                  </a:solidFill>
                  <a:latin typeface="Arial"/>
                  <a:cs typeface="Arial"/>
                </a:rPr>
                <a:t>• </a:t>
              </a:r>
              <a:endParaRPr sz="2400" dirty="0">
                <a:solidFill>
                  <a:srgbClr val="00B050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95825"/>
                </a:lnSpc>
                <a:spcBef>
                  <a:spcPts val="640"/>
                </a:spcBef>
              </a:pPr>
              <a:r>
                <a:rPr sz="2400" dirty="0" smtClean="0">
                  <a:solidFill>
                    <a:srgbClr val="00B050"/>
                  </a:solidFill>
                  <a:latin typeface="Arial"/>
                  <a:cs typeface="Arial"/>
                </a:rPr>
                <a:t>• </a:t>
              </a:r>
              <a:endParaRPr sz="2400" dirty="0">
                <a:solidFill>
                  <a:srgbClr val="00B050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6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" y="131297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830259" y="1597026"/>
            <a:ext cx="3536950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1918270"/>
            <a:ext cx="434975" cy="273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16" name="Grupo 15"/>
          <p:cNvGrpSpPr/>
          <p:nvPr/>
        </p:nvGrpSpPr>
        <p:grpSpPr>
          <a:xfrm>
            <a:off x="1371227" y="936626"/>
            <a:ext cx="5655419" cy="660400"/>
            <a:chOff x="444500" y="936626"/>
            <a:chExt cx="5655419" cy="660400"/>
          </a:xfrm>
        </p:grpSpPr>
        <p:sp>
          <p:nvSpPr>
            <p:cNvPr id="8" name="object 8"/>
            <p:cNvSpPr txBox="1"/>
            <p:nvPr/>
          </p:nvSpPr>
          <p:spPr>
            <a:xfrm>
              <a:off x="444500" y="936626"/>
              <a:ext cx="952466" cy="660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5200"/>
                </a:lnSpc>
                <a:spcBef>
                  <a:spcPts val="260"/>
                </a:spcBef>
              </a:pPr>
              <a:r>
                <a:rPr sz="7500" b="1" spc="0" baseline="1638" dirty="0" smtClean="0">
                  <a:solidFill>
                    <a:srgbClr val="00B050"/>
                  </a:solidFill>
                  <a:latin typeface="Calibri"/>
                  <a:cs typeface="Calibri"/>
                </a:rPr>
                <a:t>7d.</a:t>
              </a:r>
              <a:endParaRPr sz="50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1420254" y="1114934"/>
              <a:ext cx="4679665" cy="431800"/>
              <a:chOff x="1420254" y="1114934"/>
              <a:chExt cx="4679665" cy="431800"/>
            </a:xfrm>
          </p:grpSpPr>
          <p:sp>
            <p:nvSpPr>
              <p:cNvPr id="7" name="object 7"/>
              <p:cNvSpPr txBox="1"/>
              <p:nvPr/>
            </p:nvSpPr>
            <p:spPr>
              <a:xfrm>
                <a:off x="1420254" y="1114934"/>
                <a:ext cx="384250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El</a:t>
                </a:r>
                <a:endParaRPr sz="3200">
                  <a:latin typeface="Calibri"/>
                  <a:cs typeface="Calibri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1810154" y="1114934"/>
                <a:ext cx="1090501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orden</a:t>
                </a:r>
                <a:endParaRPr sz="3200">
                  <a:latin typeface="Calibri"/>
                  <a:cs typeface="Calibri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2906134" y="1114934"/>
                <a:ext cx="508869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de</a:t>
                </a:r>
                <a:endParaRPr sz="3200">
                  <a:latin typeface="Calibri"/>
                  <a:cs typeface="Calibri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3420798" y="1114934"/>
                <a:ext cx="386631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la</a:t>
                </a:r>
                <a:endParaRPr sz="3200" dirty="0">
                  <a:latin typeface="Calibri"/>
                  <a:cs typeface="Calibri"/>
                </a:endParaRPr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3813137" y="1114934"/>
                <a:ext cx="2286782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presenta</a:t>
                </a:r>
                <a:r>
                  <a:rPr sz="4800" b="1" spc="4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c</a:t>
                </a: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ión</a:t>
                </a:r>
                <a:endParaRPr sz="3200"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2" name="object 2"/>
          <p:cNvSpPr txBox="1"/>
          <p:nvPr/>
        </p:nvSpPr>
        <p:spPr>
          <a:xfrm>
            <a:off x="4734156" y="2587486"/>
            <a:ext cx="4106863" cy="2067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635">
              <a:lnSpc>
                <a:spcPts val="2260"/>
              </a:lnSpc>
              <a:spcBef>
                <a:spcPts val="113"/>
              </a:spcBef>
            </a:pPr>
            <a:r>
              <a:rPr sz="3000" baseline="2898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3000" spc="-134" baseline="2898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s-MX" sz="3000" b="1" spc="0" baseline="2730" dirty="0" smtClean="0">
                <a:solidFill>
                  <a:srgbClr val="00B050"/>
                </a:solidFill>
                <a:latin typeface="Calibri"/>
                <a:cs typeface="Calibri"/>
              </a:rPr>
              <a:t>Introdu</a:t>
            </a:r>
            <a:r>
              <a:rPr lang="es-MX" sz="3000" b="1" spc="4" baseline="2730" dirty="0" smtClean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es-MX" sz="3000" b="1" spc="0" baseline="2730" dirty="0" smtClean="0">
                <a:solidFill>
                  <a:srgbClr val="00B050"/>
                </a:solidFill>
                <a:latin typeface="Calibri"/>
                <a:cs typeface="Calibri"/>
              </a:rPr>
              <a:t>ción</a:t>
            </a:r>
            <a:r>
              <a:rPr sz="3000" b="1" spc="0" baseline="2730" dirty="0" smtClean="0">
                <a:solidFill>
                  <a:srgbClr val="00B050"/>
                </a:solidFill>
                <a:latin typeface="Calibri"/>
                <a:cs typeface="Calibri"/>
              </a:rPr>
              <a:t>: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¿</a:t>
            </a:r>
            <a:r>
              <a:rPr lang="es-MX"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Por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s-MX"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qué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s-MX"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escogí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s-MX"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                                                                          </a:t>
            </a:r>
            <a:r>
              <a:rPr lang="es-MX" sz="2000" b="1" dirty="0" smtClean="0">
                <a:solidFill>
                  <a:srgbClr val="00B050"/>
                </a:solidFill>
                <a:latin typeface="Calibri"/>
                <a:cs typeface="Calibri"/>
              </a:rPr>
              <a:t>Wellnet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? 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(3 min)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 marR="39635">
              <a:lnSpc>
                <a:spcPct val="101725"/>
              </a:lnSpc>
              <a:spcBef>
                <a:spcPts val="355"/>
              </a:spcBef>
            </a:pPr>
            <a:r>
              <a:rPr sz="20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2000" spc="-134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Antecedentes e Historia (5 min)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55"/>
              </a:spcBef>
            </a:pPr>
            <a:r>
              <a:rPr sz="20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2000" spc="-134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El </a:t>
            </a:r>
            <a:r>
              <a:rPr lang="es-MX"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Negocio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s-MX" sz="2000" b="1" dirty="0" smtClean="0">
                <a:solidFill>
                  <a:srgbClr val="00B050"/>
                </a:solidFill>
                <a:latin typeface="Calibri"/>
                <a:cs typeface="Calibri"/>
              </a:rPr>
              <a:t>Wellnet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(depende perﬁl)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 marR="39635">
              <a:lnSpc>
                <a:spcPct val="101725"/>
              </a:lnSpc>
              <a:spcBef>
                <a:spcPts val="355"/>
              </a:spcBef>
            </a:pPr>
            <a:r>
              <a:rPr sz="20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2000" spc="-134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Los </a:t>
            </a:r>
            <a:r>
              <a:rPr lang="es-MX"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productos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s-MX" sz="2000" b="1" dirty="0" smtClean="0">
                <a:solidFill>
                  <a:srgbClr val="00B050"/>
                </a:solidFill>
                <a:latin typeface="Calibri"/>
                <a:cs typeface="Calibri"/>
              </a:rPr>
              <a:t>Wellnet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(15 min)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 marR="39635">
              <a:lnSpc>
                <a:spcPct val="101725"/>
              </a:lnSpc>
              <a:spcBef>
                <a:spcPts val="355"/>
              </a:spcBef>
            </a:pPr>
            <a:r>
              <a:rPr sz="20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2000" spc="-134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Aﬁliación y toma de pedidos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pic>
        <p:nvPicPr>
          <p:cNvPr id="17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63" y="5936349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906587" y="1905000"/>
            <a:ext cx="5286375" cy="3509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18" name="Grupo 17"/>
          <p:cNvGrpSpPr/>
          <p:nvPr/>
        </p:nvGrpSpPr>
        <p:grpSpPr>
          <a:xfrm>
            <a:off x="1030824" y="1076301"/>
            <a:ext cx="7037900" cy="596900"/>
            <a:chOff x="444500" y="960756"/>
            <a:chExt cx="7037900" cy="596900"/>
          </a:xfrm>
        </p:grpSpPr>
        <p:grpSp>
          <p:nvGrpSpPr>
            <p:cNvPr id="17" name="Grupo 16"/>
            <p:cNvGrpSpPr/>
            <p:nvPr/>
          </p:nvGrpSpPr>
          <p:grpSpPr>
            <a:xfrm>
              <a:off x="444500" y="960756"/>
              <a:ext cx="6315736" cy="596900"/>
              <a:chOff x="444500" y="960756"/>
              <a:chExt cx="6315736" cy="596900"/>
            </a:xfrm>
          </p:grpSpPr>
          <p:sp>
            <p:nvSpPr>
              <p:cNvPr id="11" name="object 11"/>
              <p:cNvSpPr txBox="1"/>
              <p:nvPr/>
            </p:nvSpPr>
            <p:spPr>
              <a:xfrm>
                <a:off x="444500" y="960756"/>
                <a:ext cx="553194" cy="596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4700"/>
                  </a:lnSpc>
                  <a:spcBef>
                    <a:spcPts val="235"/>
                  </a:spcBef>
                </a:pPr>
                <a:r>
                  <a:rPr sz="6750" b="1" spc="0" baseline="1820" dirty="0" smtClean="0">
                    <a:solidFill>
                      <a:srgbClr val="00B050"/>
                    </a:solidFill>
                    <a:latin typeface="Calibri"/>
                    <a:cs typeface="Calibri"/>
                  </a:rPr>
                  <a:t>8.</a:t>
                </a:r>
                <a:endParaRPr sz="4500" dirty="0">
                  <a:solidFill>
                    <a:srgbClr val="00B05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1016000" y="1129158"/>
                <a:ext cx="1199005" cy="3810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000"/>
                  </a:lnSpc>
                  <a:spcBef>
                    <a:spcPts val="150"/>
                  </a:spcBef>
                </a:pPr>
                <a:r>
                  <a:rPr sz="4200" b="1" spc="0" baseline="1950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Agenda</a:t>
                </a:r>
                <a:endParaRPr sz="2800">
                  <a:latin typeface="Calibri"/>
                  <a:cs typeface="Calibri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2216683" y="1129158"/>
                <a:ext cx="483493" cy="3810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000"/>
                  </a:lnSpc>
                  <a:spcBef>
                    <a:spcPts val="150"/>
                  </a:spcBef>
                </a:pPr>
                <a:r>
                  <a:rPr sz="4200" b="1" spc="0" baseline="1950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las</a:t>
                </a:r>
                <a:endParaRPr sz="2800">
                  <a:latin typeface="Calibri"/>
                  <a:cs typeface="Calibri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2701828" y="1129158"/>
                <a:ext cx="1395429" cy="3810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000"/>
                  </a:lnSpc>
                  <a:spcBef>
                    <a:spcPts val="150"/>
                  </a:spcBef>
                </a:pPr>
                <a:r>
                  <a:rPr sz="4200" b="1" spc="0" baseline="1950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primeras</a:t>
                </a:r>
                <a:endParaRPr sz="2800">
                  <a:latin typeface="Calibri"/>
                  <a:cs typeface="Calibri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4098909" y="1129158"/>
                <a:ext cx="258970" cy="3810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000"/>
                  </a:lnSpc>
                  <a:spcBef>
                    <a:spcPts val="150"/>
                  </a:spcBef>
                </a:pPr>
                <a:r>
                  <a:rPr sz="4200" b="1" spc="0" baseline="1950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3</a:t>
                </a:r>
                <a:endParaRPr sz="2800">
                  <a:latin typeface="Calibri"/>
                  <a:cs typeface="Calibri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4359529" y="1129158"/>
                <a:ext cx="1555982" cy="3810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000"/>
                  </a:lnSpc>
                  <a:spcBef>
                    <a:spcPts val="150"/>
                  </a:spcBef>
                </a:pPr>
                <a:r>
                  <a:rPr sz="4200" b="1" spc="0" baseline="1950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reuniones</a:t>
                </a:r>
                <a:endParaRPr sz="2800">
                  <a:latin typeface="Calibri"/>
                  <a:cs typeface="Calibri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5917163" y="1129158"/>
                <a:ext cx="448571" cy="3810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000"/>
                  </a:lnSpc>
                  <a:spcBef>
                    <a:spcPts val="150"/>
                  </a:spcBef>
                </a:pPr>
                <a:r>
                  <a:rPr sz="4200" b="1" spc="0" baseline="1950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en</a:t>
                </a:r>
                <a:endParaRPr sz="2800">
                  <a:latin typeface="Calibri"/>
                  <a:cs typeface="Calibri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6367388" y="1129158"/>
                <a:ext cx="392848" cy="3810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000"/>
                  </a:lnSpc>
                  <a:spcBef>
                    <a:spcPts val="150"/>
                  </a:spcBef>
                </a:pPr>
                <a:r>
                  <a:rPr sz="4200" b="1" spc="0" baseline="1950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tu</a:t>
                </a:r>
                <a:endParaRPr sz="2800">
                  <a:latin typeface="Calibri"/>
                  <a:cs typeface="Calibri"/>
                </a:endParaRPr>
              </a:p>
            </p:txBody>
          </p:sp>
        </p:grpSp>
        <p:sp>
          <p:nvSpPr>
            <p:cNvPr id="3" name="object 3"/>
            <p:cNvSpPr txBox="1"/>
            <p:nvPr/>
          </p:nvSpPr>
          <p:spPr>
            <a:xfrm>
              <a:off x="6761891" y="1129158"/>
              <a:ext cx="720509" cy="381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000"/>
                </a:lnSpc>
                <a:spcBef>
                  <a:spcPts val="150"/>
                </a:spcBef>
              </a:pPr>
              <a:r>
                <a:rPr sz="4200" b="1" spc="0" baseline="1950" dirty="0" smtClean="0">
                  <a:solidFill>
                    <a:srgbClr val="3F403F"/>
                  </a:solidFill>
                  <a:latin typeface="Calibri"/>
                  <a:cs typeface="Calibri"/>
                </a:rPr>
                <a:t>casa</a:t>
              </a:r>
              <a:endParaRPr sz="2800">
                <a:latin typeface="Calibri"/>
                <a:cs typeface="Calibri"/>
              </a:endParaRPr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1906587" y="5638800"/>
            <a:ext cx="528637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95"/>
              </a:lnSpc>
              <a:spcBef>
                <a:spcPts val="109"/>
              </a:spcBef>
            </a:pPr>
            <a:r>
              <a:rPr sz="3000" b="1" spc="0" baseline="2730" dirty="0" smtClean="0">
                <a:solidFill>
                  <a:srgbClr val="00B050"/>
                </a:solidFill>
                <a:latin typeface="Calibri"/>
                <a:cs typeface="Calibri"/>
              </a:rPr>
              <a:t>Construye tu </a:t>
            </a:r>
            <a:r>
              <a:rPr sz="3000" b="1" spc="0" baseline="2730" dirty="0" err="1" smtClean="0">
                <a:solidFill>
                  <a:srgbClr val="00B050"/>
                </a:solidFill>
                <a:latin typeface="Calibri"/>
                <a:cs typeface="Calibri"/>
              </a:rPr>
              <a:t>rango</a:t>
            </a:r>
            <a:r>
              <a:rPr sz="3000" b="1" spc="0" baseline="273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00B050"/>
                </a:solidFill>
                <a:latin typeface="Calibri"/>
                <a:cs typeface="Calibri"/>
              </a:rPr>
              <a:t>-</a:t>
            </a:r>
            <a:r>
              <a:rPr lang="es-MX" sz="3000" b="1" spc="0" baseline="2730" dirty="0" smtClean="0">
                <a:solidFill>
                  <a:srgbClr val="00B050"/>
                </a:solidFill>
                <a:latin typeface="Calibri"/>
                <a:cs typeface="Calibri"/>
              </a:rPr>
              <a:t>-</a:t>
            </a:r>
            <a:r>
              <a:rPr sz="3000" b="1" spc="0" baseline="2730" dirty="0" smtClean="0">
                <a:solidFill>
                  <a:srgbClr val="00B050"/>
                </a:solidFill>
                <a:latin typeface="Calibri"/>
                <a:cs typeface="Calibri"/>
              </a:rPr>
              <a:t>­</a:t>
            </a:r>
            <a:r>
              <a:rPr sz="3000" b="1" spc="4" baseline="273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00B050"/>
                </a:solidFill>
                <a:latin typeface="Calibri"/>
                <a:cs typeface="Calibri"/>
              </a:rPr>
              <a:t>Anota fechas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87299" marR="106578" algn="ctr">
              <a:lnSpc>
                <a:spcPct val="101725"/>
              </a:lnSpc>
              <a:spcBef>
                <a:spcPts val="245"/>
              </a:spcBef>
            </a:pP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Deﬁne </a:t>
            </a:r>
            <a:r>
              <a:rPr sz="2000" b="1" spc="0" dirty="0" err="1" smtClean="0">
                <a:solidFill>
                  <a:srgbClr val="00B050"/>
                </a:solidFill>
                <a:latin typeface="Calibri"/>
                <a:cs typeface="Calibri"/>
              </a:rPr>
              <a:t>apoyo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-­‐</a:t>
            </a:r>
            <a:r>
              <a:rPr sz="2000" b="1" spc="8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spc="0" dirty="0" smtClean="0">
                <a:solidFill>
                  <a:srgbClr val="00B050"/>
                </a:solidFill>
                <a:latin typeface="Calibri"/>
                <a:cs typeface="Calibri"/>
              </a:rPr>
              <a:t>Deﬁne invitados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pic>
        <p:nvPicPr>
          <p:cNvPr id="19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6300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990600" y="2514600"/>
            <a:ext cx="4841914" cy="322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0600" y="533400"/>
            <a:ext cx="7455926" cy="1191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lang="es-MX" sz="6900" b="1" spc="0" baseline="1820" dirty="0" smtClean="0">
                <a:solidFill>
                  <a:srgbClr val="00B050"/>
                </a:solidFill>
                <a:latin typeface="Calibri"/>
                <a:cs typeface="Calibri"/>
              </a:rPr>
              <a:t>9. </a:t>
            </a:r>
            <a:r>
              <a:rPr sz="4500" b="1" spc="0" baseline="1820" dirty="0" smtClean="0">
                <a:solidFill>
                  <a:srgbClr val="3F403F"/>
                </a:solidFill>
                <a:latin typeface="Calibri"/>
                <a:cs typeface="Calibri"/>
              </a:rPr>
              <a:t>Ge</a:t>
            </a:r>
            <a:r>
              <a:rPr sz="4500" b="1" spc="-4" baseline="1820" dirty="0" smtClean="0">
                <a:solidFill>
                  <a:srgbClr val="3F403F"/>
                </a:solidFill>
                <a:latin typeface="Calibri"/>
                <a:cs typeface="Calibri"/>
              </a:rPr>
              <a:t>n</a:t>
            </a:r>
            <a:r>
              <a:rPr sz="4500" b="1" spc="0" baseline="1820" dirty="0" smtClean="0">
                <a:solidFill>
                  <a:srgbClr val="3F403F"/>
                </a:solidFill>
                <a:latin typeface="Calibri"/>
                <a:cs typeface="Calibri"/>
              </a:rPr>
              <a:t>era </a:t>
            </a:r>
            <a:r>
              <a:rPr sz="4500" b="1" spc="0" baseline="1820" dirty="0" err="1" smtClean="0">
                <a:solidFill>
                  <a:srgbClr val="3F403F"/>
                </a:solidFill>
                <a:latin typeface="Calibri"/>
                <a:cs typeface="Calibri"/>
              </a:rPr>
              <a:t>las</a:t>
            </a:r>
            <a:r>
              <a:rPr sz="4500" b="1" spc="0" baseline="1820" dirty="0" smtClean="0">
                <a:solidFill>
                  <a:srgbClr val="3F403F"/>
                </a:solidFill>
                <a:latin typeface="Calibri"/>
                <a:cs typeface="Calibri"/>
              </a:rPr>
              <a:t> </a:t>
            </a:r>
            <a:r>
              <a:rPr sz="4500" b="1" spc="0" baseline="1820" dirty="0" err="1" smtClean="0">
                <a:solidFill>
                  <a:srgbClr val="3F403F"/>
                </a:solidFill>
                <a:latin typeface="Calibri"/>
                <a:cs typeface="Calibri"/>
              </a:rPr>
              <a:t>llam</a:t>
            </a:r>
            <a:r>
              <a:rPr sz="4500" b="1" spc="-4" baseline="1820" dirty="0" err="1" smtClean="0">
                <a:solidFill>
                  <a:srgbClr val="3F403F"/>
                </a:solidFill>
                <a:latin typeface="Calibri"/>
                <a:cs typeface="Calibri"/>
              </a:rPr>
              <a:t>a</a:t>
            </a:r>
            <a:r>
              <a:rPr sz="4500" b="1" spc="0" baseline="1820" dirty="0" err="1" smtClean="0">
                <a:solidFill>
                  <a:srgbClr val="3F403F"/>
                </a:solidFill>
                <a:latin typeface="Calibri"/>
                <a:cs typeface="Calibri"/>
              </a:rPr>
              <a:t>das</a:t>
            </a:r>
            <a:r>
              <a:rPr lang="es-MX" sz="4500" b="1" spc="0" baseline="1820" dirty="0" smtClean="0">
                <a:solidFill>
                  <a:srgbClr val="3F403F"/>
                </a:solidFill>
                <a:latin typeface="Calibri"/>
                <a:cs typeface="Calibri"/>
              </a:rPr>
              <a:t> de invitación para las reuniones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724250" y="2362200"/>
            <a:ext cx="382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B050"/>
                </a:solidFill>
              </a:rPr>
              <a:t>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B050"/>
                </a:solidFill>
              </a:rPr>
              <a:t>Sin dar mayor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B050"/>
                </a:solidFill>
              </a:rPr>
              <a:t>Con urgencia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B050"/>
                </a:solidFill>
              </a:rPr>
              <a:t>Honesta</a:t>
            </a:r>
            <a:endParaRPr lang="es-MX" sz="2400" dirty="0">
              <a:solidFill>
                <a:srgbClr val="00B050"/>
              </a:solidFill>
            </a:endParaRPr>
          </a:p>
        </p:txBody>
      </p:sp>
      <p:pic>
        <p:nvPicPr>
          <p:cNvPr id="20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67400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269804" y="1681671"/>
            <a:ext cx="5527675" cy="368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688" y="697772"/>
            <a:ext cx="8305800" cy="983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lang="es-MX" sz="6900" b="1" spc="0" baseline="1706" dirty="0" smtClean="0">
                <a:solidFill>
                  <a:srgbClr val="00B050"/>
                </a:solidFill>
                <a:latin typeface="Calibri"/>
                <a:cs typeface="Calibri"/>
              </a:rPr>
              <a:t>10. </a:t>
            </a:r>
            <a:r>
              <a:rPr sz="4800" b="1" spc="0" baseline="1706" dirty="0" smtClean="0">
                <a:solidFill>
                  <a:srgbClr val="3F403F"/>
                </a:solidFill>
                <a:latin typeface="Calibri"/>
                <a:cs typeface="Calibri"/>
              </a:rPr>
              <a:t>Agenda </a:t>
            </a:r>
            <a:r>
              <a:rPr sz="4800" b="1" spc="0" baseline="1706" dirty="0" smtClean="0">
                <a:solidFill>
                  <a:srgbClr val="3F403F"/>
                </a:solidFill>
                <a:latin typeface="Calibri"/>
                <a:cs typeface="Calibri"/>
              </a:rPr>
              <a:t>la </a:t>
            </a:r>
            <a:r>
              <a:rPr lang="es-MX" sz="4800" b="1" spc="0" baseline="1706" dirty="0" smtClean="0">
                <a:solidFill>
                  <a:srgbClr val="3F403F"/>
                </a:solidFill>
                <a:latin typeface="Calibri"/>
                <a:cs typeface="Calibri"/>
              </a:rPr>
              <a:t>próxima reunión de capacitación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88513" y="2209800"/>
            <a:ext cx="2510975" cy="2056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600" baseline="2415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3600" spc="-225" baseline="2415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3600" b="1" spc="0" baseline="2275" dirty="0" smtClean="0">
                <a:solidFill>
                  <a:srgbClr val="00B050"/>
                </a:solidFill>
                <a:latin typeface="Calibri"/>
                <a:cs typeface="Calibri"/>
              </a:rPr>
              <a:t>Pr</a:t>
            </a:r>
            <a:r>
              <a:rPr sz="3600" b="1" spc="-4" baseline="2275" dirty="0" smtClean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3600" b="1" spc="0" baseline="2275" dirty="0" smtClean="0">
                <a:solidFill>
                  <a:srgbClr val="00B050"/>
                </a:solidFill>
                <a:latin typeface="Calibri"/>
                <a:cs typeface="Calibri"/>
              </a:rPr>
              <a:t>ceso de esc</a:t>
            </a:r>
            <a:r>
              <a:rPr sz="3600" b="1" spc="-4" baseline="2275" dirty="0" smtClean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3600" b="1" spc="0" baseline="2275" dirty="0" smtClean="0">
                <a:solidFill>
                  <a:srgbClr val="00B050"/>
                </a:solidFill>
                <a:latin typeface="Calibri"/>
                <a:cs typeface="Calibri"/>
              </a:rPr>
              <a:t>la</a:t>
            </a:r>
            <a:endParaRPr sz="24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 marR="47562">
              <a:lnSpc>
                <a:spcPct val="101725"/>
              </a:lnSpc>
              <a:spcBef>
                <a:spcPts val="235"/>
              </a:spcBef>
            </a:pPr>
            <a:r>
              <a:rPr sz="24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2400" spc="-225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B050"/>
                </a:solidFill>
                <a:latin typeface="Calibri"/>
                <a:cs typeface="Calibri"/>
              </a:rPr>
              <a:t>Plan Evolución</a:t>
            </a:r>
            <a:endParaRPr sz="24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50530" marR="335861" indent="-137830">
              <a:lnSpc>
                <a:spcPts val="2929"/>
              </a:lnSpc>
              <a:spcBef>
                <a:spcPts val="470"/>
              </a:spcBef>
            </a:pPr>
            <a:r>
              <a:rPr sz="24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2400" spc="-225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B050"/>
                </a:solidFill>
                <a:latin typeface="Calibri"/>
                <a:cs typeface="Calibri"/>
              </a:rPr>
              <a:t>Pr</a:t>
            </a:r>
            <a:r>
              <a:rPr sz="2400" b="1" spc="-4" dirty="0" smtClean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b="1" spc="0" dirty="0" smtClean="0">
                <a:solidFill>
                  <a:srgbClr val="00B050"/>
                </a:solidFill>
                <a:latin typeface="Calibri"/>
                <a:cs typeface="Calibri"/>
              </a:rPr>
              <a:t>ces</a:t>
            </a:r>
            <a:r>
              <a:rPr sz="2400" b="1" spc="-4" dirty="0" smtClean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b="1" spc="0" dirty="0" smtClean="0">
                <a:solidFill>
                  <a:srgbClr val="00B050"/>
                </a:solidFill>
                <a:latin typeface="Calibri"/>
                <a:cs typeface="Calibri"/>
              </a:rPr>
              <a:t>s </a:t>
            </a:r>
            <a:endParaRPr sz="24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50530" marR="335861">
              <a:lnSpc>
                <a:spcPts val="2929"/>
              </a:lnSpc>
              <a:spcBef>
                <a:spcPts val="471"/>
              </a:spcBef>
            </a:pPr>
            <a:r>
              <a:rPr sz="2400" b="1" spc="0" dirty="0" smtClean="0">
                <a:solidFill>
                  <a:srgbClr val="00B050"/>
                </a:solidFill>
                <a:latin typeface="Calibri"/>
                <a:cs typeface="Calibri"/>
              </a:rPr>
              <a:t>administraAvos</a:t>
            </a:r>
            <a:endParaRPr sz="24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 marR="47562">
              <a:lnSpc>
                <a:spcPts val="2930"/>
              </a:lnSpc>
              <a:spcBef>
                <a:spcPts val="618"/>
              </a:spcBef>
            </a:pPr>
            <a:r>
              <a:rPr sz="3600" baseline="1207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3600" spc="-225" baseline="1207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3600" b="1" spc="0" baseline="1137" dirty="0" smtClean="0">
                <a:solidFill>
                  <a:srgbClr val="00B050"/>
                </a:solidFill>
                <a:latin typeface="Calibri"/>
                <a:cs typeface="Calibri"/>
              </a:rPr>
              <a:t>Seguimiento</a:t>
            </a:r>
            <a:endParaRPr sz="24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pic>
        <p:nvPicPr>
          <p:cNvPr id="13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63" y="5936349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1676400"/>
            <a:ext cx="6141104" cy="431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lang="es-MX" sz="5850" b="1" baseline="2800" dirty="0" smtClean="0">
                <a:solidFill>
                  <a:srgbClr val="00B050"/>
                </a:solidFill>
                <a:latin typeface="Calibri"/>
                <a:cs typeface="Calibri"/>
              </a:rPr>
              <a:t>Obj</a:t>
            </a:r>
            <a:r>
              <a:rPr lang="es-MX" sz="5850" b="1" spc="-4" baseline="2800" dirty="0" smtClean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lang="es-MX" sz="5850" b="1" baseline="2800" dirty="0" smtClean="0">
                <a:solidFill>
                  <a:srgbClr val="00B050"/>
                </a:solidFill>
                <a:latin typeface="Calibri"/>
                <a:cs typeface="Calibri"/>
              </a:rPr>
              <a:t>ti</a:t>
            </a:r>
            <a:r>
              <a:rPr lang="es-MX" sz="5850" b="1" spc="0" baseline="2800" dirty="0" smtClean="0">
                <a:solidFill>
                  <a:srgbClr val="00B050"/>
                </a:solidFill>
                <a:latin typeface="Calibri"/>
                <a:cs typeface="Calibri"/>
              </a:rPr>
              <a:t>vo</a:t>
            </a:r>
            <a:r>
              <a:rPr sz="5850" b="1" spc="0" baseline="2800" dirty="0" smtClean="0">
                <a:solidFill>
                  <a:srgbClr val="00B050"/>
                </a:solidFill>
                <a:latin typeface="Calibri"/>
                <a:cs typeface="Calibri"/>
              </a:rPr>
              <a:t>: </a:t>
            </a:r>
            <a:r>
              <a:rPr sz="5850" spc="0" baseline="2800" dirty="0" smtClean="0">
                <a:solidFill>
                  <a:srgbClr val="3F403F"/>
                </a:solidFill>
                <a:latin typeface="Calibri"/>
                <a:cs typeface="Calibri"/>
              </a:rPr>
              <a:t>Aprender junto a tu </a:t>
            </a:r>
            <a:endParaRPr sz="3900" dirty="0">
              <a:latin typeface="Calibri"/>
              <a:cs typeface="Calibri"/>
            </a:endParaRPr>
          </a:p>
          <a:p>
            <a:pPr marL="58996" marR="524922" algn="ctr">
              <a:lnSpc>
                <a:spcPts val="4600"/>
              </a:lnSpc>
            </a:pPr>
            <a:r>
              <a:rPr sz="5850" baseline="2100" dirty="0" smtClean="0">
                <a:solidFill>
                  <a:srgbClr val="3F403F"/>
                </a:solidFill>
                <a:latin typeface="Calibri"/>
                <a:cs typeface="Calibri"/>
              </a:rPr>
              <a:t>socio de una forma sencill</a:t>
            </a:r>
            <a:r>
              <a:rPr sz="5850" spc="-700" baseline="2100" dirty="0" smtClean="0">
                <a:solidFill>
                  <a:srgbClr val="3F403F"/>
                </a:solidFill>
                <a:latin typeface="Calibri"/>
                <a:cs typeface="Calibri"/>
              </a:rPr>
              <a:t>a</a:t>
            </a:r>
            <a:r>
              <a:rPr sz="4650" spc="0" baseline="2642" dirty="0" smtClean="0">
                <a:solidFill>
                  <a:srgbClr val="515151"/>
                </a:solidFill>
                <a:latin typeface="Calibri"/>
                <a:cs typeface="Calibri"/>
              </a:rPr>
              <a:t> </a:t>
            </a:r>
            <a:endParaRPr sz="3100" dirty="0">
              <a:latin typeface="Calibri"/>
              <a:cs typeface="Calibri"/>
            </a:endParaRPr>
          </a:p>
          <a:p>
            <a:pPr marL="12835" marR="478711" indent="-140454" algn="ctr">
              <a:lnSpc>
                <a:spcPts val="5981"/>
              </a:lnSpc>
              <a:spcBef>
                <a:spcPts val="1087"/>
              </a:spcBef>
            </a:pPr>
            <a:r>
              <a:rPr sz="3100" dirty="0" smtClean="0">
                <a:solidFill>
                  <a:srgbClr val="0070AF"/>
                </a:solidFill>
                <a:latin typeface="Calibri"/>
                <a:cs typeface="Calibri"/>
              </a:rPr>
              <a:t> </a:t>
            </a:r>
            <a:r>
              <a:rPr sz="4900" b="1" spc="0" dirty="0" smtClean="0">
                <a:solidFill>
                  <a:srgbClr val="00B050"/>
                </a:solidFill>
                <a:latin typeface="Calibri"/>
                <a:cs typeface="Calibri"/>
              </a:rPr>
              <a:t>10 </a:t>
            </a:r>
            <a:r>
              <a:rPr lang="es-MX" sz="4900" b="1" spc="0" dirty="0" smtClean="0">
                <a:solidFill>
                  <a:srgbClr val="00B050"/>
                </a:solidFill>
                <a:latin typeface="Calibri"/>
                <a:cs typeface="Calibri"/>
              </a:rPr>
              <a:t>puntos</a:t>
            </a:r>
            <a:r>
              <a:rPr sz="49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s-MX" sz="4900" b="1" spc="0" dirty="0" smtClean="0">
                <a:solidFill>
                  <a:srgbClr val="00B050"/>
                </a:solidFill>
                <a:latin typeface="Calibri"/>
                <a:cs typeface="Calibri"/>
              </a:rPr>
              <a:t>básicos</a:t>
            </a:r>
            <a:r>
              <a:rPr sz="4900" b="1" spc="0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es-MX" sz="3900" spc="0" dirty="0" smtClean="0">
                <a:solidFill>
                  <a:srgbClr val="323332"/>
                </a:solidFill>
                <a:latin typeface="Calibri"/>
                <a:cs typeface="Calibri"/>
              </a:rPr>
              <a:t>que necesitas</a:t>
            </a:r>
            <a:r>
              <a:rPr sz="3900" spc="0" dirty="0" smtClean="0">
                <a:solidFill>
                  <a:srgbClr val="323332"/>
                </a:solidFill>
                <a:latin typeface="Calibri"/>
                <a:cs typeface="Calibri"/>
              </a:rPr>
              <a:t> </a:t>
            </a:r>
            <a:r>
              <a:rPr sz="3900" spc="0" dirty="0" smtClean="0">
                <a:solidFill>
                  <a:srgbClr val="323332"/>
                </a:solidFill>
                <a:latin typeface="Calibri"/>
                <a:cs typeface="Calibri"/>
              </a:rPr>
              <a:t>saber par</a:t>
            </a:r>
            <a:r>
              <a:rPr sz="3900" spc="-879" dirty="0" smtClean="0">
                <a:solidFill>
                  <a:srgbClr val="323332"/>
                </a:solidFill>
                <a:latin typeface="Calibri"/>
                <a:cs typeface="Calibri"/>
              </a:rPr>
              <a:t>a</a:t>
            </a:r>
            <a:r>
              <a:rPr sz="3900" spc="0" dirty="0" smtClean="0">
                <a:solidFill>
                  <a:srgbClr val="323332"/>
                </a:solidFill>
                <a:latin typeface="Calibri"/>
                <a:cs typeface="Calibri"/>
              </a:rPr>
              <a:t> aprovechar </a:t>
            </a:r>
            <a:r>
              <a:rPr sz="3900" spc="0" dirty="0" err="1" smtClean="0">
                <a:solidFill>
                  <a:srgbClr val="323332"/>
                </a:solidFill>
                <a:latin typeface="Calibri"/>
                <a:cs typeface="Calibri"/>
              </a:rPr>
              <a:t>tu</a:t>
            </a:r>
            <a:r>
              <a:rPr sz="3900" spc="0" dirty="0" smtClean="0">
                <a:solidFill>
                  <a:srgbClr val="323332"/>
                </a:solidFill>
                <a:latin typeface="Calibri"/>
                <a:cs typeface="Calibri"/>
              </a:rPr>
              <a:t> </a:t>
            </a:r>
            <a:r>
              <a:rPr lang="es-MX" sz="3900" spc="0" dirty="0" smtClean="0">
                <a:solidFill>
                  <a:srgbClr val="323332"/>
                </a:solidFill>
                <a:latin typeface="Calibri"/>
                <a:cs typeface="Calibri"/>
              </a:rPr>
              <a:t>oportunidad</a:t>
            </a:r>
            <a:r>
              <a:rPr sz="3900" spc="0" dirty="0" smtClean="0">
                <a:solidFill>
                  <a:srgbClr val="323332"/>
                </a:solidFill>
                <a:latin typeface="Calibri"/>
                <a:cs typeface="Calibri"/>
              </a:rPr>
              <a:t> </a:t>
            </a:r>
            <a:r>
              <a:rPr lang="es-MX" sz="3900" dirty="0" smtClean="0">
                <a:solidFill>
                  <a:srgbClr val="323332"/>
                </a:solidFill>
                <a:latin typeface="Calibri"/>
                <a:cs typeface="Calibri"/>
              </a:rPr>
              <a:t>WELLNET</a:t>
            </a:r>
            <a:r>
              <a:rPr sz="3900" dirty="0" smtClean="0">
                <a:solidFill>
                  <a:srgbClr val="323332"/>
                </a:solidFill>
                <a:latin typeface="Calibri"/>
                <a:cs typeface="Calibri"/>
              </a:rPr>
              <a:t> </a:t>
            </a:r>
            <a:r>
              <a:rPr sz="3900" dirty="0" smtClean="0">
                <a:solidFill>
                  <a:srgbClr val="323332"/>
                </a:solidFill>
                <a:latin typeface="Calibri"/>
                <a:cs typeface="Calibri"/>
              </a:rPr>
              <a:t>al máximo</a:t>
            </a:r>
            <a:r>
              <a:rPr sz="3900" spc="-269" dirty="0" smtClean="0">
                <a:solidFill>
                  <a:srgbClr val="323332"/>
                </a:solidFill>
                <a:latin typeface="Calibri"/>
                <a:cs typeface="Calibri"/>
              </a:rPr>
              <a:t>.</a:t>
            </a:r>
            <a:r>
              <a:rPr sz="1200" spc="0" dirty="0" smtClean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7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/>
          <p:cNvGrpSpPr/>
          <p:nvPr/>
        </p:nvGrpSpPr>
        <p:grpSpPr>
          <a:xfrm>
            <a:off x="642346" y="575769"/>
            <a:ext cx="8137253" cy="660400"/>
            <a:chOff x="533400" y="1077913"/>
            <a:chExt cx="8137253" cy="660400"/>
          </a:xfrm>
        </p:grpSpPr>
        <p:sp>
          <p:nvSpPr>
            <p:cNvPr id="13" name="object 13"/>
            <p:cNvSpPr txBox="1"/>
            <p:nvPr/>
          </p:nvSpPr>
          <p:spPr>
            <a:xfrm>
              <a:off x="533400" y="1077913"/>
              <a:ext cx="2366902" cy="660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5200"/>
                </a:lnSpc>
                <a:spcBef>
                  <a:spcPts val="260"/>
                </a:spcBef>
              </a:pPr>
              <a:r>
                <a:rPr sz="7500" b="1" spc="0" baseline="1638" dirty="0" smtClean="0">
                  <a:solidFill>
                    <a:srgbClr val="00B050"/>
                  </a:solidFill>
                  <a:latin typeface="Calibri"/>
                  <a:cs typeface="Calibri"/>
                </a:rPr>
                <a:t>1.</a:t>
              </a:r>
              <a:r>
                <a:rPr lang="es-MX" sz="7500" b="1" spc="0" baseline="1638" dirty="0" smtClean="0">
                  <a:solidFill>
                    <a:srgbClr val="00B050"/>
                  </a:solidFill>
                  <a:latin typeface="Calibri"/>
                  <a:cs typeface="Calibri"/>
                </a:rPr>
                <a:t> </a:t>
              </a:r>
              <a:r>
                <a:rPr lang="es-MX" sz="4800" b="1" baseline="2560" dirty="0" smtClean="0">
                  <a:solidFill>
                    <a:srgbClr val="3F403F"/>
                  </a:solidFill>
                  <a:latin typeface="Calibri"/>
                  <a:cs typeface="Calibri"/>
                </a:rPr>
                <a:t>Apr</a:t>
              </a:r>
              <a:r>
                <a:rPr sz="4800" b="1" spc="0" baseline="2560" dirty="0" smtClean="0">
                  <a:solidFill>
                    <a:srgbClr val="3F403F"/>
                  </a:solidFill>
                  <a:latin typeface="Calibri"/>
                  <a:cs typeface="Calibri"/>
                </a:rPr>
                <a:t>ende</a:t>
              </a:r>
              <a:endParaRPr sz="3200" dirty="0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768137" y="1256221"/>
              <a:ext cx="386792" cy="431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00"/>
                </a:lnSpc>
                <a:spcBef>
                  <a:spcPts val="170"/>
                </a:spcBef>
              </a:pPr>
              <a:r>
                <a:rPr sz="4800" b="1" spc="0" baseline="1706" dirty="0" smtClean="0">
                  <a:solidFill>
                    <a:srgbClr val="3F403F"/>
                  </a:solidFill>
                  <a:latin typeface="Calibri"/>
                  <a:cs typeface="Calibri"/>
                </a:rPr>
                <a:t>la</a:t>
              </a:r>
              <a:endParaRPr sz="3200" dirty="0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190454" y="1256221"/>
              <a:ext cx="2742308" cy="431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00"/>
                </a:lnSpc>
                <a:spcBef>
                  <a:spcPts val="170"/>
                </a:spcBef>
              </a:pPr>
              <a:r>
                <a:rPr sz="4800" b="1" spc="0" baseline="1706" dirty="0" smtClean="0">
                  <a:solidFill>
                    <a:srgbClr val="3F403F"/>
                  </a:solidFill>
                  <a:latin typeface="Calibri"/>
                  <a:cs typeface="Calibri"/>
                </a:rPr>
                <a:t>importancia del</a:t>
              </a:r>
              <a:endParaRPr sz="3200" dirty="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11705" y="1256221"/>
              <a:ext cx="1335722" cy="431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00"/>
                </a:lnSpc>
                <a:spcBef>
                  <a:spcPts val="170"/>
                </a:spcBef>
              </a:pPr>
              <a:r>
                <a:rPr sz="4800" b="1" spc="0" baseline="1706" dirty="0" smtClean="0">
                  <a:solidFill>
                    <a:srgbClr val="3F403F"/>
                  </a:solidFill>
                  <a:latin typeface="Calibri"/>
                  <a:cs typeface="Calibri"/>
                </a:rPr>
                <a:t>Plan de</a:t>
              </a:r>
              <a:endParaRPr sz="3200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352946" y="1256221"/>
              <a:ext cx="1317707" cy="431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00"/>
                </a:lnSpc>
                <a:spcBef>
                  <a:spcPts val="170"/>
                </a:spcBef>
              </a:pPr>
              <a:r>
                <a:rPr sz="4800" b="1" spc="0" baseline="1706" dirty="0" smtClean="0">
                  <a:solidFill>
                    <a:srgbClr val="3F403F"/>
                  </a:solidFill>
                  <a:latin typeface="Calibri"/>
                  <a:cs typeface="Calibri"/>
                </a:rPr>
                <a:t>Acción.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1716851" y="1866329"/>
            <a:ext cx="5566274" cy="3333748"/>
            <a:chOff x="1567486" y="2292350"/>
            <a:chExt cx="5566274" cy="3333748"/>
          </a:xfrm>
        </p:grpSpPr>
        <p:sp>
          <p:nvSpPr>
            <p:cNvPr id="29" name="object 29"/>
            <p:cNvSpPr/>
            <p:nvPr/>
          </p:nvSpPr>
          <p:spPr>
            <a:xfrm>
              <a:off x="4314305" y="2867890"/>
              <a:ext cx="494607" cy="694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373562" y="2894013"/>
              <a:ext cx="379411" cy="590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373561" y="2894013"/>
              <a:ext cx="379412" cy="590549"/>
            </a:xfrm>
            <a:custGeom>
              <a:avLst/>
              <a:gdLst/>
              <a:ahLst/>
              <a:cxnLst/>
              <a:rect l="l" t="t" r="r" b="b"/>
              <a:pathLst>
                <a:path w="379412" h="590549">
                  <a:moveTo>
                    <a:pt x="284558" y="0"/>
                  </a:moveTo>
                  <a:lnTo>
                    <a:pt x="284558" y="401082"/>
                  </a:lnTo>
                  <a:lnTo>
                    <a:pt x="379412" y="401082"/>
                  </a:lnTo>
                  <a:lnTo>
                    <a:pt x="189706" y="590549"/>
                  </a:lnTo>
                  <a:lnTo>
                    <a:pt x="0" y="401082"/>
                  </a:lnTo>
                  <a:lnTo>
                    <a:pt x="94853" y="401082"/>
                  </a:lnTo>
                  <a:lnTo>
                    <a:pt x="94853" y="0"/>
                  </a:lnTo>
                  <a:lnTo>
                    <a:pt x="284558" y="0"/>
                  </a:lnTo>
                  <a:close/>
                </a:path>
              </a:pathLst>
            </a:custGeom>
            <a:ln w="9524">
              <a:solidFill>
                <a:srgbClr val="5A91C7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314305" y="4538748"/>
              <a:ext cx="494607" cy="694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373562" y="4567238"/>
              <a:ext cx="379411" cy="592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373562" y="4567238"/>
              <a:ext cx="379412" cy="592136"/>
            </a:xfrm>
            <a:custGeom>
              <a:avLst/>
              <a:gdLst/>
              <a:ahLst/>
              <a:cxnLst/>
              <a:rect l="l" t="t" r="r" b="b"/>
              <a:pathLst>
                <a:path w="379412" h="592136">
                  <a:moveTo>
                    <a:pt x="94853" y="592136"/>
                  </a:moveTo>
                  <a:lnTo>
                    <a:pt x="94853" y="189978"/>
                  </a:lnTo>
                  <a:lnTo>
                    <a:pt x="0" y="189978"/>
                  </a:lnTo>
                  <a:lnTo>
                    <a:pt x="189705" y="0"/>
                  </a:lnTo>
                  <a:lnTo>
                    <a:pt x="379412" y="189978"/>
                  </a:lnTo>
                  <a:lnTo>
                    <a:pt x="284558" y="189978"/>
                  </a:lnTo>
                  <a:lnTo>
                    <a:pt x="284558" y="592136"/>
                  </a:lnTo>
                  <a:lnTo>
                    <a:pt x="94853" y="592136"/>
                  </a:lnTo>
                  <a:close/>
                </a:path>
              </a:pathLst>
            </a:custGeom>
            <a:ln w="9524">
              <a:solidFill>
                <a:srgbClr val="5A91C7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768137" y="3354185"/>
              <a:ext cx="665018" cy="519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819050" y="3382787"/>
              <a:ext cx="564175" cy="4122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051" y="3382787"/>
              <a:ext cx="564175" cy="412233"/>
            </a:xfrm>
            <a:custGeom>
              <a:avLst/>
              <a:gdLst/>
              <a:ahLst/>
              <a:cxnLst/>
              <a:rect l="l" t="t" r="r" b="b"/>
              <a:pathLst>
                <a:path w="564175" h="412233">
                  <a:moveTo>
                    <a:pt x="73192" y="0"/>
                  </a:moveTo>
                  <a:lnTo>
                    <a:pt x="418049" y="138127"/>
                  </a:lnTo>
                  <a:lnTo>
                    <a:pt x="454645" y="46759"/>
                  </a:lnTo>
                  <a:lnTo>
                    <a:pt x="564175" y="302683"/>
                  </a:lnTo>
                  <a:lnTo>
                    <a:pt x="308260" y="412233"/>
                  </a:lnTo>
                  <a:lnTo>
                    <a:pt x="344856" y="320864"/>
                  </a:lnTo>
                  <a:lnTo>
                    <a:pt x="0" y="182736"/>
                  </a:lnTo>
                  <a:lnTo>
                    <a:pt x="73192" y="0"/>
                  </a:lnTo>
                  <a:close/>
                </a:path>
              </a:pathLst>
            </a:custGeom>
            <a:ln w="9524">
              <a:solidFill>
                <a:srgbClr val="5A91C7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598621" y="3295995"/>
              <a:ext cx="610985" cy="5652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650743" y="3326457"/>
              <a:ext cx="507014" cy="4619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650742" y="3326457"/>
              <a:ext cx="507015" cy="461965"/>
            </a:xfrm>
            <a:custGeom>
              <a:avLst/>
              <a:gdLst/>
              <a:ahLst/>
              <a:cxnLst/>
              <a:rect l="l" t="t" r="r" b="b"/>
              <a:pathLst>
                <a:path w="507015" h="461965">
                  <a:moveTo>
                    <a:pt x="507015" y="154485"/>
                  </a:moveTo>
                  <a:lnTo>
                    <a:pt x="215473" y="384722"/>
                  </a:lnTo>
                  <a:lnTo>
                    <a:pt x="276473" y="461965"/>
                  </a:lnTo>
                  <a:lnTo>
                    <a:pt x="0" y="429469"/>
                  </a:lnTo>
                  <a:lnTo>
                    <a:pt x="32472" y="152993"/>
                  </a:lnTo>
                  <a:lnTo>
                    <a:pt x="93472" y="230236"/>
                  </a:lnTo>
                  <a:lnTo>
                    <a:pt x="385014" y="0"/>
                  </a:lnTo>
                  <a:lnTo>
                    <a:pt x="507015" y="154485"/>
                  </a:lnTo>
                  <a:close/>
                </a:path>
              </a:pathLst>
            </a:custGeom>
            <a:ln w="9524">
              <a:solidFill>
                <a:srgbClr val="5A91C7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565371" y="4364181"/>
              <a:ext cx="660861" cy="5361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618847" y="4394922"/>
              <a:ext cx="553305" cy="4290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618845" y="4394923"/>
              <a:ext cx="553306" cy="429056"/>
            </a:xfrm>
            <a:custGeom>
              <a:avLst/>
              <a:gdLst/>
              <a:ahLst/>
              <a:cxnLst/>
              <a:rect l="l" t="t" r="r" b="b"/>
              <a:pathLst>
                <a:path w="553306" h="429056">
                  <a:moveTo>
                    <a:pt x="466305" y="429056"/>
                  </a:moveTo>
                  <a:lnTo>
                    <a:pt x="133066" y="264871"/>
                  </a:lnTo>
                  <a:lnTo>
                    <a:pt x="89565" y="353161"/>
                  </a:lnTo>
                  <a:lnTo>
                    <a:pt x="0" y="89587"/>
                  </a:lnTo>
                  <a:lnTo>
                    <a:pt x="263567" y="0"/>
                  </a:lnTo>
                  <a:lnTo>
                    <a:pt x="220066" y="88290"/>
                  </a:lnTo>
                  <a:lnTo>
                    <a:pt x="553306" y="252475"/>
                  </a:lnTo>
                  <a:lnTo>
                    <a:pt x="466305" y="429056"/>
                  </a:lnTo>
                  <a:close/>
                </a:path>
              </a:pathLst>
            </a:custGeom>
            <a:ln w="9524">
              <a:solidFill>
                <a:srgbClr val="5A91C7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772294" y="4364181"/>
              <a:ext cx="656705" cy="540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825393" y="4395115"/>
              <a:ext cx="550199" cy="43476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825393" y="4395115"/>
              <a:ext cx="550199" cy="434763"/>
            </a:xfrm>
            <a:custGeom>
              <a:avLst/>
              <a:gdLst/>
              <a:ahLst/>
              <a:cxnLst/>
              <a:rect l="l" t="t" r="r" b="b"/>
              <a:pathLst>
                <a:path w="550199" h="434763">
                  <a:moveTo>
                    <a:pt x="0" y="260550"/>
                  </a:moveTo>
                  <a:lnTo>
                    <a:pt x="329688" y="87106"/>
                  </a:lnTo>
                  <a:lnTo>
                    <a:pt x="283862" y="0"/>
                  </a:lnTo>
                  <a:lnTo>
                    <a:pt x="550199" y="82313"/>
                  </a:lnTo>
                  <a:lnTo>
                    <a:pt x="467164" y="348425"/>
                  </a:lnTo>
                  <a:lnTo>
                    <a:pt x="421338" y="261319"/>
                  </a:lnTo>
                  <a:lnTo>
                    <a:pt x="91650" y="434763"/>
                  </a:lnTo>
                  <a:lnTo>
                    <a:pt x="0" y="260550"/>
                  </a:lnTo>
                  <a:close/>
                </a:path>
              </a:pathLst>
            </a:custGeom>
            <a:ln w="9524">
              <a:solidFill>
                <a:srgbClr val="5A91C7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592999" y="2292350"/>
              <a:ext cx="1981758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95"/>
                </a:lnSpc>
                <a:spcBef>
                  <a:spcPts val="109"/>
                </a:spcBef>
              </a:pPr>
              <a:r>
                <a:rPr sz="3000" b="1" spc="0" baseline="2730" dirty="0" smtClean="0">
                  <a:solidFill>
                    <a:srgbClr val="00B050"/>
                  </a:solidFill>
                  <a:latin typeface="Calibri"/>
                  <a:cs typeface="Calibri"/>
                </a:rPr>
                <a:t>Trabajo en equipo</a:t>
              </a:r>
              <a:endParaRPr sz="20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567486" y="3167062"/>
              <a:ext cx="941033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95"/>
                </a:lnSpc>
                <a:spcBef>
                  <a:spcPts val="109"/>
                </a:spcBef>
              </a:pPr>
              <a:r>
                <a:rPr sz="3000" b="1" spc="0" baseline="2730" dirty="0" smtClean="0">
                  <a:solidFill>
                    <a:srgbClr val="00B050"/>
                  </a:solidFill>
                  <a:latin typeface="Calibri"/>
                  <a:cs typeface="Calibri"/>
                </a:rPr>
                <a:t>Enfoque</a:t>
              </a:r>
              <a:endParaRPr sz="20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402936" y="3167062"/>
              <a:ext cx="712500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95"/>
                </a:lnSpc>
                <a:spcBef>
                  <a:spcPts val="109"/>
                </a:spcBef>
              </a:pPr>
              <a:r>
                <a:rPr sz="3000" b="1" spc="0" baseline="2730" dirty="0" smtClean="0">
                  <a:solidFill>
                    <a:srgbClr val="00B050"/>
                  </a:solidFill>
                  <a:latin typeface="Calibri"/>
                  <a:cs typeface="Calibri"/>
                </a:rPr>
                <a:t>Visión</a:t>
              </a:r>
              <a:endParaRPr sz="20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924377" y="3727767"/>
              <a:ext cx="1359185" cy="533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4200"/>
                </a:lnSpc>
                <a:spcBef>
                  <a:spcPts val="210"/>
                </a:spcBef>
              </a:pPr>
              <a:r>
                <a:rPr sz="6000" b="1" spc="0" baseline="2048" dirty="0" smtClean="0">
                  <a:solidFill>
                    <a:srgbClr val="00B050"/>
                  </a:solidFill>
                  <a:latin typeface="Calibri"/>
                  <a:cs typeface="Calibri"/>
                </a:rPr>
                <a:t>ÉXITO</a:t>
              </a:r>
              <a:endParaRPr sz="40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603217" y="4459287"/>
              <a:ext cx="867999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95"/>
                </a:lnSpc>
                <a:spcBef>
                  <a:spcPts val="109"/>
                </a:spcBef>
              </a:pPr>
              <a:r>
                <a:rPr sz="3000" b="1" spc="0" baseline="2730" dirty="0" smtClean="0">
                  <a:solidFill>
                    <a:srgbClr val="00B050"/>
                  </a:solidFill>
                  <a:latin typeface="Calibri"/>
                  <a:cs typeface="Calibri"/>
                </a:rPr>
                <a:t>Trabajo</a:t>
              </a:r>
              <a:endParaRPr sz="20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373381" y="4459287"/>
              <a:ext cx="760379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95"/>
                </a:lnSpc>
                <a:spcBef>
                  <a:spcPts val="109"/>
                </a:spcBef>
              </a:pPr>
              <a:r>
                <a:rPr sz="3000" b="1" spc="0" baseline="2730" dirty="0" smtClean="0">
                  <a:solidFill>
                    <a:srgbClr val="00B050"/>
                  </a:solidFill>
                  <a:latin typeface="Calibri"/>
                  <a:cs typeface="Calibri"/>
                </a:rPr>
                <a:t>Pasión</a:t>
              </a:r>
              <a:endParaRPr sz="20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564647" y="5346698"/>
              <a:ext cx="2041270" cy="279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195"/>
                </a:lnSpc>
                <a:spcBef>
                  <a:spcPts val="109"/>
                </a:spcBef>
              </a:pPr>
              <a:r>
                <a:rPr sz="3000" b="1" spc="0" baseline="2730" dirty="0" smtClean="0">
                  <a:solidFill>
                    <a:srgbClr val="00B050"/>
                  </a:solidFill>
                  <a:latin typeface="Calibri"/>
                  <a:cs typeface="Calibri"/>
                </a:rPr>
                <a:t>Sist</a:t>
              </a:r>
              <a:r>
                <a:rPr sz="3000" b="1" spc="4" baseline="2730" dirty="0" smtClean="0">
                  <a:solidFill>
                    <a:srgbClr val="00B050"/>
                  </a:solidFill>
                  <a:latin typeface="Calibri"/>
                  <a:cs typeface="Calibri"/>
                </a:rPr>
                <a:t>e</a:t>
              </a:r>
              <a:r>
                <a:rPr sz="3000" b="1" spc="0" baseline="2730" dirty="0" smtClean="0">
                  <a:solidFill>
                    <a:srgbClr val="00B050"/>
                  </a:solidFill>
                  <a:latin typeface="Calibri"/>
                  <a:cs typeface="Calibri"/>
                </a:rPr>
                <a:t>ma de traba</a:t>
              </a:r>
              <a:r>
                <a:rPr sz="3000" b="1" spc="4" baseline="2730" dirty="0" smtClean="0">
                  <a:solidFill>
                    <a:srgbClr val="00B050"/>
                  </a:solidFill>
                  <a:latin typeface="Calibri"/>
                  <a:cs typeface="Calibri"/>
                </a:rPr>
                <a:t>j</a:t>
              </a:r>
              <a:r>
                <a:rPr sz="3000" b="1" spc="0" baseline="2730" dirty="0" smtClean="0">
                  <a:solidFill>
                    <a:srgbClr val="00B050"/>
                  </a:solidFill>
                  <a:latin typeface="Calibri"/>
                  <a:cs typeface="Calibri"/>
                </a:rPr>
                <a:t>o</a:t>
              </a:r>
              <a:endParaRPr sz="20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36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69" y="5887203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815106" y="1295400"/>
            <a:ext cx="7370561" cy="660400"/>
            <a:chOff x="444500" y="936626"/>
            <a:chExt cx="7370561" cy="660400"/>
          </a:xfrm>
        </p:grpSpPr>
        <p:sp>
          <p:nvSpPr>
            <p:cNvPr id="12" name="object 12"/>
            <p:cNvSpPr txBox="1"/>
            <p:nvPr/>
          </p:nvSpPr>
          <p:spPr>
            <a:xfrm>
              <a:off x="444500" y="936626"/>
              <a:ext cx="611838" cy="660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5200"/>
                </a:lnSpc>
                <a:spcBef>
                  <a:spcPts val="260"/>
                </a:spcBef>
              </a:pPr>
              <a:r>
                <a:rPr sz="7500" b="1" spc="0" baseline="1638" dirty="0" smtClean="0">
                  <a:solidFill>
                    <a:srgbClr val="00B050"/>
                  </a:solidFill>
                  <a:latin typeface="Calibri"/>
                  <a:cs typeface="Calibri"/>
                </a:rPr>
                <a:t>2.</a:t>
              </a:r>
              <a:endParaRPr sz="50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079500" y="1114934"/>
              <a:ext cx="1601182" cy="431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00"/>
                </a:lnSpc>
                <a:spcBef>
                  <a:spcPts val="170"/>
                </a:spcBef>
              </a:pPr>
              <a:r>
                <a:rPr sz="4800" b="1" spc="0" baseline="1706" dirty="0" smtClean="0">
                  <a:solidFill>
                    <a:srgbClr val="3F403F"/>
                  </a:solidFill>
                  <a:latin typeface="Calibri"/>
                  <a:cs typeface="Calibri"/>
                </a:rPr>
                <a:t>Resuelve</a:t>
              </a:r>
              <a:endParaRPr sz="3200" dirty="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686202" y="1114934"/>
              <a:ext cx="607456" cy="431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00"/>
                </a:lnSpc>
                <a:spcBef>
                  <a:spcPts val="170"/>
                </a:spcBef>
              </a:pPr>
              <a:r>
                <a:rPr sz="4800" b="1" spc="0" baseline="1706" dirty="0" smtClean="0">
                  <a:solidFill>
                    <a:srgbClr val="3F403F"/>
                  </a:solidFill>
                  <a:latin typeface="Calibri"/>
                  <a:cs typeface="Calibri"/>
                </a:rPr>
                <a:t>tus</a:t>
              </a:r>
              <a:endParaRPr sz="3200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299175" y="1114934"/>
              <a:ext cx="1103345" cy="431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00"/>
                </a:lnSpc>
                <a:spcBef>
                  <a:spcPts val="170"/>
                </a:spcBef>
              </a:pPr>
              <a:r>
                <a:rPr sz="4800" b="1" spc="0" baseline="1706" dirty="0" smtClean="0">
                  <a:solidFill>
                    <a:srgbClr val="3F403F"/>
                  </a:solidFill>
                  <a:latin typeface="Calibri"/>
                  <a:cs typeface="Calibri"/>
                </a:rPr>
                <a:t>dudas</a:t>
              </a:r>
              <a:endParaRPr sz="3200" dirty="0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408037" y="1114934"/>
              <a:ext cx="1034092" cy="431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00"/>
                </a:lnSpc>
                <a:spcBef>
                  <a:spcPts val="170"/>
                </a:spcBef>
              </a:pPr>
              <a:r>
                <a:rPr sz="4800" b="1" spc="0" baseline="1706" dirty="0" smtClean="0">
                  <a:solidFill>
                    <a:srgbClr val="3F403F"/>
                  </a:solidFill>
                  <a:latin typeface="Calibri"/>
                  <a:cs typeface="Calibri"/>
                </a:rPr>
                <a:t>sobre</a:t>
              </a:r>
              <a:endParaRPr sz="3200" dirty="0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447649" y="1114934"/>
              <a:ext cx="566775" cy="431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00"/>
                </a:lnSpc>
                <a:spcBef>
                  <a:spcPts val="170"/>
                </a:spcBef>
              </a:pPr>
              <a:r>
                <a:rPr sz="4800" b="1" spc="0" baseline="1706" dirty="0" smtClean="0">
                  <a:solidFill>
                    <a:srgbClr val="3F403F"/>
                  </a:solidFill>
                  <a:latin typeface="Calibri"/>
                  <a:cs typeface="Calibri"/>
                </a:rPr>
                <a:t>los</a:t>
              </a:r>
              <a:endParaRPr sz="3200" dirty="0">
                <a:latin typeface="Calibri"/>
                <a:cs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019942" y="1114934"/>
              <a:ext cx="1795119" cy="431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400"/>
                </a:lnSpc>
                <a:spcBef>
                  <a:spcPts val="170"/>
                </a:spcBef>
              </a:pPr>
              <a:r>
                <a:rPr sz="4800" b="1" spc="0" baseline="1706" dirty="0" smtClean="0">
                  <a:solidFill>
                    <a:srgbClr val="3F403F"/>
                  </a:solidFill>
                  <a:latin typeface="Calibri"/>
                  <a:cs typeface="Calibri"/>
                </a:rPr>
                <a:t>productos</a:t>
              </a:r>
              <a:endParaRPr sz="3200" dirty="0">
                <a:latin typeface="Calibri"/>
                <a:cs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5106" y="5207857"/>
            <a:ext cx="12385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2275" dirty="0" smtClean="0">
                <a:solidFill>
                  <a:srgbClr val="00B050"/>
                </a:solidFill>
                <a:latin typeface="Calibri"/>
                <a:cs typeface="Calibri"/>
              </a:rPr>
              <a:t>Consumo</a:t>
            </a:r>
            <a:endParaRPr sz="24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7374" y="5207857"/>
            <a:ext cx="14556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2275" dirty="0" err="1" smtClean="0">
                <a:solidFill>
                  <a:srgbClr val="00B050"/>
                </a:solidFill>
                <a:latin typeface="Calibri"/>
                <a:cs typeface="Calibri"/>
              </a:rPr>
              <a:t>Tes</a:t>
            </a:r>
            <a:r>
              <a:rPr lang="es-MX" sz="3600" spc="0" baseline="2275" dirty="0" err="1" smtClean="0">
                <a:solidFill>
                  <a:srgbClr val="00B050"/>
                </a:solidFill>
                <a:latin typeface="Calibri"/>
                <a:cs typeface="Calibri"/>
              </a:rPr>
              <a:t>timonio</a:t>
            </a:r>
            <a:endParaRPr lang="es-MX" sz="24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8385" y="5207857"/>
            <a:ext cx="10678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2275" dirty="0" smtClean="0">
                <a:solidFill>
                  <a:srgbClr val="00B050"/>
                </a:solidFill>
                <a:latin typeface="Calibri"/>
                <a:cs typeface="Calibri"/>
              </a:rPr>
              <a:t>Mezclas</a:t>
            </a:r>
            <a:endParaRPr sz="240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29895" y="5207857"/>
            <a:ext cx="13370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2275" dirty="0" smtClean="0">
                <a:solidFill>
                  <a:srgbClr val="00B050"/>
                </a:solidFill>
                <a:latin typeface="Calibri"/>
                <a:cs typeface="Calibri"/>
              </a:rPr>
              <a:t>Mercadeo</a:t>
            </a:r>
            <a:endParaRPr sz="2400">
              <a:solidFill>
                <a:srgbClr val="00B050"/>
              </a:solidFill>
              <a:latin typeface="Calibri"/>
              <a:cs typeface="Calibri"/>
            </a:endParaRPr>
          </a:p>
        </p:txBody>
      </p:sp>
      <p:pic>
        <p:nvPicPr>
          <p:cNvPr id="18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2425553" y="1152839"/>
            <a:ext cx="4300536" cy="3832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17" name="Grupo 16"/>
          <p:cNvGrpSpPr/>
          <p:nvPr/>
        </p:nvGrpSpPr>
        <p:grpSpPr>
          <a:xfrm>
            <a:off x="1250007" y="568566"/>
            <a:ext cx="6651628" cy="660400"/>
            <a:chOff x="444500" y="936626"/>
            <a:chExt cx="6651628" cy="660400"/>
          </a:xfrm>
        </p:grpSpPr>
        <p:sp>
          <p:nvSpPr>
            <p:cNvPr id="10" name="object 10"/>
            <p:cNvSpPr txBox="1"/>
            <p:nvPr/>
          </p:nvSpPr>
          <p:spPr>
            <a:xfrm>
              <a:off x="444500" y="936626"/>
              <a:ext cx="611838" cy="660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5200"/>
                </a:lnSpc>
                <a:spcBef>
                  <a:spcPts val="260"/>
                </a:spcBef>
              </a:pPr>
              <a:r>
                <a:rPr sz="7500" b="1" spc="0" baseline="1638" dirty="0" smtClean="0">
                  <a:solidFill>
                    <a:srgbClr val="00B050"/>
                  </a:solidFill>
                  <a:latin typeface="Calibri"/>
                  <a:cs typeface="Calibri"/>
                </a:rPr>
                <a:t>3.</a:t>
              </a:r>
              <a:endParaRPr sz="50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079500" y="1114934"/>
              <a:ext cx="6016628" cy="431800"/>
              <a:chOff x="1079500" y="1114934"/>
              <a:chExt cx="6016628" cy="431800"/>
            </a:xfrm>
          </p:grpSpPr>
          <p:sp>
            <p:nvSpPr>
              <p:cNvPr id="9" name="object 9"/>
              <p:cNvSpPr txBox="1"/>
              <p:nvPr/>
            </p:nvSpPr>
            <p:spPr>
              <a:xfrm>
                <a:off x="1079500" y="1114934"/>
                <a:ext cx="1734926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Com</a:t>
                </a:r>
                <a:r>
                  <a:rPr sz="4800" b="1" spc="-4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i</a:t>
                </a: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enza</a:t>
                </a:r>
                <a:endParaRPr sz="3200" dirty="0">
                  <a:latin typeface="Calibri"/>
                  <a:cs typeface="Calibri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2819582" y="1114934"/>
                <a:ext cx="722884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una</a:t>
                </a:r>
                <a:endParaRPr sz="3200" dirty="0">
                  <a:latin typeface="Calibri"/>
                  <a:cs typeface="Calibri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3547932" y="1114934"/>
                <a:ext cx="1438623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am</a:t>
                </a:r>
                <a:r>
                  <a:rPr sz="4800" b="1" spc="-4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i</a:t>
                </a: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stad</a:t>
                </a:r>
                <a:endParaRPr sz="3200">
                  <a:latin typeface="Calibri"/>
                  <a:cs typeface="Calibri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4992034" y="1114934"/>
                <a:ext cx="692798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con</a:t>
                </a:r>
                <a:endParaRPr sz="3200">
                  <a:latin typeface="Calibri"/>
                  <a:cs typeface="Calibri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5690311" y="1114934"/>
                <a:ext cx="445179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tu</a:t>
                </a:r>
                <a:endParaRPr sz="3200">
                  <a:latin typeface="Calibri"/>
                  <a:cs typeface="Calibri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6140968" y="1114934"/>
                <a:ext cx="955160" cy="4318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3400"/>
                  </a:lnSpc>
                  <a:spcBef>
                    <a:spcPts val="170"/>
                  </a:spcBef>
                </a:pPr>
                <a:r>
                  <a:rPr sz="4800" b="1" spc="0" baseline="1706" dirty="0" smtClean="0">
                    <a:solidFill>
                      <a:srgbClr val="3F403F"/>
                    </a:solidFill>
                    <a:latin typeface="Calibri"/>
                    <a:cs typeface="Calibri"/>
                  </a:rPr>
                  <a:t>socio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19" name="Grupo 18"/>
          <p:cNvGrpSpPr/>
          <p:nvPr/>
        </p:nvGrpSpPr>
        <p:grpSpPr>
          <a:xfrm>
            <a:off x="2033506" y="5140614"/>
            <a:ext cx="5808648" cy="838347"/>
            <a:chOff x="1401196" y="5545199"/>
            <a:chExt cx="5808648" cy="838347"/>
          </a:xfrm>
        </p:grpSpPr>
        <p:sp>
          <p:nvSpPr>
            <p:cNvPr id="3" name="object 3"/>
            <p:cNvSpPr txBox="1"/>
            <p:nvPr/>
          </p:nvSpPr>
          <p:spPr>
            <a:xfrm>
              <a:off x="1401196" y="5545199"/>
              <a:ext cx="5808648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00"/>
                </a:lnSpc>
                <a:spcBef>
                  <a:spcPts val="130"/>
                </a:spcBef>
              </a:pPr>
              <a:r>
                <a:rPr sz="3600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Su razón -­‐  </a:t>
              </a:r>
              <a:r>
                <a:rPr sz="3600" spc="5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 </a:t>
              </a:r>
              <a:r>
                <a:rPr sz="3600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Situación -­‐  </a:t>
              </a:r>
              <a:r>
                <a:rPr sz="3600" spc="5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 </a:t>
              </a:r>
              <a:r>
                <a:rPr sz="3600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Trabajo -­‐  </a:t>
              </a:r>
              <a:r>
                <a:rPr sz="3600" spc="5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 </a:t>
              </a:r>
              <a:r>
                <a:rPr sz="3600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Horarios -­‐ </a:t>
              </a:r>
              <a:endParaRPr sz="24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3523132" y="6053346"/>
              <a:ext cx="1463423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00"/>
                </a:lnSpc>
                <a:spcBef>
                  <a:spcPts val="130"/>
                </a:spcBef>
              </a:pPr>
              <a:r>
                <a:rPr sz="3600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Etc.</a:t>
              </a:r>
              <a:r>
                <a:rPr lang="es-MX" sz="3600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 -- hijos</a:t>
              </a:r>
              <a:endParaRPr sz="24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18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82" y="5978961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143844" y="1789621"/>
            <a:ext cx="4632325" cy="350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16" name="Grupo 15"/>
          <p:cNvGrpSpPr/>
          <p:nvPr/>
        </p:nvGrpSpPr>
        <p:grpSpPr>
          <a:xfrm>
            <a:off x="1066800" y="1313902"/>
            <a:ext cx="7098086" cy="635000"/>
            <a:chOff x="444500" y="946276"/>
            <a:chExt cx="7098086" cy="635000"/>
          </a:xfrm>
        </p:grpSpPr>
        <p:sp>
          <p:nvSpPr>
            <p:cNvPr id="9" name="object 9"/>
            <p:cNvSpPr txBox="1"/>
            <p:nvPr/>
          </p:nvSpPr>
          <p:spPr>
            <a:xfrm>
              <a:off x="444500" y="946276"/>
              <a:ext cx="588381" cy="635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5000"/>
                </a:lnSpc>
                <a:spcBef>
                  <a:spcPts val="250"/>
                </a:spcBef>
              </a:pPr>
              <a:r>
                <a:rPr sz="7200" b="1" spc="0" baseline="1706" dirty="0" smtClean="0">
                  <a:solidFill>
                    <a:srgbClr val="00B050"/>
                  </a:solidFill>
                  <a:latin typeface="Calibri"/>
                  <a:cs typeface="Calibri"/>
                </a:rPr>
                <a:t>4.</a:t>
              </a:r>
              <a:endParaRPr sz="48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054100" y="1124585"/>
              <a:ext cx="2492267" cy="406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200"/>
                </a:lnSpc>
                <a:spcBef>
                  <a:spcPts val="160"/>
                </a:spcBef>
              </a:pPr>
              <a:r>
                <a:rPr sz="4500" b="1" spc="0" baseline="1820" dirty="0" smtClean="0">
                  <a:solidFill>
                    <a:srgbClr val="3F403F"/>
                  </a:solidFill>
                  <a:latin typeface="Calibri"/>
                  <a:cs typeface="Calibri"/>
                </a:rPr>
                <a:t>Compromé</a:t>
              </a:r>
              <a:r>
                <a:rPr sz="4500" b="1" spc="-4" baseline="1820" dirty="0" smtClean="0">
                  <a:solidFill>
                    <a:srgbClr val="3F403F"/>
                  </a:solidFill>
                  <a:latin typeface="Calibri"/>
                  <a:cs typeface="Calibri"/>
                </a:rPr>
                <a:t>t</a:t>
              </a:r>
              <a:r>
                <a:rPr sz="4500" b="1" spc="0" baseline="1820" dirty="0" smtClean="0">
                  <a:solidFill>
                    <a:srgbClr val="3F403F"/>
                  </a:solidFill>
                  <a:latin typeface="Calibri"/>
                  <a:cs typeface="Calibri"/>
                </a:rPr>
                <a:t>ete</a:t>
              </a:r>
              <a:endParaRPr sz="3000" dirty="0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549992" y="1124585"/>
              <a:ext cx="270631" cy="406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200"/>
                </a:lnSpc>
                <a:spcBef>
                  <a:spcPts val="160"/>
                </a:spcBef>
              </a:pPr>
              <a:r>
                <a:rPr sz="4500" b="1" spc="0" baseline="1820" dirty="0" smtClean="0">
                  <a:solidFill>
                    <a:srgbClr val="3F403F"/>
                  </a:solidFill>
                  <a:latin typeface="Calibri"/>
                  <a:cs typeface="Calibri"/>
                </a:rPr>
                <a:t>a</a:t>
              </a:r>
              <a:endParaRPr sz="3000">
                <a:latin typeface="Calibri"/>
                <a:cs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824160" y="1124585"/>
              <a:ext cx="1636420" cy="406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200"/>
                </a:lnSpc>
                <a:spcBef>
                  <a:spcPts val="160"/>
                </a:spcBef>
              </a:pPr>
              <a:r>
                <a:rPr sz="4500" b="1" spc="0" baseline="1820" dirty="0" smtClean="0">
                  <a:solidFill>
                    <a:srgbClr val="3F403F"/>
                  </a:solidFill>
                  <a:latin typeface="Calibri"/>
                  <a:cs typeface="Calibri"/>
                </a:rPr>
                <a:t>apre</a:t>
              </a:r>
              <a:r>
                <a:rPr sz="4500" b="1" spc="-4" baseline="1820" dirty="0" smtClean="0">
                  <a:solidFill>
                    <a:srgbClr val="3F403F"/>
                  </a:solidFill>
                  <a:latin typeface="Calibri"/>
                  <a:cs typeface="Calibri"/>
                </a:rPr>
                <a:t>n</a:t>
              </a:r>
              <a:r>
                <a:rPr sz="4500" b="1" spc="0" baseline="1820" dirty="0" smtClean="0">
                  <a:solidFill>
                    <a:srgbClr val="3F403F"/>
                  </a:solidFill>
                  <a:latin typeface="Calibri"/>
                  <a:cs typeface="Calibri"/>
                </a:rPr>
                <a:t>der,</a:t>
              </a:r>
              <a:endParaRPr sz="3000" dirty="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463603" y="1124585"/>
              <a:ext cx="2078983" cy="4064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200"/>
                </a:lnSpc>
                <a:spcBef>
                  <a:spcPts val="160"/>
                </a:spcBef>
              </a:pPr>
              <a:r>
                <a:rPr sz="4500" b="1" spc="0" baseline="1820" dirty="0" smtClean="0">
                  <a:solidFill>
                    <a:srgbClr val="3F403F"/>
                  </a:solidFill>
                  <a:latin typeface="Calibri"/>
                  <a:cs typeface="Calibri"/>
                </a:rPr>
                <a:t>¡haciéndolo!</a:t>
              </a:r>
              <a:endParaRPr sz="3000" dirty="0">
                <a:latin typeface="Calibri"/>
                <a:cs typeface="Calibri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751817" y="5715000"/>
            <a:ext cx="5416378" cy="848107"/>
            <a:chOff x="2025402" y="5210556"/>
            <a:chExt cx="5416378" cy="848107"/>
          </a:xfrm>
        </p:grpSpPr>
        <p:sp>
          <p:nvSpPr>
            <p:cNvPr id="4" name="object 4"/>
            <p:cNvSpPr txBox="1"/>
            <p:nvPr/>
          </p:nvSpPr>
          <p:spPr>
            <a:xfrm>
              <a:off x="2025402" y="5210556"/>
              <a:ext cx="1512870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algn="ctr">
                <a:lnSpc>
                  <a:spcPts val="2600"/>
                </a:lnSpc>
                <a:spcBef>
                  <a:spcPts val="130"/>
                </a:spcBef>
              </a:pPr>
              <a:r>
                <a:rPr lang="es-MX"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Pr</a:t>
              </a:r>
              <a:r>
                <a:rPr lang="es-MX" sz="3600" b="1" spc="-4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o</a:t>
              </a:r>
              <a:r>
                <a:rPr lang="es-MX"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ductos</a:t>
              </a:r>
              <a:r>
                <a:rPr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 -­</a:t>
              </a:r>
              <a:endParaRPr sz="24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479380" y="5210556"/>
              <a:ext cx="3962400" cy="59912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00"/>
                </a:lnSpc>
                <a:spcBef>
                  <a:spcPts val="130"/>
                </a:spcBef>
              </a:pPr>
              <a:r>
                <a:rPr lang="es-MX"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Prese</a:t>
              </a:r>
              <a:r>
                <a:rPr lang="es-MX" sz="3600" b="1" spc="-4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n</a:t>
              </a:r>
              <a:r>
                <a:rPr lang="es-MX"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tación</a:t>
              </a:r>
              <a:r>
                <a:rPr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 -­‐</a:t>
              </a:r>
              <a:r>
                <a:rPr lang="es-MX"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 </a:t>
              </a:r>
              <a:r>
                <a:rPr lang="es-MX" sz="3600" b="1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Plan</a:t>
              </a:r>
              <a:r>
                <a:rPr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 </a:t>
              </a:r>
              <a:r>
                <a:rPr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Evolución</a:t>
              </a:r>
              <a:endParaRPr sz="24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2567507" y="5728463"/>
              <a:ext cx="4149725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600"/>
                </a:lnSpc>
                <a:spcBef>
                  <a:spcPts val="130"/>
                </a:spcBef>
              </a:pPr>
              <a:r>
                <a:rPr lang="es-MX"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-</a:t>
              </a:r>
              <a:r>
                <a:rPr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Plan </a:t>
              </a:r>
              <a:r>
                <a:rPr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de acc</a:t>
              </a:r>
              <a:r>
                <a:rPr sz="3600" b="1" spc="-4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i</a:t>
              </a:r>
              <a:r>
                <a:rPr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ón -­‐  </a:t>
              </a:r>
              <a:r>
                <a:rPr sz="3600" b="1" spc="5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 </a:t>
              </a:r>
              <a:r>
                <a:rPr sz="3600" b="1" spc="0" baseline="2275" dirty="0" smtClean="0">
                  <a:solidFill>
                    <a:srgbClr val="00B050"/>
                  </a:solidFill>
                  <a:latin typeface="Calibri"/>
                  <a:cs typeface="Calibri"/>
                </a:rPr>
                <a:t>Seguimiento</a:t>
              </a:r>
              <a:endParaRPr sz="24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17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52400" y="2080613"/>
            <a:ext cx="5861048" cy="4741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14" name="Grupo 13"/>
          <p:cNvGrpSpPr/>
          <p:nvPr/>
        </p:nvGrpSpPr>
        <p:grpSpPr>
          <a:xfrm>
            <a:off x="1066800" y="1143000"/>
            <a:ext cx="7353828" cy="647700"/>
            <a:chOff x="875772" y="870014"/>
            <a:chExt cx="7353828" cy="647700"/>
          </a:xfrm>
        </p:grpSpPr>
        <p:sp>
          <p:nvSpPr>
            <p:cNvPr id="8" name="object 8"/>
            <p:cNvSpPr txBox="1"/>
            <p:nvPr/>
          </p:nvSpPr>
          <p:spPr>
            <a:xfrm>
              <a:off x="875772" y="870014"/>
              <a:ext cx="600110" cy="6477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5100"/>
                </a:lnSpc>
                <a:spcBef>
                  <a:spcPts val="255"/>
                </a:spcBef>
              </a:pPr>
              <a:r>
                <a:rPr sz="7350" b="1" spc="0" baseline="1671" dirty="0" smtClean="0">
                  <a:solidFill>
                    <a:srgbClr val="00B050"/>
                  </a:solidFill>
                  <a:latin typeface="Calibri"/>
                  <a:cs typeface="Calibri"/>
                </a:rPr>
                <a:t>5.</a:t>
              </a:r>
              <a:endParaRPr sz="49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498072" y="1048322"/>
              <a:ext cx="1621388" cy="4191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300"/>
                </a:lnSpc>
                <a:spcBef>
                  <a:spcPts val="165"/>
                </a:spcBef>
              </a:pPr>
              <a:r>
                <a:rPr sz="4650" b="1" spc="0" baseline="1761" dirty="0" smtClean="0">
                  <a:solidFill>
                    <a:srgbClr val="3F403F"/>
                  </a:solidFill>
                  <a:latin typeface="Calibri"/>
                  <a:cs typeface="Calibri"/>
                </a:rPr>
                <a:t>¡Aprende</a:t>
              </a:r>
              <a:endParaRPr sz="3100">
                <a:latin typeface="Calibri"/>
                <a:cs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124014" y="1048322"/>
              <a:ext cx="855515" cy="4191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300"/>
                </a:lnSpc>
                <a:spcBef>
                  <a:spcPts val="165"/>
                </a:spcBef>
              </a:pPr>
              <a:r>
                <a:rPr sz="4650" b="1" spc="0" baseline="1761" dirty="0" smtClean="0">
                  <a:solidFill>
                    <a:srgbClr val="3F403F"/>
                  </a:solidFill>
                  <a:latin typeface="Calibri"/>
                  <a:cs typeface="Calibri"/>
                </a:rPr>
                <a:t>todo</a:t>
              </a:r>
              <a:endParaRPr sz="310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984091" y="1048322"/>
              <a:ext cx="2654619" cy="4191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300"/>
                </a:lnSpc>
                <a:spcBef>
                  <a:spcPts val="165"/>
                </a:spcBef>
              </a:pPr>
              <a:r>
                <a:rPr sz="4650" b="1" spc="0" baseline="1761" dirty="0" smtClean="0">
                  <a:solidFill>
                    <a:srgbClr val="3F403F"/>
                  </a:solidFill>
                  <a:latin typeface="Calibri"/>
                  <a:cs typeface="Calibri"/>
                </a:rPr>
                <a:t>sobre tu </a:t>
              </a:r>
              <a:r>
                <a:rPr sz="4650" b="1" spc="0" baseline="1761" dirty="0" smtClean="0">
                  <a:solidFill>
                    <a:srgbClr val="00B050"/>
                  </a:solidFill>
                  <a:latin typeface="Calibri"/>
                  <a:cs typeface="Calibri"/>
                </a:rPr>
                <a:t>Código</a:t>
              </a:r>
              <a:endParaRPr sz="31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643272" y="1048322"/>
              <a:ext cx="1586328" cy="4191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3300"/>
                </a:lnSpc>
                <a:spcBef>
                  <a:spcPts val="165"/>
                </a:spcBef>
              </a:pPr>
              <a:r>
                <a:rPr lang="es-MX" sz="4650" b="1" baseline="1761" dirty="0" smtClean="0">
                  <a:solidFill>
                    <a:srgbClr val="00B050"/>
                  </a:solidFill>
                  <a:latin typeface="Calibri"/>
                  <a:cs typeface="Calibri"/>
                </a:rPr>
                <a:t>Wellnet</a:t>
              </a:r>
              <a:r>
                <a:rPr sz="4650" b="1" spc="0" baseline="1761" dirty="0" smtClean="0">
                  <a:solidFill>
                    <a:srgbClr val="00B050"/>
                  </a:solidFill>
                  <a:latin typeface="Calibri"/>
                  <a:cs typeface="Calibri"/>
                </a:rPr>
                <a:t>!</a:t>
              </a:r>
              <a:endParaRPr sz="31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5772615" y="3108255"/>
            <a:ext cx="1852574" cy="1193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562">
              <a:lnSpc>
                <a:spcPts val="2580"/>
              </a:lnSpc>
              <a:spcBef>
                <a:spcPts val="129"/>
              </a:spcBef>
            </a:pPr>
            <a:r>
              <a:rPr sz="24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2400" spc="259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B050"/>
                </a:solidFill>
                <a:latin typeface="Trebuchet MS"/>
                <a:cs typeface="Trebuchet MS"/>
              </a:rPr>
              <a:t>Vigencia</a:t>
            </a:r>
            <a:endParaRPr sz="24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12700" marR="47562">
              <a:lnSpc>
                <a:spcPct val="96761"/>
              </a:lnSpc>
              <a:spcBef>
                <a:spcPts val="384"/>
              </a:spcBef>
            </a:pPr>
            <a:r>
              <a:rPr sz="24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2400" spc="259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B050"/>
                </a:solidFill>
                <a:latin typeface="Trebuchet MS"/>
                <a:cs typeface="Trebuchet MS"/>
              </a:rPr>
              <a:t>Único</a:t>
            </a:r>
            <a:endParaRPr sz="240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12700">
              <a:lnSpc>
                <a:spcPct val="96761"/>
              </a:lnSpc>
              <a:spcBef>
                <a:spcPts val="613"/>
              </a:spcBef>
            </a:pPr>
            <a:r>
              <a:rPr sz="24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r>
              <a:rPr sz="2400" spc="259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00B050"/>
                </a:solidFill>
                <a:latin typeface="Trebuchet MS"/>
                <a:cs typeface="Trebuchet MS"/>
              </a:rPr>
              <a:t>He</a:t>
            </a:r>
            <a:r>
              <a:rPr sz="2400" b="1" spc="4" dirty="0" smtClean="0">
                <a:solidFill>
                  <a:srgbClr val="00B050"/>
                </a:solidFill>
                <a:latin typeface="Trebuchet MS"/>
                <a:cs typeface="Trebuchet MS"/>
              </a:rPr>
              <a:t>r</a:t>
            </a:r>
            <a:r>
              <a:rPr sz="2400" b="1" spc="0" dirty="0" smtClean="0">
                <a:solidFill>
                  <a:srgbClr val="00B050"/>
                </a:solidFill>
                <a:latin typeface="Trebuchet MS"/>
                <a:cs typeface="Trebuchet MS"/>
              </a:rPr>
              <a:t>edabl</a:t>
            </a:r>
            <a:r>
              <a:rPr sz="2400" b="1" spc="4" dirty="0" smtClean="0">
                <a:solidFill>
                  <a:srgbClr val="00B050"/>
                </a:solidFill>
                <a:latin typeface="Trebuchet MS"/>
                <a:cs typeface="Trebuchet MS"/>
              </a:rPr>
              <a:t>e</a:t>
            </a:r>
            <a:r>
              <a:rPr sz="1200" b="1" spc="0" dirty="0" smtClean="0">
                <a:solidFill>
                  <a:srgbClr val="00B050"/>
                </a:solidFill>
                <a:latin typeface="Arial"/>
                <a:cs typeface="Arial"/>
              </a:rPr>
              <a:t>!</a:t>
            </a:r>
            <a:endParaRPr sz="12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 rot="420000">
            <a:off x="1206847" y="3762833"/>
            <a:ext cx="964507" cy="236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50"/>
              </a:lnSpc>
              <a:spcBef>
                <a:spcPts val="102"/>
              </a:spcBef>
            </a:pPr>
            <a:r>
              <a:rPr lang="es-MX" sz="2800" dirty="0" smtClean="0">
                <a:solidFill>
                  <a:srgbClr val="0070AF"/>
                </a:solidFill>
                <a:latin typeface="Trebuchet MS"/>
                <a:cs typeface="Trebuchet MS"/>
              </a:rPr>
              <a:t>10020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15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2037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54050" y="2038350"/>
            <a:ext cx="4926012" cy="3284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18298" y="314828"/>
            <a:ext cx="1074985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0"/>
              </a:lnSpc>
              <a:spcBef>
                <a:spcPts val="118"/>
              </a:spcBef>
            </a:pPr>
            <a:r>
              <a:rPr sz="2300" b="1" spc="0" dirty="0" smtClean="0">
                <a:solidFill>
                  <a:srgbClr val="00B050"/>
                </a:solidFill>
                <a:latin typeface="Arial"/>
                <a:cs typeface="Arial"/>
              </a:rPr>
              <a:t>Código</a:t>
            </a:r>
            <a:endParaRPr sz="23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05202" y="314828"/>
            <a:ext cx="1058861" cy="31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0"/>
              </a:lnSpc>
              <a:spcBef>
                <a:spcPts val="118"/>
              </a:spcBef>
            </a:pPr>
            <a:r>
              <a:rPr lang="es-MX" sz="2300" b="1" dirty="0" smtClean="0">
                <a:solidFill>
                  <a:srgbClr val="00B050"/>
                </a:solidFill>
                <a:latin typeface="Arial"/>
                <a:cs typeface="Arial"/>
              </a:rPr>
              <a:t>Wellnet</a:t>
            </a:r>
            <a:endParaRPr sz="23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936626"/>
            <a:ext cx="2379709" cy="6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7500" b="1" spc="0" baseline="1638" dirty="0" smtClean="0">
                <a:solidFill>
                  <a:srgbClr val="00B050"/>
                </a:solidFill>
                <a:latin typeface="Calibri"/>
                <a:cs typeface="Calibri"/>
              </a:rPr>
              <a:t>5a.</a:t>
            </a:r>
            <a:r>
              <a:rPr sz="4800" b="1" spc="0" baseline="2560" dirty="0" smtClean="0">
                <a:solidFill>
                  <a:srgbClr val="3F403F"/>
                </a:solidFill>
                <a:latin typeface="Calibri"/>
                <a:cs typeface="Calibri"/>
              </a:rPr>
              <a:t>Aprende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5439" y="1114934"/>
            <a:ext cx="2869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00" b="1" spc="0" baseline="1706" dirty="0" smtClean="0">
                <a:solidFill>
                  <a:srgbClr val="3F403F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7965" y="1114934"/>
            <a:ext cx="8116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00" b="1" spc="0" baseline="1706" dirty="0" smtClean="0">
                <a:solidFill>
                  <a:srgbClr val="3F403F"/>
                </a:solidFill>
                <a:latin typeface="Calibri"/>
                <a:cs typeface="Calibri"/>
              </a:rPr>
              <a:t>usar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154" y="1114934"/>
            <a:ext cx="44534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00" b="1" spc="0" baseline="1706" dirty="0" smtClean="0">
                <a:solidFill>
                  <a:srgbClr val="3F403F"/>
                </a:solidFill>
                <a:latin typeface="Calibri"/>
                <a:cs typeface="Calibri"/>
              </a:rPr>
              <a:t>tu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6015" y="1114934"/>
            <a:ext cx="121865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00" b="1" spc="0" baseline="1706" dirty="0" smtClean="0">
                <a:solidFill>
                  <a:srgbClr val="3F403F"/>
                </a:solidFill>
                <a:latin typeface="Calibri"/>
                <a:cs typeface="Calibri"/>
              </a:rPr>
              <a:t>oﬁcina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0213" y="1114934"/>
            <a:ext cx="1182341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00" b="1" spc="0" baseline="1706" dirty="0" smtClean="0">
                <a:solidFill>
                  <a:srgbClr val="3F403F"/>
                </a:solidFill>
                <a:latin typeface="Calibri"/>
                <a:cs typeface="Calibri"/>
              </a:rPr>
              <a:t>virtual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9853" y="2215185"/>
            <a:ext cx="254869" cy="1893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endParaRPr sz="2800">
              <a:solidFill>
                <a:srgbClr val="00B05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2"/>
              </a:spcBef>
            </a:pPr>
            <a:r>
              <a:rPr sz="28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endParaRPr sz="2800">
              <a:solidFill>
                <a:srgbClr val="00B05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80"/>
              </a:spcBef>
            </a:pPr>
            <a:r>
              <a:rPr sz="28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endParaRPr sz="2800">
              <a:solidFill>
                <a:srgbClr val="00B050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80"/>
              </a:spcBef>
            </a:pPr>
            <a:r>
              <a:rPr sz="2800" dirty="0" smtClean="0">
                <a:solidFill>
                  <a:srgbClr val="00B050"/>
                </a:solidFill>
                <a:latin typeface="Arial"/>
                <a:cs typeface="Arial"/>
              </a:rPr>
              <a:t>• </a:t>
            </a:r>
            <a:endParaRPr sz="28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59891" y="2225965"/>
            <a:ext cx="1808033" cy="1879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12">
              <a:lnSpc>
                <a:spcPts val="3035"/>
              </a:lnSpc>
              <a:spcBef>
                <a:spcPts val="151"/>
              </a:spcBef>
            </a:pPr>
            <a:r>
              <a:rPr sz="4200" b="1" spc="0" baseline="2925" dirty="0" smtClean="0">
                <a:solidFill>
                  <a:srgbClr val="00B050"/>
                </a:solidFill>
                <a:latin typeface="Calibri"/>
                <a:cs typeface="Calibri"/>
              </a:rPr>
              <a:t>Acceso</a:t>
            </a:r>
            <a:endParaRPr sz="280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 marR="65112">
              <a:lnSpc>
                <a:spcPct val="101725"/>
              </a:lnSpc>
              <a:spcBef>
                <a:spcPts val="328"/>
              </a:spcBef>
            </a:pPr>
            <a:r>
              <a:rPr sz="2800" b="1" spc="0" dirty="0" smtClean="0">
                <a:solidFill>
                  <a:srgbClr val="00B050"/>
                </a:solidFill>
                <a:latin typeface="Calibri"/>
                <a:cs typeface="Calibri"/>
              </a:rPr>
              <a:t>Clave</a:t>
            </a:r>
            <a:endParaRPr sz="280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82"/>
              </a:spcBef>
            </a:pPr>
            <a:r>
              <a:rPr sz="2800" b="1" spc="0" dirty="0" smtClean="0">
                <a:solidFill>
                  <a:srgbClr val="00B050"/>
                </a:solidFill>
                <a:latin typeface="Calibri"/>
                <a:cs typeface="Calibri"/>
              </a:rPr>
              <a:t>Indi</a:t>
            </a:r>
            <a:r>
              <a:rPr sz="2800" b="1" spc="4" dirty="0" smtClean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2800" b="1" spc="0" dirty="0" smtClean="0">
                <a:solidFill>
                  <a:srgbClr val="00B050"/>
                </a:solidFill>
                <a:latin typeface="Calibri"/>
                <a:cs typeface="Calibri"/>
              </a:rPr>
              <a:t>ado</a:t>
            </a:r>
            <a:r>
              <a:rPr sz="2800" b="1" spc="4" dirty="0" smtClean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2800" b="1" spc="0" dirty="0" smtClean="0">
                <a:solidFill>
                  <a:srgbClr val="00B050"/>
                </a:solidFill>
                <a:latin typeface="Calibri"/>
                <a:cs typeface="Calibri"/>
              </a:rPr>
              <a:t>es</a:t>
            </a:r>
            <a:endParaRPr sz="280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 marR="27489">
              <a:lnSpc>
                <a:spcPts val="3379"/>
              </a:lnSpc>
              <a:spcBef>
                <a:spcPts val="649"/>
              </a:spcBef>
            </a:pPr>
            <a:r>
              <a:rPr sz="2800" b="1" spc="0" dirty="0" smtClean="0">
                <a:solidFill>
                  <a:srgbClr val="00B050"/>
                </a:solidFill>
                <a:latin typeface="Calibri"/>
                <a:cs typeface="Calibri"/>
              </a:rPr>
              <a:t>Aﬁliaciones</a:t>
            </a:r>
            <a:endParaRPr sz="2800">
              <a:solidFill>
                <a:srgbClr val="00B050"/>
              </a:solidFill>
              <a:latin typeface="Calibri"/>
              <a:cs typeface="Calibri"/>
            </a:endParaRPr>
          </a:p>
        </p:txBody>
      </p:sp>
      <p:pic>
        <p:nvPicPr>
          <p:cNvPr id="18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63" y="5936349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5148">
            <a:off x="3265823" y="2741644"/>
            <a:ext cx="1949293" cy="1298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626839"/>
            <a:ext cx="3486150" cy="523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1912" y="805149"/>
            <a:ext cx="7658100" cy="821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00"/>
              </a:lnSpc>
              <a:spcBef>
                <a:spcPts val="155"/>
              </a:spcBef>
            </a:pPr>
            <a:r>
              <a:rPr lang="es-MX" sz="6900" b="1" spc="0" baseline="1883" dirty="0" smtClean="0">
                <a:solidFill>
                  <a:srgbClr val="00B050"/>
                </a:solidFill>
                <a:latin typeface="Calibri"/>
                <a:cs typeface="Calibri"/>
              </a:rPr>
              <a:t>6. </a:t>
            </a:r>
            <a:r>
              <a:rPr sz="4350" b="1" spc="0" baseline="1883" dirty="0" err="1" smtClean="0">
                <a:solidFill>
                  <a:srgbClr val="3F403F"/>
                </a:solidFill>
                <a:latin typeface="Calibri"/>
                <a:cs typeface="Calibri"/>
              </a:rPr>
              <a:t>Haz</a:t>
            </a:r>
            <a:r>
              <a:rPr sz="4350" b="1" spc="0" baseline="1883" dirty="0" smtClean="0">
                <a:solidFill>
                  <a:srgbClr val="3F403F"/>
                </a:solidFill>
                <a:latin typeface="Calibri"/>
                <a:cs typeface="Calibri"/>
              </a:rPr>
              <a:t> </a:t>
            </a:r>
            <a:r>
              <a:rPr sz="4350" b="1" spc="0" baseline="1883" dirty="0" smtClean="0">
                <a:solidFill>
                  <a:srgbClr val="3F403F"/>
                </a:solidFill>
                <a:latin typeface="Calibri"/>
                <a:cs typeface="Calibri"/>
              </a:rPr>
              <a:t>una lista de </a:t>
            </a:r>
            <a:r>
              <a:rPr sz="4350" b="1" spc="0" baseline="1883" dirty="0" err="1" smtClean="0">
                <a:solidFill>
                  <a:srgbClr val="3F403F"/>
                </a:solidFill>
                <a:latin typeface="Calibri"/>
                <a:cs typeface="Calibri"/>
              </a:rPr>
              <a:t>todos</a:t>
            </a:r>
            <a:r>
              <a:rPr sz="4350" b="1" spc="0" baseline="1883" dirty="0" smtClean="0">
                <a:solidFill>
                  <a:srgbClr val="3F403F"/>
                </a:solidFill>
                <a:latin typeface="Calibri"/>
                <a:cs typeface="Calibri"/>
              </a:rPr>
              <a:t> </a:t>
            </a:r>
            <a:r>
              <a:rPr sz="4350" b="1" spc="0" baseline="1883" dirty="0" smtClean="0">
                <a:solidFill>
                  <a:srgbClr val="3F403F"/>
                </a:solidFill>
                <a:latin typeface="Calibri"/>
                <a:cs typeface="Calibri"/>
              </a:rPr>
              <a:t>los</a:t>
            </a:r>
            <a:r>
              <a:rPr lang="es-MX" sz="4350" b="1" spc="0" baseline="1883" dirty="0" smtClean="0">
                <a:solidFill>
                  <a:srgbClr val="3F403F"/>
                </a:solidFill>
                <a:latin typeface="Calibri"/>
                <a:cs typeface="Calibri"/>
              </a:rPr>
              <a:t> posibles socios consumidores y socios</a:t>
            </a:r>
            <a:endParaRPr sz="2900" dirty="0">
              <a:latin typeface="Calibri"/>
              <a:cs typeface="Calibri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078758" y="2580630"/>
            <a:ext cx="3541084" cy="2401928"/>
            <a:chOff x="4316093" y="2664284"/>
            <a:chExt cx="3541084" cy="2401928"/>
          </a:xfrm>
        </p:grpSpPr>
        <p:sp>
          <p:nvSpPr>
            <p:cNvPr id="3" name="object 3"/>
            <p:cNvSpPr txBox="1"/>
            <p:nvPr/>
          </p:nvSpPr>
          <p:spPr>
            <a:xfrm>
              <a:off x="4316093" y="2664284"/>
              <a:ext cx="254869" cy="24019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960"/>
                </a:lnSpc>
                <a:spcBef>
                  <a:spcPts val="148"/>
                </a:spcBef>
              </a:pPr>
              <a:r>
                <a:rPr sz="2800" dirty="0" smtClean="0">
                  <a:solidFill>
                    <a:srgbClr val="00B050"/>
                  </a:solidFill>
                  <a:latin typeface="Arial"/>
                  <a:cs typeface="Arial"/>
                </a:rPr>
                <a:t>• </a:t>
              </a:r>
              <a:endParaRPr sz="2800">
                <a:solidFill>
                  <a:srgbClr val="00B050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95825"/>
                </a:lnSpc>
                <a:spcBef>
                  <a:spcPts val="532"/>
                </a:spcBef>
              </a:pPr>
              <a:r>
                <a:rPr sz="2800" dirty="0" smtClean="0">
                  <a:solidFill>
                    <a:srgbClr val="00B050"/>
                  </a:solidFill>
                  <a:latin typeface="Arial"/>
                  <a:cs typeface="Arial"/>
                </a:rPr>
                <a:t>• </a:t>
              </a:r>
              <a:endParaRPr sz="2800">
                <a:solidFill>
                  <a:srgbClr val="00B050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95825"/>
                </a:lnSpc>
                <a:spcBef>
                  <a:spcPts val="780"/>
                </a:spcBef>
              </a:pPr>
              <a:r>
                <a:rPr sz="2800" dirty="0" smtClean="0">
                  <a:solidFill>
                    <a:srgbClr val="00B050"/>
                  </a:solidFill>
                  <a:latin typeface="Arial"/>
                  <a:cs typeface="Arial"/>
                </a:rPr>
                <a:t>• </a:t>
              </a:r>
              <a:endParaRPr sz="2800">
                <a:solidFill>
                  <a:srgbClr val="00B050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95825"/>
                </a:lnSpc>
                <a:spcBef>
                  <a:spcPts val="680"/>
                </a:spcBef>
              </a:pPr>
              <a:r>
                <a:rPr sz="2800" dirty="0" smtClean="0">
                  <a:solidFill>
                    <a:srgbClr val="00B050"/>
                  </a:solidFill>
                  <a:latin typeface="Arial"/>
                  <a:cs typeface="Arial"/>
                </a:rPr>
                <a:t>• </a:t>
              </a:r>
              <a:endParaRPr sz="2800">
                <a:solidFill>
                  <a:srgbClr val="00B050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95825"/>
                </a:lnSpc>
                <a:spcBef>
                  <a:spcPts val="780"/>
                </a:spcBef>
              </a:pPr>
              <a:r>
                <a:rPr sz="2800" dirty="0" smtClean="0">
                  <a:solidFill>
                    <a:srgbClr val="00B050"/>
                  </a:solidFill>
                  <a:latin typeface="Arial"/>
                  <a:cs typeface="Arial"/>
                </a:rPr>
                <a:t>• </a:t>
              </a:r>
              <a:endParaRPr sz="2800">
                <a:solidFill>
                  <a:srgbClr val="00B050"/>
                </a:solidFill>
                <a:latin typeface="Arial"/>
                <a:cs typeface="Arial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4570962" y="2678613"/>
              <a:ext cx="3286215" cy="23875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marR="53340">
                <a:lnSpc>
                  <a:spcPts val="3035"/>
                </a:lnSpc>
                <a:spcBef>
                  <a:spcPts val="151"/>
                </a:spcBef>
              </a:pPr>
              <a:r>
                <a:rPr sz="4200" b="1" spc="0" baseline="2925" dirty="0" smtClean="0">
                  <a:solidFill>
                    <a:srgbClr val="00B050"/>
                  </a:solidFill>
                  <a:latin typeface="Calibri"/>
                  <a:cs typeface="Calibri"/>
                </a:rPr>
                <a:t>100 a 200 no</a:t>
              </a:r>
              <a:r>
                <a:rPr sz="4200" b="1" spc="4" baseline="2925" dirty="0" smtClean="0">
                  <a:solidFill>
                    <a:srgbClr val="00B050"/>
                  </a:solidFill>
                  <a:latin typeface="Calibri"/>
                  <a:cs typeface="Calibri"/>
                </a:rPr>
                <a:t>m</a:t>
              </a:r>
              <a:r>
                <a:rPr sz="4200" b="1" spc="0" baseline="2925" dirty="0" smtClean="0">
                  <a:solidFill>
                    <a:srgbClr val="00B050"/>
                  </a:solidFill>
                  <a:latin typeface="Calibri"/>
                  <a:cs typeface="Calibri"/>
                </a:rPr>
                <a:t>bres</a:t>
              </a:r>
              <a:endParaRPr sz="2800" dirty="0">
                <a:solidFill>
                  <a:srgbClr val="00B050"/>
                </a:solidFill>
                <a:latin typeface="Calibri"/>
                <a:cs typeface="Calibri"/>
              </a:endParaRPr>
            </a:p>
            <a:p>
              <a:pPr marL="12700" marR="53340">
                <a:lnSpc>
                  <a:spcPct val="101725"/>
                </a:lnSpc>
                <a:spcBef>
                  <a:spcPts val="328"/>
                </a:spcBef>
              </a:pPr>
              <a:r>
                <a:rPr sz="28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Consumidores</a:t>
              </a:r>
              <a:endParaRPr sz="2800" dirty="0">
                <a:solidFill>
                  <a:srgbClr val="00B050"/>
                </a:solidFill>
                <a:latin typeface="Calibri"/>
                <a:cs typeface="Calibri"/>
              </a:endParaRPr>
            </a:p>
            <a:p>
              <a:pPr marL="12700" marR="53340">
                <a:lnSpc>
                  <a:spcPct val="101725"/>
                </a:lnSpc>
                <a:spcBef>
                  <a:spcPts val="582"/>
                </a:spcBef>
              </a:pPr>
              <a:r>
                <a:rPr sz="28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So</a:t>
              </a:r>
              <a:r>
                <a:rPr sz="2800" b="1" spc="4" dirty="0" smtClean="0">
                  <a:solidFill>
                    <a:srgbClr val="00B050"/>
                  </a:solidFill>
                  <a:latin typeface="Calibri"/>
                  <a:cs typeface="Calibri"/>
                </a:rPr>
                <a:t>c</a:t>
              </a:r>
              <a:r>
                <a:rPr sz="28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ios</a:t>
              </a:r>
              <a:endParaRPr sz="2800" dirty="0">
                <a:solidFill>
                  <a:srgbClr val="00B050"/>
                </a:solidFill>
                <a:latin typeface="Calibri"/>
                <a:cs typeface="Calibri"/>
              </a:endParaRPr>
            </a:p>
            <a:p>
              <a:pPr marL="12700" marR="53340">
                <a:lnSpc>
                  <a:spcPct val="101725"/>
                </a:lnSpc>
                <a:spcBef>
                  <a:spcPts val="480"/>
                </a:spcBef>
              </a:pPr>
              <a:r>
                <a:rPr sz="28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Haz grupos</a:t>
              </a:r>
              <a:endParaRPr sz="2800" dirty="0">
                <a:solidFill>
                  <a:srgbClr val="00B050"/>
                </a:solidFill>
                <a:latin typeface="Calibri"/>
                <a:cs typeface="Calibri"/>
              </a:endParaRPr>
            </a:p>
            <a:p>
              <a:pPr marL="12700">
                <a:lnSpc>
                  <a:spcPts val="3379"/>
                </a:lnSpc>
                <a:spcBef>
                  <a:spcPts val="751"/>
                </a:spcBef>
              </a:pPr>
              <a:r>
                <a:rPr sz="28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Usa pa</a:t>
              </a:r>
              <a:r>
                <a:rPr sz="2800" b="1" spc="4" dirty="0" smtClean="0">
                  <a:solidFill>
                    <a:srgbClr val="00B050"/>
                  </a:solidFill>
                  <a:latin typeface="Calibri"/>
                  <a:cs typeface="Calibri"/>
                </a:rPr>
                <a:t>r</a:t>
              </a:r>
              <a:r>
                <a:rPr sz="28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a segui</a:t>
              </a:r>
              <a:r>
                <a:rPr sz="2800" b="1" spc="4" dirty="0" smtClean="0">
                  <a:solidFill>
                    <a:srgbClr val="00B050"/>
                  </a:solidFill>
                  <a:latin typeface="Calibri"/>
                  <a:cs typeface="Calibri"/>
                </a:rPr>
                <a:t>m</a:t>
              </a:r>
              <a:r>
                <a:rPr sz="2800" b="1" spc="0" dirty="0" smtClean="0">
                  <a:solidFill>
                    <a:srgbClr val="00B050"/>
                  </a:solidFill>
                  <a:latin typeface="Calibri"/>
                  <a:cs typeface="Calibri"/>
                </a:rPr>
                <a:t>iento</a:t>
              </a:r>
              <a:endParaRPr sz="2800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15" name="Picture 2" descr="http://www.elixiresaztecas.com/jupgrade/images/stories/galeria/articulos/well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63" y="5936349"/>
            <a:ext cx="2438400" cy="6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</TotalTime>
  <Words>261</Words>
  <Application>Microsoft Office PowerPoint</Application>
  <PresentationFormat>Presentación en pantalla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MS PGothic</vt:lpstr>
      <vt:lpstr>Arial</vt:lpstr>
      <vt:lpstr>Calibri</vt:lpstr>
      <vt:lpstr>Trebuchet MS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ardila garzon</dc:creator>
  <cp:lastModifiedBy>javier ardila garzon</cp:lastModifiedBy>
  <cp:revision>25</cp:revision>
  <dcterms:modified xsi:type="dcterms:W3CDTF">2016-04-24T20:17:42Z</dcterms:modified>
</cp:coreProperties>
</file>