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9144000"/>
  <p:notesSz cx="6858000" cy="9144000"/>
  <p:embeddedFontLst>
    <p:embeddedFont>
      <p:font typeface="Raleway"/>
      <p:regular r:id="rId45"/>
      <p:bold r:id="rId46"/>
      <p:italic r:id="rId47"/>
      <p:boldItalic r:id="rId48"/>
    </p:embeddedFont>
    <p:embeddedFont>
      <p:font typeface="Lat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3" roundtripDataSignature="AMtx7mhzqDnzq63NMQr/gqaI/dqw2Otn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aleway-bold.fntdata"/><Relationship Id="rId45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aleway-boldItalic.fntdata"/><Relationship Id="rId47" Type="http://schemas.openxmlformats.org/officeDocument/2006/relationships/font" Target="fonts/Raleway-italic.fntdata"/><Relationship Id="rId49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italic.fntdata"/><Relationship Id="rId50" Type="http://schemas.openxmlformats.org/officeDocument/2006/relationships/font" Target="fonts/Lato-bold.fntdata"/><Relationship Id="rId53" Type="http://customschemas.google.com/relationships/presentationmetadata" Target="metadata"/><Relationship Id="rId52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ncbi.nlm.nih.gov/pmc/articles/PMC5625626/table/Tab2/" TargetMode="External"/><Relationship Id="rId3" Type="http://schemas.openxmlformats.org/officeDocument/2006/relationships/hyperlink" Target="https://www.ncbi.nlm.nih.gov/pmc/articles/PMC5625626/#CR20" TargetMode="External"/><Relationship Id="rId4" Type="http://schemas.openxmlformats.org/officeDocument/2006/relationships/hyperlink" Target="https://www.ncbi.nlm.nih.gov/pmc/articles/PMC5625626/#CR20" TargetMode="External"/><Relationship Id="rId5" Type="http://schemas.openxmlformats.org/officeDocument/2006/relationships/hyperlink" Target="https://www.ncbi.nlm.nih.gov/pmc/articles/PMC5625626/figure/Fig2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ncbi.nlm.nih.gov/pmc/articles/PMC5625626/table/Tab2/" TargetMode="External"/><Relationship Id="rId3" Type="http://schemas.openxmlformats.org/officeDocument/2006/relationships/hyperlink" Target="https://www.ncbi.nlm.nih.gov/pmc/articles/PMC5625626/#CR20" TargetMode="External"/><Relationship Id="rId4" Type="http://schemas.openxmlformats.org/officeDocument/2006/relationships/hyperlink" Target="https://www.ncbi.nlm.nih.gov/pmc/articles/PMC5625626/#CR20" TargetMode="External"/><Relationship Id="rId5" Type="http://schemas.openxmlformats.org/officeDocument/2006/relationships/hyperlink" Target="https://www.ncbi.nlm.nih.gov/pmc/articles/PMC5625626/figure/Fig2/" TargetMode="Externa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2fb5c483c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2fb5c483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Passo 3: Cálculo do valor qui-quadrado. O próximo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passo é padronizar as diferenças ao longo das células 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forma que comparações possam ser facilmente realizadas.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 padronização é exigida porque seria muito mais fácil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as diferenças ocorrerem se a freqüência da célula fosse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muito alta comparada com uma célula com apenas poucas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vendas. Portanto, padronizamos as diferenças para formar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um valor qui-quadrado dividindo cada diferença ao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quadrado pelo valor de vendas esperado.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2fb5c483c_2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2fb5c483c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resultado é uma medida que atua simplesmente como 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medidas de similaridade usadas em exemplos anteriores.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Valores negativos indicam menor associação (similaridade)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 valores positivos apontam para maior associação.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2fb5c483c_2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2fb5c483c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516f2773f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0516f2773f_0_2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516f2773f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0516f2773f_0_2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516f2773f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0516f2773f_0_2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516f2773f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0516f2773f_0_2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516f2773f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10516f2773f_0_2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16f2773f_0_2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16f2773f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coloquei no estágio 4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516f2773f_0_2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516f2773f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Uma dica prática é que dimensões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 inércia (autovalores) maiores que 0,2 devem 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incluídas na análise.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516f2773f_0_2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0516f2773f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0516f2773f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0516f2773f_0_2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516f2773f_0_4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0516f2773f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516f2773f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10516f2773f_0_2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516f2773f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10516f2773f_0_2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516f2773f_0_2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516f2773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5e1c4a30c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5e1c4a30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*Artigo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Para a realização da análise, as variáveis foram divididas em 8 grupos.</a:t>
            </a:r>
            <a:endParaRPr sz="1500">
              <a:solidFill>
                <a:srgbClr val="2F4A8B"/>
              </a:solidFill>
              <a:highlight>
                <a:srgbClr val="FFFFFF"/>
              </a:highlight>
              <a:uFill>
                <a:noFill/>
              </a:uFill>
              <a:latin typeface="Times New Roman"/>
              <a:ea typeface="Times New Roman"/>
              <a:cs typeface="Times New Roman"/>
              <a:sym typeface="Times New Roman"/>
              <a:hlinkClick r:id="rId2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arenR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Todas as variáveis com </a:t>
            </a:r>
            <a:r>
              <a:rPr i="1" lang="pt-BR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cos</a:t>
            </a:r>
            <a:r>
              <a:rPr lang="pt-BR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&gt; 0,2 em pelo menos uma das 3 primeiras dimensões da MCA foram mantidas nesta primeira rodada.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arenR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Algumas variáveis, não atenderam a esse critério, mas foram mantidas devido à sua conhecida associação com a malária.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arenR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Compararam a MCA com e sem as variáveis com dados ausentes e aquelas com forte efeito de alavancagem foram removidas.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arenR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Mesclar todas as variáveis selecionadas em um único grupo e aplicar o MCA.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arenR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Foram realizadas três rodadas de MCA para a remoção de variáveis não significativas. No primeiro turno, foram utilizadas elipses de confiança para identificar categorias não significativas que foram colapsadas em categorias únicas [</a:t>
            </a:r>
            <a:r>
              <a:rPr lang="pt-BR" sz="1200" u="sng">
                <a:solidFill>
                  <a:srgbClr val="2F4A8B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20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]. Esse procedimento ajudou a reduzir o número de categorias por variável. Em segundo lugar, a associação entre cada variável e a variável resposta </a:t>
            </a:r>
            <a:r>
              <a:rPr i="1"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Domicílio com ou sem malária nos últimos 12 meses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foi testada por meio de teste de contingência qui-quadrado [</a:t>
            </a:r>
            <a:r>
              <a:rPr lang="pt-BR" sz="1200" u="sng">
                <a:solidFill>
                  <a:srgbClr val="2F4A8B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20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]. Quando as elipses de confiança de todas as categorias de uma variável incluíram a origem do enredo mca e o teste qui-quadrado não foi significativo (em p ≤ 0,2), a variável foi excluída. No entanto, algumas variáveis consideradas importantes do ponto de vista teórico, como as associadas à exposição à malária (por exemplo, possuindo um barco) ou um indicador de renda bem estabelecido (possuir um frigorífico) foram mantidas independentemente desses critérios de seleção. O mesmo procedimento foi repetido no segundo e terceiro rounds, restringindo-se à aplicação do </a:t>
            </a:r>
            <a:r>
              <a:rPr i="1"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cos</a:t>
            </a: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regra (Fig. </a:t>
            </a:r>
            <a:r>
              <a:rPr lang="pt-BR" sz="1200" u="sng">
                <a:solidFill>
                  <a:srgbClr val="2F4A8B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). O número de dimensões mantidas no modelo final foi determinado com base em sua inércia, ou seja, o percentual de variância explicado.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5e1c4a30c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05e1c4a30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*Artigo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Para a realização da análise, as variáveis foram divididas em 8 grupos.</a:t>
            </a:r>
            <a:endParaRPr sz="1500">
              <a:solidFill>
                <a:srgbClr val="2F4A8B"/>
              </a:solidFill>
              <a:highlight>
                <a:srgbClr val="FFFFFF"/>
              </a:highlight>
              <a:uFill>
                <a:noFill/>
              </a:uFill>
              <a:latin typeface="Times New Roman"/>
              <a:ea typeface="Times New Roman"/>
              <a:cs typeface="Times New Roman"/>
              <a:sym typeface="Times New Roman"/>
              <a:hlinkClick r:id="rId2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arenR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Todas as variáveis com </a:t>
            </a:r>
            <a:r>
              <a:rPr i="1" lang="pt-BR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cos</a:t>
            </a:r>
            <a:r>
              <a:rPr lang="pt-BR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&gt; 0,2 em pelo menos uma das 3 primeiras dimensões da MCA foram mantidas nesta primeira rodada.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arenR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Algumas variáveis, não atenderam a esse critério, mas foram mantidas devido à sua conhecida associação com a malária.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arenR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Compararam a MCA com e sem as variáveis com dados ausentes e aquelas com forte efeito de alavancagem foram removidas.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arenR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Mesclar todas as variáveis selecionadas em um único grupo e aplicar o MCA.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arenR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Foram realizadas três rodadas de MCA para a remoção de variáveis não significativas. No primeiro turno, foram utilizadas elipses de confiança para identificar categorias não significativas que foram colapsadas em categorias únicas [</a:t>
            </a:r>
            <a:r>
              <a:rPr lang="pt-BR" sz="1200" u="sng">
                <a:solidFill>
                  <a:srgbClr val="2F4A8B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20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]. Esse procedimento ajudou a reduzir o número de categorias por variável. Em segundo lugar, a associação entre cada variável e a variável resposta </a:t>
            </a:r>
            <a:r>
              <a:rPr i="1"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Domicílio com ou sem malária nos últimos 12 meses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foi testada por meio de teste de contingência qui-quadrado [</a:t>
            </a:r>
            <a:r>
              <a:rPr lang="pt-BR" sz="1200" u="sng">
                <a:solidFill>
                  <a:srgbClr val="2F4A8B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20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]. Quando as elipses de confiança de todas as categorias de uma variável incluíram a origem do enredo mca e o teste qui-quadrado não foi significativo (em p ≤ 0,2), a variável foi excluída. No entanto, algumas variáveis consideradas importantes do ponto de vista teórico, como as associadas à exposição à malária (por exemplo, possuindo um barco) ou um indicador de renda bem estabelecido (possuir um frigorífico) foram mantidas independentemente desses critérios de seleção. O mesmo procedimento foi repetido no segundo e terceiro rounds, restringindo-se à aplicação do </a:t>
            </a:r>
            <a:r>
              <a:rPr i="1"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cos</a:t>
            </a: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regra (Fig. </a:t>
            </a:r>
            <a:r>
              <a:rPr lang="pt-BR" sz="1200" u="sng">
                <a:solidFill>
                  <a:srgbClr val="2F4A8B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). O número de dimensões mantidas no modelo final foi determinado com base em sua inércia, ou seja, o percentual de variância explicado.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5e1c4a30c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05e1c4a30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5d66d868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5d66d86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05e1c4a30c_3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05e1c4a30c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05e1c4a30c_3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05e1c4a30c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05e1c4a30c_3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05e1c4a30c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05e1c4a30c_3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05e1c4a30c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05d66d868f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05d66d868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05e1c4a30c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05e1c4a30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05e1c4a30c_6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05e1c4a30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516f2773f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516f2773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516f2773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0516f2773f_0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0516f2773f_0_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10516f2773f_0_4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2" name="Google Shape;12;g10516f2773f_0_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10516f2773f_0_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10516f2773f_0_4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g10516f2773f_0_4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g10516f2773f_0_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10516f2773f_0_68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75" name="Google Shape;75;g10516f2773f_0_6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10516f2773f_0_6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g10516f2773f_0_68"/>
          <p:cNvSpPr txBox="1"/>
          <p:nvPr>
            <p:ph hasCustomPrompt="1"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10516f2773f_0_68"/>
          <p:cNvSpPr txBox="1"/>
          <p:nvPr>
            <p:ph idx="1" type="body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g10516f2773f_0_6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516f2773f_0_7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516f2773f_0_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g10516f2773f_0_7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g10516f2773f_0_7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g10516f2773f_0_7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g10516f2773f_0_7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10516f2773f_0_1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9" name="Google Shape;19;g10516f2773f_0_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10516f2773f_0_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g10516f2773f_0_12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g10516f2773f_0_1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0516f2773f_0_1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g10516f2773f_0_18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6" name="Google Shape;26;g10516f2773f_0_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10516f2773f_0_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g10516f2773f_0_18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g10516f2773f_0_18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g10516f2773f_0_1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0516f2773f_0_2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g10516f2773f_0_26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4" name="Google Shape;34;g10516f2773f_0_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10516f2773f_0_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g10516f2773f_0_26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g10516f2773f_0_26"/>
          <p:cNvSpPr txBox="1"/>
          <p:nvPr>
            <p:ph idx="1" type="body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g10516f2773f_0_26"/>
          <p:cNvSpPr txBox="1"/>
          <p:nvPr>
            <p:ph idx="2" type="body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g10516f2773f_0_2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516f2773f_0_3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g10516f2773f_0_3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3" name="Google Shape;43;g10516f2773f_0_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10516f2773f_0_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10516f2773f_0_35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g10516f2773f_0_3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0516f2773f_0_4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g10516f2773f_0_4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0" name="Google Shape;50;g10516f2773f_0_4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10516f2773f_0_4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10516f2773f_0_42"/>
          <p:cNvSpPr txBox="1"/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g10516f2773f_0_42"/>
          <p:cNvSpPr txBox="1"/>
          <p:nvPr>
            <p:ph idx="1" type="body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g10516f2773f_0_4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10516f2773f_0_50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57" name="Google Shape;57;g10516f2773f_0_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g10516f2773f_0_5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g10516f2773f_0_50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g10516f2773f_0_5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516f2773f_0_56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g10516f2773f_0_56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4" name="Google Shape;64;g10516f2773f_0_5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10516f2773f_0_5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10516f2773f_0_56"/>
          <p:cNvSpPr txBox="1"/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g10516f2773f_0_56"/>
          <p:cNvSpPr txBox="1"/>
          <p:nvPr>
            <p:ph idx="1" type="subTitle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g10516f2773f_0_56"/>
          <p:cNvSpPr txBox="1"/>
          <p:nvPr>
            <p:ph idx="2" type="body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g10516f2773f_0_5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516f2773f_0_65"/>
          <p:cNvSpPr txBox="1"/>
          <p:nvPr>
            <p:ph idx="1" type="body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g10516f2773f_0_6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516f2773f_0_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10516f2773f_0_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10516f2773f_0_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Relationship Id="rId4" Type="http://schemas.openxmlformats.org/officeDocument/2006/relationships/hyperlink" Target="https://www.ncbi.nlm.nih.gov/pmc/articles/PMC5625626/figure/Fig5/" TargetMode="External"/><Relationship Id="rId5" Type="http://schemas.openxmlformats.org/officeDocument/2006/relationships/hyperlink" Target="https://www.ncbi.nlm.nih.gov/pmc/articles/PMC5625626/figure/Fig5/" TargetMode="External"/><Relationship Id="rId6" Type="http://schemas.openxmlformats.org/officeDocument/2006/relationships/hyperlink" Target="https://www.ncbi.nlm.nih.gov/pmc/articles/PMC5625626/table/Tab4/" TargetMode="External"/><Relationship Id="rId7" Type="http://schemas.openxmlformats.org/officeDocument/2006/relationships/image" Target="../media/image1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150" y="1763275"/>
            <a:ext cx="91440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Análise de correspondência (CA)</a:t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 sz="2000"/>
              <a:t>Laís Botelho e Mariana Neves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Passo 1: Valor esperado</a:t>
            </a:r>
            <a:endParaRPr/>
          </a:p>
        </p:txBody>
      </p:sp>
      <p:sp>
        <p:nvSpPr>
          <p:cNvPr id="153" name="Google Shape;153;p10"/>
          <p:cNvSpPr txBox="1"/>
          <p:nvPr>
            <p:ph idx="1" type="body"/>
          </p:nvPr>
        </p:nvSpPr>
        <p:spPr>
          <a:xfrm>
            <a:off x="457200" y="12954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03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2000"/>
              <a:t>Calcular o valor esperado para uma célula como se não existisse qualquer associação.</a:t>
            </a:r>
            <a:endParaRPr sz="2000"/>
          </a:p>
          <a:p>
            <a:pPr indent="0" lvl="0" marL="203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2000"/>
              <a:t>Vendas esperadas:</a:t>
            </a:r>
            <a:r>
              <a:rPr lang="pt-BR" sz="2000"/>
              <a:t> Probabilidade conjunta da combinação da coluna com a linha. </a:t>
            </a:r>
            <a:endParaRPr sz="2000"/>
          </a:p>
          <a:p>
            <a:pPr indent="-139700" lvl="0" marL="3429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-139700" lvl="0" marL="34290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000"/>
          </a:p>
        </p:txBody>
      </p:sp>
      <p:pic>
        <p:nvPicPr>
          <p:cNvPr id="154" name="Google Shape;154;p10"/>
          <p:cNvPicPr preferRelativeResize="0"/>
          <p:nvPr/>
        </p:nvPicPr>
        <p:blipFill rotWithShape="1">
          <a:blip r:embed="rId3">
            <a:alphaModFix/>
          </a:blip>
          <a:srcRect b="38826" l="1981" r="57828" t="12530"/>
          <a:stretch/>
        </p:blipFill>
        <p:spPr>
          <a:xfrm>
            <a:off x="264400" y="3147150"/>
            <a:ext cx="4081749" cy="9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0"/>
          <p:cNvPicPr preferRelativeResize="0"/>
          <p:nvPr/>
        </p:nvPicPr>
        <p:blipFill rotWithShape="1">
          <a:blip r:embed="rId4">
            <a:alphaModFix/>
          </a:blip>
          <a:srcRect b="0" l="47409" r="0" t="9403"/>
          <a:stretch/>
        </p:blipFill>
        <p:spPr>
          <a:xfrm>
            <a:off x="4653950" y="2927725"/>
            <a:ext cx="3933676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0"/>
          <p:cNvSpPr txBox="1"/>
          <p:nvPr/>
        </p:nvSpPr>
        <p:spPr>
          <a:xfrm>
            <a:off x="805275" y="4969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"/>
          <p:cNvSpPr txBox="1"/>
          <p:nvPr>
            <p:ph idx="1" type="body"/>
          </p:nvPr>
        </p:nvSpPr>
        <p:spPr>
          <a:xfrm>
            <a:off x="457200" y="4451725"/>
            <a:ext cx="81303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2000"/>
              <a:t>R</a:t>
            </a:r>
            <a:r>
              <a:rPr lang="pt-BR" sz="2000"/>
              <a:t>epresenta a freqüência esperada da célula dadas as proporções para os totais de linha e coluna.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pt-BR" sz="2000"/>
              <a:t>As freqüências esperadas possibilitam a comparação com as freqüências reais e viabilizam o cálculo de uma medida padronizada de associação usada na construção do mapa perceptual.</a:t>
            </a:r>
            <a:endParaRPr sz="2000"/>
          </a:p>
        </p:txBody>
      </p:sp>
      <p:sp>
        <p:nvSpPr>
          <p:cNvPr id="158" name="Google Shape;158;p10"/>
          <p:cNvSpPr/>
          <p:nvPr/>
        </p:nvSpPr>
        <p:spPr>
          <a:xfrm>
            <a:off x="148725" y="2995775"/>
            <a:ext cx="4296600" cy="1053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>
            <p:ph type="title"/>
          </p:nvPr>
        </p:nvSpPr>
        <p:spPr>
          <a:xfrm>
            <a:off x="457200" y="3508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1472"/>
              <a:buFont typeface="Calibri"/>
              <a:buNone/>
            </a:pPr>
            <a:r>
              <a:rPr lang="pt-BR" sz="3622"/>
              <a:t>Passo 2: Diferença entre freqüências de células esperadas e reais.</a:t>
            </a:r>
            <a:endParaRPr sz="4288"/>
          </a:p>
        </p:txBody>
      </p:sp>
      <p:sp>
        <p:nvSpPr>
          <p:cNvPr id="164" name="Google Shape;164;p11"/>
          <p:cNvSpPr txBox="1"/>
          <p:nvPr>
            <p:ph idx="1" type="body"/>
          </p:nvPr>
        </p:nvSpPr>
        <p:spPr>
          <a:xfrm>
            <a:off x="457200" y="3529171"/>
            <a:ext cx="8229600" cy="31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-355600" lvl="0" marL="457200" rtl="0" algn="just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A magnitude de diferença denota a força de associação.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É importante observar que o sinal, na verdade, é invertido quanto ao tipo de associação, porque um sinal negativo significa uma associação positiva (freqüências reais excederam as esperadas) e vice-versa.</a:t>
            </a:r>
            <a:endParaRPr sz="2000"/>
          </a:p>
          <a:p>
            <a:pPr indent="-139700" lvl="0" marL="3429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65" name="Google Shape;165;p11"/>
          <p:cNvSpPr/>
          <p:nvPr/>
        </p:nvSpPr>
        <p:spPr>
          <a:xfrm>
            <a:off x="1421175" y="1874850"/>
            <a:ext cx="6329100" cy="631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Diferença = Freqüência esperada – Freqüência real</a:t>
            </a:r>
            <a:endParaRPr sz="400"/>
          </a:p>
        </p:txBody>
      </p:sp>
      <p:pic>
        <p:nvPicPr>
          <p:cNvPr id="166" name="Google Shape;166;p11"/>
          <p:cNvPicPr preferRelativeResize="0"/>
          <p:nvPr/>
        </p:nvPicPr>
        <p:blipFill rotWithShape="1">
          <a:blip r:embed="rId3">
            <a:alphaModFix/>
          </a:blip>
          <a:srcRect b="9639" l="0" r="0" t="13063"/>
          <a:stretch/>
        </p:blipFill>
        <p:spPr>
          <a:xfrm>
            <a:off x="219075" y="2997500"/>
            <a:ext cx="8705850" cy="74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1"/>
          <p:cNvSpPr/>
          <p:nvPr/>
        </p:nvSpPr>
        <p:spPr>
          <a:xfrm>
            <a:off x="132200" y="2887350"/>
            <a:ext cx="8792700" cy="853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2fb5c483c_1_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3: Cálculo do valor qui-quadrado</a:t>
            </a:r>
            <a:endParaRPr/>
          </a:p>
        </p:txBody>
      </p:sp>
      <p:pic>
        <p:nvPicPr>
          <p:cNvPr id="173" name="Google Shape;173;g102fb5c483c_1_15"/>
          <p:cNvPicPr preferRelativeResize="0"/>
          <p:nvPr/>
        </p:nvPicPr>
        <p:blipFill rotWithShape="1">
          <a:blip r:embed="rId3">
            <a:alphaModFix/>
          </a:blip>
          <a:srcRect b="0" l="11465" r="0" t="53559"/>
          <a:stretch/>
        </p:blipFill>
        <p:spPr>
          <a:xfrm>
            <a:off x="597388" y="3480400"/>
            <a:ext cx="7665474" cy="8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102fb5c483c_1_15"/>
          <p:cNvPicPr preferRelativeResize="0"/>
          <p:nvPr/>
        </p:nvPicPr>
        <p:blipFill rotWithShape="1">
          <a:blip r:embed="rId3">
            <a:alphaModFix/>
          </a:blip>
          <a:srcRect b="39393" l="0" r="34002" t="0"/>
          <a:stretch/>
        </p:blipFill>
        <p:spPr>
          <a:xfrm>
            <a:off x="1744650" y="2412472"/>
            <a:ext cx="5349899" cy="1070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102fb5c483c_1_15"/>
          <p:cNvPicPr preferRelativeResize="0"/>
          <p:nvPr/>
        </p:nvPicPr>
        <p:blipFill rotWithShape="1">
          <a:blip r:embed="rId4">
            <a:alphaModFix/>
          </a:blip>
          <a:srcRect b="74414" l="7834" r="0" t="3511"/>
          <a:stretch/>
        </p:blipFill>
        <p:spPr>
          <a:xfrm>
            <a:off x="1211850" y="1387325"/>
            <a:ext cx="7029866" cy="10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102fb5c483c_1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500" y="4856533"/>
            <a:ext cx="8229600" cy="187826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102fb5c483c_1_15"/>
          <p:cNvSpPr txBox="1"/>
          <p:nvPr>
            <p:ph idx="1" type="body"/>
          </p:nvPr>
        </p:nvSpPr>
        <p:spPr>
          <a:xfrm>
            <a:off x="645375" y="4368875"/>
            <a:ext cx="8229600" cy="50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200"/>
              </a:spcAft>
              <a:buNone/>
            </a:pPr>
            <a:r>
              <a:rPr lang="pt-BR" sz="2550"/>
              <a:t>No R: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2fb5c483c_2_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4: Criação de uma medida de associação</a:t>
            </a:r>
            <a:endParaRPr/>
          </a:p>
        </p:txBody>
      </p:sp>
      <p:sp>
        <p:nvSpPr>
          <p:cNvPr id="183" name="Google Shape;183;g102fb5c483c_2_7"/>
          <p:cNvSpPr txBox="1"/>
          <p:nvPr>
            <p:ph idx="1" type="body"/>
          </p:nvPr>
        </p:nvSpPr>
        <p:spPr>
          <a:xfrm>
            <a:off x="457200" y="17526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just">
              <a:spcBef>
                <a:spcPts val="36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Converter o valor do qui-quadrado para uma medida de similaridade. 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O qui-quadrado denota o grau ou quantia de similaridade ou associação, mas o processo de calcular o qui-quadrado (elevando a diferença ao quadrado) remove a direção da similaridade.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Para restaurar tal direção, usamos o sinal da diferença original. Para tornar a medida de similaridade mais intuitiva (ou seja, valores positivos são associação maior e valores negativos são associação menor) também invertemos o sinal da diferença original.</a:t>
            </a:r>
            <a:endParaRPr sz="22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/>
          <p:nvPr>
            <p:ph type="title"/>
          </p:nvPr>
        </p:nvSpPr>
        <p:spPr>
          <a:xfrm>
            <a:off x="457200" y="1222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Criação do mapa perceptual</a:t>
            </a:r>
            <a:endParaRPr/>
          </a:p>
        </p:txBody>
      </p:sp>
      <p:sp>
        <p:nvSpPr>
          <p:cNvPr id="189" name="Google Shape;189;p12"/>
          <p:cNvSpPr txBox="1"/>
          <p:nvPr>
            <p:ph idx="1" type="body"/>
          </p:nvPr>
        </p:nvSpPr>
        <p:spPr>
          <a:xfrm>
            <a:off x="457200" y="1143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CA cria um mapa perceptual para estimar dimensões ortogonais sobre as quais as categorias podem explicar melhor a intensidade de associação representada pelas distâncias qui-quadrado.</a:t>
            </a:r>
            <a:endParaRPr sz="2100"/>
          </a:p>
          <a:p>
            <a:pPr indent="-139700" lvl="0" marL="34290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90" name="Google Shape;1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850" y="2379650"/>
            <a:ext cx="4440524" cy="410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2"/>
          <p:cNvSpPr txBox="1"/>
          <p:nvPr/>
        </p:nvSpPr>
        <p:spPr>
          <a:xfrm>
            <a:off x="1287913" y="6486675"/>
            <a:ext cx="63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Mapa perceptual da análise de correspondência.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2fb5c483c_2_9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Criação do mapa perceptual no R:</a:t>
            </a:r>
            <a:endParaRPr/>
          </a:p>
        </p:txBody>
      </p:sp>
      <p:pic>
        <p:nvPicPr>
          <p:cNvPr id="197" name="Google Shape;197;g102fb5c483c_2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839199" cy="5094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516f2773f_0_2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5000"/>
              <a:t>Estágio 1: Objetivos da CA </a:t>
            </a:r>
            <a:endParaRPr sz="5000"/>
          </a:p>
        </p:txBody>
      </p:sp>
      <p:sp>
        <p:nvSpPr>
          <p:cNvPr id="203" name="Google Shape;203;g10516f2773f_0_21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rPr lang="pt-BR" sz="2400"/>
              <a:t>Associação entre somente categorias de linha ou de coluna</a:t>
            </a:r>
            <a:endParaRPr/>
          </a:p>
        </p:txBody>
      </p:sp>
      <p:pic>
        <p:nvPicPr>
          <p:cNvPr id="204" name="Google Shape;204;g10516f2773f_0_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000" y="2115250"/>
            <a:ext cx="5127850" cy="474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10516f2773f_0_211"/>
          <p:cNvSpPr/>
          <p:nvPr/>
        </p:nvSpPr>
        <p:spPr>
          <a:xfrm>
            <a:off x="2792775" y="3652100"/>
            <a:ext cx="809700" cy="62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0516f2773f_0_211"/>
          <p:cNvSpPr txBox="1"/>
          <p:nvPr/>
        </p:nvSpPr>
        <p:spPr>
          <a:xfrm>
            <a:off x="5656250" y="2904775"/>
            <a:ext cx="8097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Muito boa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g10516f2773f_0_211"/>
          <p:cNvSpPr txBox="1"/>
          <p:nvPr/>
        </p:nvSpPr>
        <p:spPr>
          <a:xfrm>
            <a:off x="5858225" y="3789050"/>
            <a:ext cx="6078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Boa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g10516f2773f_0_211"/>
          <p:cNvSpPr txBox="1"/>
          <p:nvPr/>
        </p:nvSpPr>
        <p:spPr>
          <a:xfrm>
            <a:off x="5656250" y="4885975"/>
            <a:ext cx="8859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Muito ruim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g10516f2773f_0_211"/>
          <p:cNvSpPr txBox="1"/>
          <p:nvPr/>
        </p:nvSpPr>
        <p:spPr>
          <a:xfrm>
            <a:off x="5427650" y="5647975"/>
            <a:ext cx="6078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Ruim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g10516f2773f_0_211"/>
          <p:cNvSpPr txBox="1"/>
          <p:nvPr/>
        </p:nvSpPr>
        <p:spPr>
          <a:xfrm>
            <a:off x="3522650" y="4581175"/>
            <a:ext cx="8859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Regular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g10516f2773f_0_211"/>
          <p:cNvSpPr txBox="1"/>
          <p:nvPr/>
        </p:nvSpPr>
        <p:spPr>
          <a:xfrm>
            <a:off x="6746250" y="4095600"/>
            <a:ext cx="208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ato"/>
                <a:ea typeface="Lato"/>
                <a:cs typeface="Lato"/>
                <a:sym typeface="Lato"/>
              </a:rPr>
              <a:t>Exemplo: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 Autoavaliação de saúde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516f2773f_0_2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5000"/>
              <a:t>Estágio 1: Objetivos da CA </a:t>
            </a:r>
            <a:endParaRPr sz="5000"/>
          </a:p>
        </p:txBody>
      </p:sp>
      <p:sp>
        <p:nvSpPr>
          <p:cNvPr id="217" name="Google Shape;217;g10516f2773f_0_22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rPr lang="pt-BR" sz="2400"/>
              <a:t>Associação entre categorias de linha e coluna</a:t>
            </a:r>
            <a:endParaRPr/>
          </a:p>
        </p:txBody>
      </p:sp>
      <p:pic>
        <p:nvPicPr>
          <p:cNvPr id="218" name="Google Shape;218;g10516f2773f_0_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000" y="2115250"/>
            <a:ext cx="5127850" cy="474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10516f2773f_0_224"/>
          <p:cNvSpPr txBox="1"/>
          <p:nvPr/>
        </p:nvSpPr>
        <p:spPr>
          <a:xfrm>
            <a:off x="3293125" y="4606875"/>
            <a:ext cx="8097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Ocasional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g10516f2773f_0_224"/>
          <p:cNvSpPr txBox="1"/>
          <p:nvPr/>
        </p:nvSpPr>
        <p:spPr>
          <a:xfrm>
            <a:off x="2899275" y="3686250"/>
            <a:ext cx="10383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Adequado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g10516f2773f_0_224"/>
          <p:cNvSpPr txBox="1"/>
          <p:nvPr/>
        </p:nvSpPr>
        <p:spPr>
          <a:xfrm>
            <a:off x="5510300" y="2894950"/>
            <a:ext cx="8859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Frequente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g10516f2773f_0_224"/>
          <p:cNvSpPr txBox="1"/>
          <p:nvPr/>
        </p:nvSpPr>
        <p:spPr>
          <a:xfrm>
            <a:off x="5618150" y="3789050"/>
            <a:ext cx="8859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Obesidade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g10516f2773f_0_224"/>
          <p:cNvSpPr txBox="1"/>
          <p:nvPr/>
        </p:nvSpPr>
        <p:spPr>
          <a:xfrm>
            <a:off x="5618150" y="4878650"/>
            <a:ext cx="8859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Regular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g10516f2773f_0_224"/>
          <p:cNvSpPr txBox="1"/>
          <p:nvPr/>
        </p:nvSpPr>
        <p:spPr>
          <a:xfrm>
            <a:off x="6746250" y="4095600"/>
            <a:ext cx="2081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ato"/>
                <a:ea typeface="Lato"/>
                <a:cs typeface="Lato"/>
                <a:sym typeface="Lato"/>
              </a:rPr>
              <a:t>Exemplo: 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Frequência de uso de delivery de comida e estado nutricional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g10516f2773f_0_224"/>
          <p:cNvSpPr txBox="1"/>
          <p:nvPr/>
        </p:nvSpPr>
        <p:spPr>
          <a:xfrm>
            <a:off x="5278000" y="5641550"/>
            <a:ext cx="8859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Sobrepeso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516f2773f_0_2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Calibri"/>
              <a:buNone/>
            </a:pPr>
            <a:r>
              <a:rPr lang="pt-BR" sz="5000"/>
              <a:t>Estágio 2: Projeto de pesquisa de CA</a:t>
            </a:r>
            <a:endParaRPr sz="5000"/>
          </a:p>
        </p:txBody>
      </p:sp>
      <p:sp>
        <p:nvSpPr>
          <p:cNvPr id="231" name="Google Shape;231;g10516f2773f_0_237"/>
          <p:cNvSpPr txBox="1"/>
          <p:nvPr>
            <p:ph idx="1" type="body"/>
          </p:nvPr>
        </p:nvSpPr>
        <p:spPr>
          <a:xfrm>
            <a:off x="457200" y="1905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01942" lvl="0" marL="457200" rtl="0" algn="just">
              <a:spcBef>
                <a:spcPts val="360"/>
              </a:spcBef>
              <a:spcAft>
                <a:spcPts val="0"/>
              </a:spcAft>
              <a:buSzPct val="95454"/>
              <a:buChar char="●"/>
            </a:pPr>
            <a:r>
              <a:rPr lang="pt-BR" sz="2200"/>
              <a:t>A análise de correspondência exige apenas uma matriz de contingência (dupla entrada) com entradas não-negativas. </a:t>
            </a:r>
            <a:endParaRPr sz="22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01942" lvl="0" marL="457200" rtl="0" algn="just">
              <a:spcBef>
                <a:spcPts val="1200"/>
              </a:spcBef>
              <a:spcAft>
                <a:spcPts val="0"/>
              </a:spcAft>
              <a:buSzPct val="95454"/>
              <a:buChar char="●"/>
            </a:pPr>
            <a:r>
              <a:rPr lang="pt-BR" sz="2200"/>
              <a:t>As linhas e colunas não têm significados pré-definidos, mas as categorias nas linhas e colunas devem ter significado específico para fins de interpretação.</a:t>
            </a:r>
            <a:endParaRPr sz="22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/>
              <a:t>As categorias para uma linha ou coluna não precisam ser</a:t>
            </a:r>
            <a:endParaRPr sz="22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/>
              <a:t>uma só variável, mas podem representar qualquer conjunto</a:t>
            </a:r>
            <a:endParaRPr sz="22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/>
              <a:t>de relações. Um primeiro exemplo é o método “escolha</a:t>
            </a:r>
            <a:endParaRPr sz="22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/>
              <a:t>qualquer um” [14, 15], no qual é dado aos respondentes um</a:t>
            </a:r>
            <a:endParaRPr sz="22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/>
              <a:t>conjunto de objetos e características. Os respondentes então</a:t>
            </a:r>
            <a:endParaRPr sz="22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/>
              <a:t>indicam quais objetos, se houver algum, são descritos</a:t>
            </a:r>
            <a:endParaRPr sz="22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/>
              <a:t>pelas características.</a:t>
            </a:r>
            <a:endParaRPr sz="22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01942" lvl="0" marL="457200" rtl="0" algn="just">
              <a:spcBef>
                <a:spcPts val="1200"/>
              </a:spcBef>
              <a:spcAft>
                <a:spcPts val="0"/>
              </a:spcAft>
              <a:buSzPct val="95454"/>
              <a:buChar char="●"/>
            </a:pPr>
            <a:r>
              <a:rPr lang="pt-BR" sz="2200"/>
              <a:t>A tabulação cruzada pode ocorrer para mais de duas variáveis em uma forma matricial multivariada -&gt; </a:t>
            </a:r>
            <a:r>
              <a:rPr b="1" lang="pt-BR" sz="2200"/>
              <a:t>Análise de Correspondência Múltipla (MCA)</a:t>
            </a:r>
            <a:r>
              <a:rPr lang="pt-BR" sz="2200"/>
              <a:t>: todas as categorias de variáveis colocadas no mesmo espaço multidimensional.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516f2773f_0_2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Calibri"/>
              <a:buNone/>
            </a:pPr>
            <a:r>
              <a:rPr lang="pt-BR" sz="5000"/>
              <a:t>Estágio 3: Suposições em CA</a:t>
            </a:r>
            <a:endParaRPr sz="5000"/>
          </a:p>
        </p:txBody>
      </p:sp>
      <p:sp>
        <p:nvSpPr>
          <p:cNvPr id="237" name="Google Shape;237;g10516f2773f_0_242"/>
          <p:cNvSpPr txBox="1"/>
          <p:nvPr>
            <p:ph idx="1" type="body"/>
          </p:nvPr>
        </p:nvSpPr>
        <p:spPr>
          <a:xfrm>
            <a:off x="457200" y="25908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just">
              <a:spcBef>
                <a:spcPts val="360"/>
              </a:spcBef>
              <a:spcAft>
                <a:spcPts val="0"/>
              </a:spcAft>
              <a:buSzPts val="2100"/>
              <a:buChar char="●"/>
            </a:pPr>
            <a:r>
              <a:rPr lang="pt-BR" sz="2200"/>
              <a:t>Liberdade de pressupostos;</a:t>
            </a:r>
            <a:endParaRPr sz="22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just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Comparabilidade de objetos;</a:t>
            </a:r>
            <a:endParaRPr sz="22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just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Completude dos atributos usados.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5000"/>
              <a:t>Tipo de análise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457200" y="1600200"/>
            <a:ext cx="8229600" cy="53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375"/>
              <a:t>Análise de correspondência = Escalonamento = Escore ótimo = Média recíproca = Análise de homogeneidade</a:t>
            </a:r>
            <a:endParaRPr i="1" sz="2375"/>
          </a:p>
          <a:p>
            <a:pPr indent="0" lvl="0" marL="3429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700"/>
          </a:p>
          <a:p>
            <a:pPr indent="-304165" lvl="0" marL="342900" rtl="0" algn="just">
              <a:lnSpc>
                <a:spcPct val="105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350"/>
              <a:buChar char="●"/>
            </a:pPr>
            <a:r>
              <a:rPr lang="pt-BR" sz="2350"/>
              <a:t>Técnica de interdependência: variáveis não são classificadas como dependentes ou independentes, e sim analisadas simultaneamente para depreender estrutura subjacente ao conjunto;</a:t>
            </a:r>
            <a:endParaRPr sz="2350"/>
          </a:p>
          <a:p>
            <a:pPr indent="-304165" lvl="0" marL="342900" rtl="0" algn="just">
              <a:lnSpc>
                <a:spcPct val="105000"/>
              </a:lnSpc>
              <a:spcBef>
                <a:spcPts val="592"/>
              </a:spcBef>
              <a:spcAft>
                <a:spcPts val="1200"/>
              </a:spcAft>
              <a:buClr>
                <a:schemeClr val="dk1"/>
              </a:buClr>
              <a:buSzPts val="2350"/>
              <a:buChar char="●"/>
            </a:pPr>
            <a:r>
              <a:rPr lang="pt-BR" sz="2350"/>
              <a:t>Abordagem composicional: mapa perceptual se baseia na associação entre objetos e atributos especificados pelo pesquisador que são combinados para uma avaliação geral -&gt; representa linhas e colunas = categorias de uma tabela de contingência.</a:t>
            </a:r>
            <a:endParaRPr sz="23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516f2773f_0_247"/>
          <p:cNvSpPr txBox="1"/>
          <p:nvPr>
            <p:ph idx="1" type="body"/>
          </p:nvPr>
        </p:nvSpPr>
        <p:spPr>
          <a:xfrm>
            <a:off x="457200" y="2449425"/>
            <a:ext cx="8229600" cy="47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pt-BR" sz="2200"/>
              <a:t>Cálculo da frequência esperada da célula = similaridade = associação entre categorias de linha e coluna;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pt-BR" sz="2200"/>
              <a:t>Cálculo do Qui-quadrado;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pt-BR" sz="2200"/>
              <a:t>Soluções dimensionais relacionam simultaneamente as linhas e colunas em um único gráfico conjunto.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/>
              <a:t>P</a:t>
            </a:r>
            <a:r>
              <a:rPr lang="pt-BR" sz="2200"/>
              <a:t>ropriedades dos valores de frequência e sua contribuição relativa à análise:</a:t>
            </a:r>
            <a:endParaRPr sz="2200" u="sng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pt-BR" sz="2000" u="sng"/>
              <a:t>Massa: </a:t>
            </a:r>
            <a:r>
              <a:rPr lang="pt-BR" sz="2000"/>
              <a:t>percentual do total da tabela representado por uma entrada (célula), linha ou coluna -&gt;</a:t>
            </a:r>
            <a:r>
              <a:rPr lang="pt-BR" sz="2000">
                <a:solidFill>
                  <a:srgbClr val="FF0000"/>
                </a:solidFill>
              </a:rPr>
              <a:t>Avaliação da </a:t>
            </a:r>
            <a:r>
              <a:rPr lang="pt-BR" sz="2000">
                <a:solidFill>
                  <a:srgbClr val="FF0000"/>
                </a:solidFill>
              </a:rPr>
              <a:t>sensibilidade a dados atípicos?</a:t>
            </a:r>
            <a:endParaRPr sz="2000">
              <a:solidFill>
                <a:srgbClr val="FF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 u="sng"/>
              <a:t>Inércia</a:t>
            </a:r>
            <a:endParaRPr sz="2000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43" name="Google Shape;243;g10516f2773f_0_247"/>
          <p:cNvSpPr txBox="1"/>
          <p:nvPr>
            <p:ph type="title"/>
          </p:nvPr>
        </p:nvSpPr>
        <p:spPr>
          <a:xfrm>
            <a:off x="457200" y="5794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Calibri"/>
              <a:buNone/>
            </a:pPr>
            <a:r>
              <a:rPr lang="pt-BR" sz="5000"/>
              <a:t>Estágio 4: Determinação dos resultados da CA e avaliação do ajuste geral </a:t>
            </a:r>
            <a:endParaRPr sz="5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516f2773f_0_252"/>
          <p:cNvSpPr txBox="1"/>
          <p:nvPr>
            <p:ph type="title"/>
          </p:nvPr>
        </p:nvSpPr>
        <p:spPr>
          <a:xfrm>
            <a:off x="132200" y="46050"/>
            <a:ext cx="9011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r>
              <a:rPr lang="pt-BR"/>
              <a:t>nterpretação dos resultados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Inércia</a:t>
            </a:r>
            <a:endParaRPr/>
          </a:p>
        </p:txBody>
      </p:sp>
      <p:sp>
        <p:nvSpPr>
          <p:cNvPr id="249" name="Google Shape;249;g10516f2773f_0_252"/>
          <p:cNvSpPr txBox="1"/>
          <p:nvPr>
            <p:ph idx="1" type="body"/>
          </p:nvPr>
        </p:nvSpPr>
        <p:spPr>
          <a:xfrm>
            <a:off x="457200" y="1600200"/>
            <a:ext cx="8229600" cy="48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just">
              <a:spcBef>
                <a:spcPts val="36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É definida como o qui-quadrado total dividido por N (o total das contagens de freqüência);</a:t>
            </a:r>
            <a:endParaRPr sz="2100"/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Medida relativa de qui-quadrado que pode ser relacionada com qualquer contagem de frequência;</a:t>
            </a:r>
            <a:endParaRPr sz="2100"/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É usada para avaliar o grau de variância explicada;</a:t>
            </a:r>
            <a:endParaRPr sz="2100"/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Além de representar a associação de cada categoria com cada dimensão, os valores de inércia podem ser totalizados ao longo de dimensões em uma medida coletiva;</a:t>
            </a:r>
            <a:endParaRPr sz="2100"/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Medida empírica do grau em que cada categoria está representada ao longo de todas as dimensões.</a:t>
            </a:r>
            <a:endParaRPr sz="2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516f2773f_0_2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 do número de dimensões</a:t>
            </a:r>
            <a:endParaRPr/>
          </a:p>
        </p:txBody>
      </p:sp>
      <p:sp>
        <p:nvSpPr>
          <p:cNvPr id="255" name="Google Shape;255;g10516f2773f_0_25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just">
              <a:spcBef>
                <a:spcPts val="36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Autovalores = valores singulares = eigenvalues = obtidos para cada dimensão e indicam a contribuição relativa de cada dimensão na explicação da variância nas categorias.</a:t>
            </a:r>
            <a:endParaRPr sz="2100"/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O pesquisador seleciona o número de dimensões com base no nível geral de variância explicada desejada e na explicação extra ganha pelo acréscimo de uma outra dimensão.</a:t>
            </a:r>
            <a:endParaRPr sz="2100"/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O pesquisador deve equilibrar o desejo por variância explicada maior versus a solução mais complexa que possa afetar a interpretação. </a:t>
            </a:r>
            <a:endParaRPr sz="2100"/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D</a:t>
            </a:r>
            <a:r>
              <a:rPr lang="pt-BR" sz="2100"/>
              <a:t>imensões com inércia (autovalores) maiores que 0,2 devem ser incluídas na análise</a:t>
            </a:r>
            <a:endParaRPr sz="2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516f2773f_0_2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Analisando dimensões no R</a:t>
            </a:r>
            <a:endParaRPr/>
          </a:p>
        </p:txBody>
      </p:sp>
      <p:pic>
        <p:nvPicPr>
          <p:cNvPr id="261" name="Google Shape;261;g10516f2773f_0_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839201" cy="171142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516f2773f_0_262"/>
          <p:cNvSpPr/>
          <p:nvPr/>
        </p:nvSpPr>
        <p:spPr>
          <a:xfrm>
            <a:off x="263175" y="2353075"/>
            <a:ext cx="4551300" cy="588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g10516f2773f_0_2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4975" y="3495783"/>
            <a:ext cx="4836782" cy="3271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516f2773f_0_28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Calibri"/>
              <a:buNone/>
            </a:pPr>
            <a:r>
              <a:rPr lang="pt-BR" sz="5000"/>
              <a:t>Estágio 5: Interpretação dos resultados</a:t>
            </a:r>
            <a:endParaRPr sz="5000"/>
          </a:p>
        </p:txBody>
      </p:sp>
      <p:sp>
        <p:nvSpPr>
          <p:cNvPr id="269" name="Google Shape;269;g10516f2773f_0_286"/>
          <p:cNvSpPr txBox="1"/>
          <p:nvPr>
            <p:ph idx="1" type="body"/>
          </p:nvPr>
        </p:nvSpPr>
        <p:spPr>
          <a:xfrm>
            <a:off x="457200" y="22098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Interpretar as dimensões depende grau de associação entre categorias: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pt-BR" sz="2300"/>
              <a:t>dentro de uma linha/coluna 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pt-BR" sz="2300"/>
              <a:t>entre linhas e colunas</a:t>
            </a:r>
            <a:endParaRPr sz="23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2" marL="1371600" rtl="0" algn="l">
              <a:spcBef>
                <a:spcPts val="1200"/>
              </a:spcBef>
              <a:spcAft>
                <a:spcPts val="0"/>
              </a:spcAft>
              <a:buSzPts val="2300"/>
              <a:buChar char="■"/>
            </a:pPr>
            <a:r>
              <a:rPr lang="pt-BR" sz="2300"/>
              <a:t>Dimensões do mapa perceptual	</a:t>
            </a:r>
            <a:endParaRPr sz="2300"/>
          </a:p>
          <a:p>
            <a:pPr indent="-374650" lvl="2" marL="1371600" rtl="0" algn="l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pt-BR" sz="2300"/>
              <a:t>Conjunto específico de categorias associadas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516f2773f_0_40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 da associação entre categorias</a:t>
            </a:r>
            <a:endParaRPr/>
          </a:p>
        </p:txBody>
      </p:sp>
      <p:sp>
        <p:nvSpPr>
          <p:cNvPr id="275" name="Google Shape;275;g10516f2773f_0_406"/>
          <p:cNvSpPr txBox="1"/>
          <p:nvPr>
            <p:ph idx="1" type="body"/>
          </p:nvPr>
        </p:nvSpPr>
        <p:spPr>
          <a:xfrm>
            <a:off x="457200" y="22860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Distâncias entre pontos representando associação entre categorias só podem ser feitas dentro de uma linha ou coluna;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Comparação direta de uma categoria de linha e uma de coluna é </a:t>
            </a:r>
            <a:r>
              <a:rPr lang="pt-BR" sz="1700"/>
              <a:t>inadequada;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Pode ser avaliada a posição relativa de categorias de linha e coluna  dentro dessas dimensões.</a:t>
            </a:r>
            <a:endParaRPr sz="700"/>
          </a:p>
        </p:txBody>
      </p:sp>
      <p:pic>
        <p:nvPicPr>
          <p:cNvPr id="276" name="Google Shape;276;g10516f2773f_0_4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800" y="1329375"/>
            <a:ext cx="4440524" cy="410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10516f2773f_0_406"/>
          <p:cNvSpPr txBox="1"/>
          <p:nvPr/>
        </p:nvSpPr>
        <p:spPr>
          <a:xfrm>
            <a:off x="6957150" y="2644050"/>
            <a:ext cx="7337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sz="5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516f2773f_0_291"/>
          <p:cNvSpPr txBox="1"/>
          <p:nvPr>
            <p:ph idx="1" type="body"/>
          </p:nvPr>
        </p:nvSpPr>
        <p:spPr>
          <a:xfrm>
            <a:off x="457200" y="1905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 sz="2600"/>
              <a:t>Avaliação da generalidade relativa à:</a:t>
            </a:r>
            <a:endParaRPr sz="2600"/>
          </a:p>
          <a:p>
            <a:pPr indent="-320579" lvl="0" marL="457200" rtl="0" algn="l">
              <a:spcBef>
                <a:spcPts val="1200"/>
              </a:spcBef>
              <a:spcAft>
                <a:spcPts val="0"/>
              </a:spcAft>
              <a:buSzPts val="1448"/>
              <a:buChar char="●"/>
            </a:pPr>
            <a:r>
              <a:rPr lang="pt-BR" sz="2148"/>
              <a:t>Amostra: garantir por meio de análises de subamostras ou múltiplas amostras;</a:t>
            </a:r>
            <a:endParaRPr sz="2148"/>
          </a:p>
          <a:p>
            <a:pPr indent="-320579" lvl="0" marL="457200" rtl="0" algn="l">
              <a:spcBef>
                <a:spcPts val="0"/>
              </a:spcBef>
              <a:spcAft>
                <a:spcPts val="0"/>
              </a:spcAft>
              <a:buSzPts val="1448"/>
              <a:buChar char="●"/>
            </a:pPr>
            <a:r>
              <a:rPr lang="pt-BR" sz="2148"/>
              <a:t>Objetos: avaliar a sensibilidade dos resultados à adição ou eliminação de uma categoria para verificar se a análise depende de somente poucos objetos e/ou atributos.</a:t>
            </a:r>
            <a:endParaRPr sz="2148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600"/>
              <a:t>Capacidade de inferência </a:t>
            </a:r>
            <a:r>
              <a:rPr lang="pt-BR" sz="2600">
                <a:solidFill>
                  <a:srgbClr val="FF0000"/>
                </a:solidFill>
              </a:rPr>
              <a:t>(?)</a:t>
            </a:r>
            <a:r>
              <a:rPr lang="pt-BR" sz="2600"/>
              <a:t> </a:t>
            </a:r>
            <a:r>
              <a:rPr lang="pt-BR" sz="2600"/>
              <a:t>da CA depende da representatividade e generalidade da amostra de respondentes e objetos (categorias) sob análise.</a:t>
            </a:r>
            <a:endParaRPr sz="2600"/>
          </a:p>
        </p:txBody>
      </p:sp>
      <p:sp>
        <p:nvSpPr>
          <p:cNvPr id="283" name="Google Shape;283;g10516f2773f_0_29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Calibri"/>
              <a:buNone/>
            </a:pPr>
            <a:r>
              <a:rPr lang="pt-BR" sz="5000"/>
              <a:t>Estágio 6: Validação dos resultados</a:t>
            </a:r>
            <a:endParaRPr sz="5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516f2773f_0_29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5000"/>
              <a:t>Exemplo</a:t>
            </a:r>
            <a:endParaRPr sz="5000"/>
          </a:p>
        </p:txBody>
      </p:sp>
      <p:pic>
        <p:nvPicPr>
          <p:cNvPr id="289" name="Google Shape;289;g10516f2773f_0_296"/>
          <p:cNvPicPr preferRelativeResize="0"/>
          <p:nvPr/>
        </p:nvPicPr>
        <p:blipFill rotWithShape="1">
          <a:blip r:embed="rId3">
            <a:alphaModFix/>
          </a:blip>
          <a:srcRect b="12544" l="9305" r="14042" t="44226"/>
          <a:stretch/>
        </p:blipFill>
        <p:spPr>
          <a:xfrm>
            <a:off x="99150" y="2152900"/>
            <a:ext cx="8964324" cy="284232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10516f2773f_0_296"/>
          <p:cNvSpPr txBox="1"/>
          <p:nvPr/>
        </p:nvSpPr>
        <p:spPr>
          <a:xfrm>
            <a:off x="247875" y="5238525"/>
            <a:ext cx="7337100" cy="1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5029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48"/>
              <a:buFont typeface="Lato"/>
              <a:buChar char="●"/>
            </a:pPr>
            <a:r>
              <a:rPr lang="pt-BR" sz="2148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Retração geográfica da malária -&gt; bolsões endêmicos;</a:t>
            </a:r>
            <a:endParaRPr sz="2148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5029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48"/>
              <a:buFont typeface="Lato"/>
              <a:buChar char="●"/>
            </a:pPr>
            <a:r>
              <a:rPr lang="pt-BR" sz="2148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Investigar a associação da malária com as condições socioeconômicas, demográficas e de vida em um importante bolsão localizado em Alto Juruá, Acre, Brasil.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516f2773f_0_201"/>
          <p:cNvSpPr txBox="1"/>
          <p:nvPr>
            <p:ph idx="1" type="body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4"/>
              <a:buChar char="●"/>
            </a:pPr>
            <a:r>
              <a:rPr lang="pt-BR" sz="1703"/>
              <a:t>Dados demográficos de moradores,</a:t>
            </a:r>
            <a:endParaRPr sz="1703"/>
          </a:p>
          <a:p>
            <a:pPr indent="-336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4"/>
              <a:buChar char="●"/>
            </a:pPr>
            <a:r>
              <a:rPr lang="pt-BR" sz="1703"/>
              <a:t>Informações sobre malária (entrevistados e moradores),</a:t>
            </a:r>
            <a:endParaRPr sz="1703"/>
          </a:p>
          <a:p>
            <a:pPr indent="-336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4"/>
              <a:buChar char="●"/>
            </a:pPr>
            <a:r>
              <a:rPr lang="pt-BR" sz="1703"/>
              <a:t>Bens domésticos,</a:t>
            </a:r>
            <a:endParaRPr sz="1703"/>
          </a:p>
          <a:p>
            <a:pPr indent="-336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4"/>
              <a:buChar char="●"/>
            </a:pPr>
            <a:r>
              <a:rPr lang="pt-BR" sz="1703"/>
              <a:t>Ocupação e manutenção da casa,</a:t>
            </a:r>
            <a:endParaRPr sz="1703"/>
          </a:p>
          <a:p>
            <a:pPr indent="-336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4"/>
              <a:buChar char="●"/>
            </a:pPr>
            <a:r>
              <a:rPr lang="pt-BR" sz="1703"/>
              <a:t>Características do agregado familiar,</a:t>
            </a:r>
            <a:endParaRPr sz="1703"/>
          </a:p>
          <a:p>
            <a:pPr indent="-336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4"/>
              <a:buChar char="●"/>
            </a:pPr>
            <a:r>
              <a:rPr lang="pt-BR" sz="1703"/>
              <a:t>Acesso doméstico,</a:t>
            </a:r>
            <a:endParaRPr sz="1703"/>
          </a:p>
          <a:p>
            <a:pPr indent="-336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4"/>
              <a:buChar char="●"/>
            </a:pPr>
            <a:r>
              <a:rPr lang="pt-BR" sz="1703"/>
              <a:t>Abastecimento de água e coleta de lixo,</a:t>
            </a:r>
            <a:endParaRPr sz="1703"/>
          </a:p>
          <a:p>
            <a:pPr indent="-336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4"/>
              <a:buChar char="●"/>
            </a:pPr>
            <a:r>
              <a:rPr lang="pt-BR" sz="1703"/>
              <a:t>Acesso à eletricidade ,</a:t>
            </a:r>
            <a:endParaRPr sz="1703"/>
          </a:p>
          <a:p>
            <a:pPr indent="-336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4"/>
              <a:buChar char="●"/>
            </a:pPr>
            <a:r>
              <a:rPr lang="pt-BR" sz="1703"/>
              <a:t>Mobilidade e potencial exposição à malária.</a:t>
            </a:r>
            <a:endParaRPr sz="1703"/>
          </a:p>
        </p:txBody>
      </p:sp>
      <p:sp>
        <p:nvSpPr>
          <p:cNvPr id="296" name="Google Shape;296;g10516f2773f_0_20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10516f2773f_0_201"/>
          <p:cNvSpPr txBox="1"/>
          <p:nvPr>
            <p:ph idx="2" type="body"/>
          </p:nvPr>
        </p:nvSpPr>
        <p:spPr>
          <a:xfrm>
            <a:off x="4643600" y="2771823"/>
            <a:ext cx="37743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800" lvl="0" marL="457200" rtl="0" algn="l">
              <a:spcBef>
                <a:spcPts val="0"/>
              </a:spcBef>
              <a:spcAft>
                <a:spcPts val="0"/>
              </a:spcAft>
              <a:buSzPts val="1704"/>
              <a:buChar char="●"/>
            </a:pPr>
            <a:r>
              <a:rPr b="1" lang="pt-BR" sz="1748"/>
              <a:t>MCA </a:t>
            </a:r>
            <a:r>
              <a:rPr lang="pt-BR" sz="1748"/>
              <a:t>-&gt; caracterizar semelhanças entre famílias e identificar gradientes de condições de vida no hotspot de malária do Juruá</a:t>
            </a:r>
            <a:endParaRPr sz="1748"/>
          </a:p>
          <a:p>
            <a:pPr indent="-336800" lvl="0" marL="457200" rtl="0" algn="l">
              <a:spcBef>
                <a:spcPts val="1000"/>
              </a:spcBef>
              <a:spcAft>
                <a:spcPts val="0"/>
              </a:spcAft>
              <a:buSzPts val="1704"/>
              <a:buChar char="●"/>
            </a:pPr>
            <a:r>
              <a:rPr b="1" lang="pt-BR" sz="1748"/>
              <a:t>Regressão </a:t>
            </a:r>
            <a:r>
              <a:rPr lang="pt-BR" sz="1748"/>
              <a:t>-&gt; associação desses gradientes com a malária </a:t>
            </a:r>
            <a:endParaRPr sz="1703"/>
          </a:p>
          <a:p>
            <a:pPr indent="-336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4"/>
              <a:buChar char="●"/>
            </a:pPr>
            <a:r>
              <a:rPr lang="pt-BR" sz="1703"/>
              <a:t>MCA aplicado a cada um dos 8 grupos de variáveis (113);</a:t>
            </a:r>
            <a:endParaRPr sz="1703"/>
          </a:p>
          <a:p>
            <a:pPr indent="-336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704"/>
              <a:buChar char="●"/>
            </a:pPr>
            <a:r>
              <a:rPr lang="pt-BR" sz="1703"/>
              <a:t>3 rodadas para remover variáveis não significativas.</a:t>
            </a:r>
            <a:endParaRPr sz="1703"/>
          </a:p>
        </p:txBody>
      </p:sp>
      <p:sp>
        <p:nvSpPr>
          <p:cNvPr id="298" name="Google Shape;298;g10516f2773f_0_201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 blocos de variáveis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g105e1c4a30c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50" y="271850"/>
            <a:ext cx="8354151" cy="6470474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105e1c4a30c_0_50"/>
          <p:cNvSpPr txBox="1"/>
          <p:nvPr>
            <p:ph type="title"/>
          </p:nvPr>
        </p:nvSpPr>
        <p:spPr>
          <a:xfrm>
            <a:off x="5717750" y="3429000"/>
            <a:ext cx="3288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7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Fluxograma descrevendo os passos para a construção do MCA</a:t>
            </a:r>
            <a:endParaRPr sz="34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5000"/>
              <a:t>Utilização</a:t>
            </a:r>
            <a:endParaRPr sz="5000"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457200" y="1905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pt-BR" sz="2600"/>
              <a:t>Redução dimensional</a:t>
            </a:r>
            <a:endParaRPr sz="2600"/>
          </a:p>
          <a:p>
            <a:pPr indent="-36576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pt-BR" sz="2600"/>
              <a:t>Mapeamento perceptual </a:t>
            </a:r>
            <a:endParaRPr sz="2600"/>
          </a:p>
          <a:p>
            <a:pPr indent="-263525" lvl="2" marL="1143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0"/>
              <a:buChar char="■"/>
            </a:pPr>
            <a:r>
              <a:rPr lang="pt-BR" sz="2350"/>
              <a:t>Representação visual em que as </a:t>
            </a:r>
            <a:r>
              <a:rPr lang="pt-BR" sz="2350"/>
              <a:t>distâncias (associação) entre objetos e atributos não métricos são  representados em um espaço com </a:t>
            </a:r>
            <a:r>
              <a:rPr lang="pt-BR" sz="2350"/>
              <a:t>duas ou mais dimensões;</a:t>
            </a:r>
            <a:endParaRPr sz="2350"/>
          </a:p>
          <a:p>
            <a:pPr indent="-263525" lvl="2" marL="1143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0"/>
              <a:buChar char="■"/>
            </a:pPr>
            <a:r>
              <a:rPr lang="pt-BR" sz="2350"/>
              <a:t>Níveis opostos de dimensões são representadas nos extremos dos eixos;</a:t>
            </a:r>
            <a:endParaRPr sz="2350"/>
          </a:p>
          <a:p>
            <a:pPr indent="-263525" lvl="2" marL="1143000" rtl="0" algn="just">
              <a:spcBef>
                <a:spcPts val="0"/>
              </a:spcBef>
              <a:spcAft>
                <a:spcPts val="0"/>
              </a:spcAft>
              <a:buSzPts val="2350"/>
              <a:buChar char="■"/>
            </a:pPr>
            <a:r>
              <a:rPr lang="pt-BR" sz="2350"/>
              <a:t>Posição de um objeto no espaço reflete similaridade ou preferência relativa a outros objetos quanto às dimensões representadas no mapa perceptual.</a:t>
            </a:r>
            <a:endParaRPr sz="2350"/>
          </a:p>
          <a:p>
            <a:pPr indent="-200660" lvl="0" marL="342900" rtl="0" algn="just">
              <a:spcBef>
                <a:spcPts val="448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100"/>
          </a:p>
        </p:txBody>
      </p:sp>
      <p:sp>
        <p:nvSpPr>
          <p:cNvPr id="106" name="Google Shape;106;p3"/>
          <p:cNvSpPr/>
          <p:nvPr/>
        </p:nvSpPr>
        <p:spPr>
          <a:xfrm>
            <a:off x="5734275" y="1041096"/>
            <a:ext cx="3073680" cy="1586412"/>
          </a:xfrm>
          <a:prstGeom prst="irregularSeal1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6411825" y="1588000"/>
            <a:ext cx="733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Lato"/>
                <a:ea typeface="Lato"/>
                <a:cs typeface="Lato"/>
                <a:sym typeface="Lato"/>
              </a:rPr>
              <a:t>Exploratória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g105e1c4a30c_0_55"/>
          <p:cNvPicPr preferRelativeResize="0"/>
          <p:nvPr/>
        </p:nvPicPr>
        <p:blipFill rotWithShape="1">
          <a:blip r:embed="rId3">
            <a:alphaModFix/>
          </a:blip>
          <a:srcRect b="24461" l="21087" r="20206" t="42157"/>
          <a:stretch/>
        </p:blipFill>
        <p:spPr>
          <a:xfrm>
            <a:off x="0" y="901275"/>
            <a:ext cx="9144001" cy="292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05e1c4a30c_0_55"/>
          <p:cNvSpPr txBox="1"/>
          <p:nvPr/>
        </p:nvSpPr>
        <p:spPr>
          <a:xfrm>
            <a:off x="5949125" y="2002825"/>
            <a:ext cx="2842500" cy="709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MCA aplicado a cada um dos 8 grupos de variáveis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1" name="Google Shape;311;g105e1c4a30c_0_55"/>
          <p:cNvCxnSpPr>
            <a:stCxn id="310" idx="1"/>
          </p:cNvCxnSpPr>
          <p:nvPr/>
        </p:nvCxnSpPr>
        <p:spPr>
          <a:xfrm rot="10800000">
            <a:off x="5172425" y="2251225"/>
            <a:ext cx="776700" cy="1062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g105e1c4a30c_0_55"/>
          <p:cNvSpPr txBox="1"/>
          <p:nvPr/>
        </p:nvSpPr>
        <p:spPr>
          <a:xfrm>
            <a:off x="5949125" y="4022075"/>
            <a:ext cx="2842500" cy="14961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Variáveis ​​com cos^2 &gt; 0,2 em pelo menos uma das 3 primeiras dimensões foram mantidas na primeira rodada (exceções)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3" name="Google Shape;313;g105e1c4a30c_0_55"/>
          <p:cNvCxnSpPr/>
          <p:nvPr/>
        </p:nvCxnSpPr>
        <p:spPr>
          <a:xfrm rot="10800000">
            <a:off x="5056550" y="2945175"/>
            <a:ext cx="859500" cy="10209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g105e1c4a30c_0_55"/>
          <p:cNvSpPr txBox="1"/>
          <p:nvPr/>
        </p:nvSpPr>
        <p:spPr>
          <a:xfrm>
            <a:off x="8609675" y="633175"/>
            <a:ext cx="925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>
                <a:latin typeface="Lato"/>
                <a:ea typeface="Lato"/>
                <a:cs typeface="Lato"/>
                <a:sym typeface="Lato"/>
              </a:rPr>
              <a:t>*</a:t>
            </a:r>
            <a:endParaRPr sz="4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" name="Google Shape;315;g105e1c4a30c_0_55"/>
          <p:cNvSpPr txBox="1"/>
          <p:nvPr/>
        </p:nvSpPr>
        <p:spPr>
          <a:xfrm>
            <a:off x="-457200" y="5975375"/>
            <a:ext cx="86427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* Malária no domicílio nos últimos 12 meses (sim / não) = variável ​​suplementar -&gt; plotada junto para fornecer uma visualização da distribuição da malária ao longo dos gradientes.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" name="Google Shape;316;g105e1c4a30c_0_55"/>
          <p:cNvSpPr/>
          <p:nvPr/>
        </p:nvSpPr>
        <p:spPr>
          <a:xfrm>
            <a:off x="381000" y="3824521"/>
            <a:ext cx="3073680" cy="1586412"/>
          </a:xfrm>
          <a:prstGeom prst="irregularSeal1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105e1c4a30c_0_55"/>
          <p:cNvSpPr txBox="1"/>
          <p:nvPr/>
        </p:nvSpPr>
        <p:spPr>
          <a:xfrm>
            <a:off x="1058550" y="4219025"/>
            <a:ext cx="177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Lato"/>
                <a:ea typeface="Lato"/>
                <a:cs typeface="Lato"/>
                <a:sym typeface="Lato"/>
              </a:rPr>
              <a:t>Redução dimensional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g105e1c4a30c_0_71"/>
          <p:cNvPicPr preferRelativeResize="0"/>
          <p:nvPr/>
        </p:nvPicPr>
        <p:blipFill rotWithShape="1">
          <a:blip r:embed="rId3">
            <a:alphaModFix/>
          </a:blip>
          <a:srcRect b="20954" l="40341" r="39841" t="30518"/>
          <a:stretch/>
        </p:blipFill>
        <p:spPr>
          <a:xfrm>
            <a:off x="2417363" y="372725"/>
            <a:ext cx="4309276" cy="593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g105e1c4a30c_0_71"/>
          <p:cNvSpPr txBox="1"/>
          <p:nvPr/>
        </p:nvSpPr>
        <p:spPr>
          <a:xfrm>
            <a:off x="228600" y="1932900"/>
            <a:ext cx="2214300" cy="2020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Associação entre cada variável e a variável de resposta foi testada usando o teste de contingência do qui-quadrado (</a:t>
            </a:r>
            <a:r>
              <a:rPr lang="pt-BR" sz="170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  ≤ 0,2)</a:t>
            </a:r>
            <a:endParaRPr sz="1703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24" name="Google Shape;324;g105e1c4a30c_0_71"/>
          <p:cNvCxnSpPr/>
          <p:nvPr/>
        </p:nvCxnSpPr>
        <p:spPr>
          <a:xfrm flipH="1" rot="10800000">
            <a:off x="2065675" y="1487300"/>
            <a:ext cx="859200" cy="4131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g105e1c4a30c_0_71"/>
          <p:cNvSpPr txBox="1"/>
          <p:nvPr/>
        </p:nvSpPr>
        <p:spPr>
          <a:xfrm>
            <a:off x="6726650" y="1917600"/>
            <a:ext cx="2214300" cy="1758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pt-BR" sz="170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lipses de confiança de todas as categorias de uma variável deveriam incluir a origem do gráfico MCA.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26" name="Google Shape;326;g105e1c4a30c_0_71"/>
          <p:cNvCxnSpPr/>
          <p:nvPr/>
        </p:nvCxnSpPr>
        <p:spPr>
          <a:xfrm rot="10800000">
            <a:off x="6114425" y="1487250"/>
            <a:ext cx="627900" cy="3801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g105e1c4a30c_0_71"/>
          <p:cNvCxnSpPr/>
          <p:nvPr/>
        </p:nvCxnSpPr>
        <p:spPr>
          <a:xfrm rot="10800000">
            <a:off x="5370675" y="3619050"/>
            <a:ext cx="363600" cy="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g105e1c4a30c_0_71"/>
          <p:cNvCxnSpPr/>
          <p:nvPr/>
        </p:nvCxnSpPr>
        <p:spPr>
          <a:xfrm rot="10800000">
            <a:off x="5291725" y="6002350"/>
            <a:ext cx="363600" cy="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" name="Google Shape;329;g105e1c4a30c_0_71"/>
          <p:cNvSpPr/>
          <p:nvPr/>
        </p:nvSpPr>
        <p:spPr>
          <a:xfrm>
            <a:off x="6456000" y="4531525"/>
            <a:ext cx="2688000" cy="2326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105e1c4a30c_0_71"/>
          <p:cNvSpPr txBox="1"/>
          <p:nvPr/>
        </p:nvSpPr>
        <p:spPr>
          <a:xfrm>
            <a:off x="6456000" y="4607725"/>
            <a:ext cx="2688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latin typeface="Lato"/>
                <a:ea typeface="Lato"/>
                <a:cs typeface="Lato"/>
                <a:sym typeface="Lato"/>
              </a:rPr>
              <a:t>Número de dimensões: Inércia = grau de variância explicada decomposta ao longo das dimensões/eixos/fatores = associação entre cada categoria e cada dimensão</a:t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1" name="Google Shape;331;g105e1c4a30c_0_71"/>
          <p:cNvCxnSpPr/>
          <p:nvPr/>
        </p:nvCxnSpPr>
        <p:spPr>
          <a:xfrm rot="10800000">
            <a:off x="5370675" y="532475"/>
            <a:ext cx="363600" cy="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g105e1c4a30c_0_71"/>
          <p:cNvSpPr/>
          <p:nvPr/>
        </p:nvSpPr>
        <p:spPr>
          <a:xfrm>
            <a:off x="381000" y="5272321"/>
            <a:ext cx="3073680" cy="1586412"/>
          </a:xfrm>
          <a:prstGeom prst="irregularSeal1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105e1c4a30c_0_71"/>
          <p:cNvSpPr txBox="1"/>
          <p:nvPr/>
        </p:nvSpPr>
        <p:spPr>
          <a:xfrm>
            <a:off x="1058550" y="5666825"/>
            <a:ext cx="177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Lato"/>
                <a:ea typeface="Lato"/>
                <a:cs typeface="Lato"/>
                <a:sym typeface="Lato"/>
              </a:rPr>
              <a:t>Mapeamento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Lato"/>
                <a:ea typeface="Lato"/>
                <a:cs typeface="Lato"/>
                <a:sym typeface="Lato"/>
              </a:rPr>
              <a:t>perceptual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5d66d868f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Dimensões</a:t>
            </a:r>
            <a:r>
              <a:rPr lang="pt-BR"/>
              <a:t> </a:t>
            </a:r>
            <a:endParaRPr/>
          </a:p>
        </p:txBody>
      </p:sp>
      <p:sp>
        <p:nvSpPr>
          <p:cNvPr id="339" name="Google Shape;339;g105d66d868f_0_0"/>
          <p:cNvSpPr txBox="1"/>
          <p:nvPr>
            <p:ph idx="1" type="body"/>
          </p:nvPr>
        </p:nvSpPr>
        <p:spPr>
          <a:xfrm>
            <a:off x="457200" y="1299075"/>
            <a:ext cx="8350800" cy="546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340682" lvl="0" marL="4572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</a:pPr>
            <a:r>
              <a:rPr lang="pt-BR" sz="2277"/>
              <a:t>As três primeiras dimensões da MCA explicaram quase 50% da variabilidade entre os domicílios. </a:t>
            </a:r>
            <a:endParaRPr sz="2277"/>
          </a:p>
          <a:p>
            <a:pPr indent="-34068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277"/>
              <a:t>A dimensão 1 contribuiu com 32% da inércia, enquanto a dimensão 2 contribuiu com 9%, e a dimensão 3 com 7,04%.</a:t>
            </a:r>
            <a:endParaRPr sz="2277"/>
          </a:p>
          <a:p>
            <a:pPr indent="-34068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277"/>
              <a:t>Essas três dimensões foram retidas para a análise.</a:t>
            </a:r>
            <a:endParaRPr sz="2277"/>
          </a:p>
          <a:p>
            <a:pPr indent="-34068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277"/>
              <a:t>A primeira dimensão definiu um gradiente urbano/rural, onde a urbanização esteve associada à presença de estradas, serviços básicos como coleta de lixo, tratamento de água, energia elétrica e menor contato com a floresta. </a:t>
            </a:r>
            <a:endParaRPr sz="2277"/>
          </a:p>
          <a:p>
            <a:pPr indent="-34068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277"/>
              <a:t>A segunda dimensão descreveu um gradiente desde assentamentos rurais em áreas agrícolas até aqueles em áreas florestais. O acesso via estrada ou rio de terra, o acesso aos serviços de rede elétrica e aquicultura foram variáveis importantes.</a:t>
            </a:r>
            <a:endParaRPr sz="2277"/>
          </a:p>
          <a:p>
            <a:pPr indent="-34068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277"/>
              <a:t>O terceiro eixo detectou diferenças intraurbanas e não se correlaciona com a malária.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g105e1c4a30c_3_7"/>
          <p:cNvPicPr preferRelativeResize="0"/>
          <p:nvPr/>
        </p:nvPicPr>
        <p:blipFill rotWithShape="1">
          <a:blip r:embed="rId3">
            <a:alphaModFix/>
          </a:blip>
          <a:srcRect b="10956" l="0" r="64146" t="13223"/>
          <a:stretch/>
        </p:blipFill>
        <p:spPr>
          <a:xfrm>
            <a:off x="2779925" y="0"/>
            <a:ext cx="6127224" cy="6758849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g105e1c4a30c_3_7"/>
          <p:cNvSpPr/>
          <p:nvPr/>
        </p:nvSpPr>
        <p:spPr>
          <a:xfrm>
            <a:off x="152400" y="3354625"/>
            <a:ext cx="5122800" cy="1090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105e1c4a30c_3_7"/>
          <p:cNvSpPr txBox="1"/>
          <p:nvPr/>
        </p:nvSpPr>
        <p:spPr>
          <a:xfrm>
            <a:off x="152400" y="3354625"/>
            <a:ext cx="51228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latin typeface="Lato"/>
                <a:ea typeface="Lato"/>
                <a:cs typeface="Lato"/>
                <a:sym typeface="Lato"/>
              </a:rPr>
              <a:t>Autovalor = contribuição relativa de uma categoria = quanto da variabilidade dessa categoria está sendo explicada pelo eixo ou dimensão</a:t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47" name="Google Shape;347;g105e1c4a30c_3_7"/>
          <p:cNvCxnSpPr>
            <a:stCxn id="346" idx="0"/>
          </p:cNvCxnSpPr>
          <p:nvPr/>
        </p:nvCxnSpPr>
        <p:spPr>
          <a:xfrm flipH="1" rot="10800000">
            <a:off x="2713800" y="1189825"/>
            <a:ext cx="2941500" cy="21648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g105e1c4a30c_3_14"/>
          <p:cNvPicPr preferRelativeResize="0"/>
          <p:nvPr/>
        </p:nvPicPr>
        <p:blipFill rotWithShape="1">
          <a:blip r:embed="rId3">
            <a:alphaModFix/>
          </a:blip>
          <a:srcRect b="10956" l="0" r="64146" t="13223"/>
          <a:stretch/>
        </p:blipFill>
        <p:spPr>
          <a:xfrm>
            <a:off x="2779925" y="0"/>
            <a:ext cx="6127224" cy="6758849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g105e1c4a30c_3_14"/>
          <p:cNvSpPr txBox="1"/>
          <p:nvPr/>
        </p:nvSpPr>
        <p:spPr>
          <a:xfrm>
            <a:off x="330500" y="914400"/>
            <a:ext cx="2449200" cy="54759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48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 variáveis ​​que definem a primeira dimensão foram associadas à disponibilidade de infraestrutura e serviços, como acessibilidade domiciliar via rodoviária ou fluvial, coleta de lixo, fonte de água para uso doméstico e eletricidade da rede elétrica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g105e1c4a30c_3_19"/>
          <p:cNvPicPr preferRelativeResize="0"/>
          <p:nvPr/>
        </p:nvPicPr>
        <p:blipFill rotWithShape="1">
          <a:blip r:embed="rId3">
            <a:alphaModFix/>
          </a:blip>
          <a:srcRect b="10957" l="0" r="64520" t="12892"/>
          <a:stretch/>
        </p:blipFill>
        <p:spPr>
          <a:xfrm>
            <a:off x="1871025" y="0"/>
            <a:ext cx="5581876" cy="673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g105e1c4a30c_3_19"/>
          <p:cNvSpPr/>
          <p:nvPr/>
        </p:nvSpPr>
        <p:spPr>
          <a:xfrm>
            <a:off x="2511892" y="1640775"/>
            <a:ext cx="2366100" cy="216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105e1c4a30c_3_19"/>
          <p:cNvSpPr/>
          <p:nvPr/>
        </p:nvSpPr>
        <p:spPr>
          <a:xfrm>
            <a:off x="2511892" y="1945575"/>
            <a:ext cx="2366100" cy="216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105e1c4a30c_3_19"/>
          <p:cNvSpPr/>
          <p:nvPr/>
        </p:nvSpPr>
        <p:spPr>
          <a:xfrm>
            <a:off x="2511892" y="4517075"/>
            <a:ext cx="2366100" cy="216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g105e1c4a30c_3_26"/>
          <p:cNvPicPr preferRelativeResize="0"/>
          <p:nvPr/>
        </p:nvPicPr>
        <p:blipFill rotWithShape="1">
          <a:blip r:embed="rId3">
            <a:alphaModFix/>
          </a:blip>
          <a:srcRect b="13288" l="0" r="64146" t="47044"/>
          <a:stretch/>
        </p:blipFill>
        <p:spPr>
          <a:xfrm>
            <a:off x="1623088" y="1503800"/>
            <a:ext cx="5897825" cy="366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g105e1c4a30c_3_26"/>
          <p:cNvSpPr/>
          <p:nvPr/>
        </p:nvSpPr>
        <p:spPr>
          <a:xfrm>
            <a:off x="2363167" y="2434000"/>
            <a:ext cx="2366100" cy="216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g105e1c4a30c_3_26"/>
          <p:cNvSpPr/>
          <p:nvPr/>
        </p:nvSpPr>
        <p:spPr>
          <a:xfrm>
            <a:off x="2359492" y="2707575"/>
            <a:ext cx="2366100" cy="216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05d66d868f_0_25"/>
          <p:cNvSpPr txBox="1"/>
          <p:nvPr>
            <p:ph type="title"/>
          </p:nvPr>
        </p:nvSpPr>
        <p:spPr>
          <a:xfrm>
            <a:off x="457200" y="1222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374" name="Google Shape;374;g105d66d868f_0_25"/>
          <p:cNvSpPr txBox="1"/>
          <p:nvPr>
            <p:ph idx="1" type="body"/>
          </p:nvPr>
        </p:nvSpPr>
        <p:spPr>
          <a:xfrm>
            <a:off x="392950" y="1000700"/>
            <a:ext cx="4179000" cy="483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Figura A: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❏"/>
            </a:pP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Os domicílios rurais se agregam em dois aglomerados. Um aglomerado, mais distante à direita, é formado por domicílios da zona ribeirinha (ML-r).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❏"/>
            </a:pP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 segundo aglomerado inclui a maioria dos domicílios das localidades rurais acessíveis por estrada (RA-r) e mostra uma sobreposição com o aglomerado formado pelas duas cidades.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Figura B: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❏"/>
            </a:pP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Observa-se uma sobreposição entre áreas rurais ribeirinhas e rodoviárias acessíveis. Variáveis que definem a primeira dimensão estiveram associadas à disponibilidade de infraestrutura e serviços, como acessibilidade domiciliar via estrada ou rio, descarte de lixo, fonte de água para uso doméstico e energia elétrica</a:t>
            </a:r>
            <a:endParaRPr sz="1900"/>
          </a:p>
        </p:txBody>
      </p:sp>
      <p:pic>
        <p:nvPicPr>
          <p:cNvPr id="375" name="Google Shape;375;g105d66d868f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1950" y="851050"/>
            <a:ext cx="3670305" cy="588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g105d66d868f_0_25"/>
          <p:cNvSpPr txBox="1"/>
          <p:nvPr/>
        </p:nvSpPr>
        <p:spPr>
          <a:xfrm>
            <a:off x="76200" y="5831600"/>
            <a:ext cx="5805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Distribuição de domicílios em um mapa fator MCA.</a:t>
            </a:r>
            <a:endParaRPr sz="13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Obs: Cores e círculos referem-se à localização dos domicílios nas quatro zonas (ML-you e RA-you são as duas áreas urbanas, ML-r é a área ribeirinha e RA-r é a área rural acessível rodoviária)</a:t>
            </a:r>
            <a:endParaRPr sz="15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g105e1c4a30c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750" y="1822825"/>
            <a:ext cx="3024125" cy="49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g105e1c4a30c_2_0"/>
          <p:cNvSpPr txBox="1"/>
          <p:nvPr>
            <p:ph type="title"/>
          </p:nvPr>
        </p:nvSpPr>
        <p:spPr>
          <a:xfrm>
            <a:off x="627950" y="-12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383" name="Google Shape;383;g105e1c4a30c_2_0"/>
          <p:cNvSpPr txBox="1"/>
          <p:nvPr/>
        </p:nvSpPr>
        <p:spPr>
          <a:xfrm>
            <a:off x="3674100" y="6048450"/>
            <a:ext cx="546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Figura 5: </a:t>
            </a:r>
            <a:r>
              <a:rPr lang="pt-BR" sz="12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Distribuição de domicílios no mapa fator MCA de dimensão 1 × 2, e b o mapa fator MCA de dimensão 1 × 3. As cores indicam o estado do domicílio de acordo com a presença de pelo menos um membro com malária nos últimos 12 meses</a:t>
            </a:r>
            <a:endParaRPr sz="15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384" name="Google Shape;384;g105e1c4a30c_2_0"/>
          <p:cNvSpPr txBox="1"/>
          <p:nvPr/>
        </p:nvSpPr>
        <p:spPr>
          <a:xfrm>
            <a:off x="264400" y="934750"/>
            <a:ext cx="41148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360"/>
              </a:spcBef>
              <a:spcAft>
                <a:spcPts val="1200"/>
              </a:spcAft>
              <a:buNone/>
            </a:pPr>
            <a:r>
              <a:rPr lang="pt-BR" sz="160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Ligeira tendência de aglomeração  para o quarto quadrante do mapa (Fig. </a:t>
            </a:r>
            <a:r>
              <a:rPr lang="pt-BR" sz="1600">
                <a:solidFill>
                  <a:schemeClr val="dk2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5</a:t>
            </a:r>
            <a:r>
              <a:rPr lang="pt-BR" sz="160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a) e o quarto e primeiro quadrantes do mapa referente a Figura </a:t>
            </a:r>
            <a:r>
              <a:rPr lang="pt-BR" sz="1600">
                <a:solidFill>
                  <a:schemeClr val="dk2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5</a:t>
            </a:r>
            <a:r>
              <a:rPr lang="pt-BR" sz="160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b. </a:t>
            </a:r>
            <a:endParaRPr sz="1600"/>
          </a:p>
        </p:txBody>
      </p:sp>
      <p:sp>
        <p:nvSpPr>
          <p:cNvPr id="385" name="Google Shape;385;g105e1c4a30c_2_0"/>
          <p:cNvSpPr txBox="1"/>
          <p:nvPr>
            <p:ph idx="1" type="body"/>
          </p:nvPr>
        </p:nvSpPr>
        <p:spPr>
          <a:xfrm>
            <a:off x="4572000" y="-575250"/>
            <a:ext cx="4467300" cy="59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151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51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51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51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51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51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51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 chances de observar um domicílio com malária aumentaram significativamente ao longo da primeira dimensão do MCA.</a:t>
            </a:r>
            <a:endParaRPr sz="2151">
              <a:solidFill>
                <a:schemeClr val="dk2"/>
              </a:solidFill>
              <a:highlight>
                <a:srgbClr val="FFFFFF"/>
              </a:highlight>
              <a:uFill>
                <a:noFill/>
              </a:uFill>
              <a:latin typeface="Times New Roman"/>
              <a:ea typeface="Times New Roman"/>
              <a:cs typeface="Times New Roman"/>
              <a:sym typeface="Times New Roman"/>
              <a:hlinkClick r:id="rId6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6" name="Google Shape;386;g105e1c4a30c_2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25" y="1861288"/>
            <a:ext cx="446722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g105e1c4a30c_2_0"/>
          <p:cNvSpPr txBox="1"/>
          <p:nvPr/>
        </p:nvSpPr>
        <p:spPr>
          <a:xfrm>
            <a:off x="4572000" y="1074825"/>
            <a:ext cx="4322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Tabela 4: Razão de chances de ter um domicílio com casos de malária ao longo dos três gradientes de desenvolvimento derivados da MCA.</a:t>
            </a:r>
            <a:endParaRPr sz="1600"/>
          </a:p>
        </p:txBody>
      </p:sp>
      <p:sp>
        <p:nvSpPr>
          <p:cNvPr id="388" name="Google Shape;388;g105e1c4a30c_2_0"/>
          <p:cNvSpPr/>
          <p:nvPr/>
        </p:nvSpPr>
        <p:spPr>
          <a:xfrm>
            <a:off x="4577500" y="2247450"/>
            <a:ext cx="4322100" cy="165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05e1c4a30c_6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394" name="Google Shape;394;g105e1c4a30c_6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just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❏"/>
            </a:pP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 estudo contribuiu para a caracterização de um dos bolsões de endemicidade de malária no Brasil.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❏"/>
            </a:pP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abordagem metodológica usando MCA mostrou-se útil para mapear a distribuição das condições de vida associadas à malária.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❏"/>
            </a:pP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 condições de vida na área de estudo são fortemente estruturadas geograficamente. 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❏"/>
            </a:pP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Embora a malária seja encontrada em todas as paisagens, características domésticas podem explicar parte da variação encontrada nas chances de se ter malária. 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516f2773f_0_1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/>
              <a:t>Ou seja…</a:t>
            </a:r>
            <a:endParaRPr/>
          </a:p>
        </p:txBody>
      </p:sp>
      <p:sp>
        <p:nvSpPr>
          <p:cNvPr id="113" name="Google Shape;113;g10516f2773f_0_159"/>
          <p:cNvSpPr txBox="1"/>
          <p:nvPr>
            <p:ph idx="1" type="body"/>
          </p:nvPr>
        </p:nvSpPr>
        <p:spPr>
          <a:xfrm>
            <a:off x="457200" y="2743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2500"/>
              <a:t>A análise de correspondência é um método que estende o escalonamento multidimensional  (MDS) porque utiliza dados não-métricos cruzados para criar mapas perceptuais que podem posicionar as categorias de todas as variáveis em um único mapa.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5000"/>
              <a:t>Tipo de dados</a:t>
            </a:r>
            <a:endParaRPr sz="5000"/>
          </a:p>
        </p:txBody>
      </p: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D</a:t>
            </a:r>
            <a:r>
              <a:rPr lang="pt-BR" sz="2400"/>
              <a:t>ados nominais: contagens de frequência de </a:t>
            </a:r>
            <a:r>
              <a:rPr lang="pt-BR" sz="2400"/>
              <a:t>categorias de dados nominais (tabulação cruzada de duas variáveis categóricas)</a:t>
            </a:r>
            <a:endParaRPr sz="24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 Com que frequência você utiliza aplicativos de delivery de comida?</a:t>
            </a:r>
            <a:endParaRPr sz="2000"/>
          </a:p>
          <a:p>
            <a:pPr indent="-222250" lvl="3" marL="1600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Ocasionalmente: quinzenalmente, mensalmente ou com menor frequência;</a:t>
            </a:r>
            <a:endParaRPr sz="1700"/>
          </a:p>
          <a:p>
            <a:pPr indent="-222250" lvl="3" marL="1600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Regularmente: 1 vez por semana;</a:t>
            </a:r>
            <a:endParaRPr sz="1700"/>
          </a:p>
          <a:p>
            <a:pPr indent="-222250" lvl="3" marL="1600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Frequentemente: 2 ou mais vezes por semana.</a:t>
            </a:r>
            <a:endParaRPr sz="17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Estado nutricional:</a:t>
            </a:r>
            <a:endParaRPr sz="2000"/>
          </a:p>
          <a:p>
            <a:pPr indent="-222250" lvl="3" marL="1600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Adequado;</a:t>
            </a:r>
            <a:endParaRPr sz="1700"/>
          </a:p>
          <a:p>
            <a:pPr indent="-222250" lvl="3" marL="1600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Sobrepeso</a:t>
            </a:r>
            <a:endParaRPr sz="1700"/>
          </a:p>
          <a:p>
            <a:pPr indent="-222250" lvl="3" marL="1600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Obesidade.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6"/>
          <p:cNvPicPr preferRelativeResize="0"/>
          <p:nvPr/>
        </p:nvPicPr>
        <p:blipFill rotWithShape="1">
          <a:blip r:embed="rId3">
            <a:alphaModFix/>
          </a:blip>
          <a:srcRect b="20640" l="24624" r="23353" t="51797"/>
          <a:stretch/>
        </p:blipFill>
        <p:spPr>
          <a:xfrm>
            <a:off x="92074" y="1375048"/>
            <a:ext cx="8944421" cy="266429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/>
          <p:nvPr/>
        </p:nvSpPr>
        <p:spPr>
          <a:xfrm>
            <a:off x="6876256" y="2997696"/>
            <a:ext cx="432000" cy="216000"/>
          </a:xfrm>
          <a:prstGeom prst="rect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4572003" y="2995221"/>
            <a:ext cx="432000" cy="216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/>
          <p:nvPr/>
        </p:nvSpPr>
        <p:spPr>
          <a:xfrm>
            <a:off x="8100392" y="2959224"/>
            <a:ext cx="432000" cy="288000"/>
          </a:xfrm>
          <a:prstGeom prst="rect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4571992" y="3607292"/>
            <a:ext cx="432000" cy="216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330500" y="4759425"/>
            <a:ext cx="85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É possível identificar padrões (associações entre certos objetos e atributos)?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5833425" y="1949975"/>
            <a:ext cx="1338600" cy="2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6876256" y="3607296"/>
            <a:ext cx="432000" cy="216000"/>
          </a:xfrm>
          <a:prstGeom prst="rect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8862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Char char="●"/>
            </a:pPr>
            <a:r>
              <a:rPr lang="pt-BR" sz="2800"/>
              <a:t>Medida padronizada das contagens de frequência nas células</a:t>
            </a:r>
            <a:endParaRPr b="1"/>
          </a:p>
          <a:p>
            <a:pPr indent="0" lvl="0" marL="74295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Totais de linhas e colunas geralmente desiguais: comparar o valor de cada célula com um valor esperado que reflita os totais de linha e coluna daquela célula.</a:t>
            </a:r>
            <a:endParaRPr sz="2400"/>
          </a:p>
          <a:p>
            <a:pPr indent="0" lvl="0" marL="74295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862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14285"/>
              <a:buChar char="●"/>
            </a:pPr>
            <a:r>
              <a:rPr lang="pt-BR" sz="2800"/>
              <a:t>Representação de cada célula</a:t>
            </a:r>
            <a:endParaRPr sz="2400"/>
          </a:p>
          <a:p>
            <a:pPr indent="0" lvl="0" marL="74295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/>
              <a:t>O</a:t>
            </a:r>
            <a:r>
              <a:rPr lang="pt-BR" sz="2400"/>
              <a:t> mapa perceptual deve representar as combinações de variáveis de linha e coluna com maiores valores dessa medida padronizada de modo que elas fiquem mais próximas entre si e vice-versa, ou seja, deve representar visualmente as </a:t>
            </a:r>
            <a:r>
              <a:rPr lang="pt-BR" sz="2400"/>
              <a:t>associações obtidas para as células da tabela de contingência.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g10516f2773f_0_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725" y="316725"/>
            <a:ext cx="6084076" cy="631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Cálculo de uma medida de associação ou similaridade</a:t>
            </a:r>
            <a:endParaRPr/>
          </a:p>
        </p:txBody>
      </p:sp>
      <p:sp>
        <p:nvSpPr>
          <p:cNvPr id="147" name="Google Shape;147;p9"/>
          <p:cNvSpPr txBox="1"/>
          <p:nvPr>
            <p:ph idx="1" type="body"/>
          </p:nvPr>
        </p:nvSpPr>
        <p:spPr>
          <a:xfrm>
            <a:off x="457200" y="20574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Como obter uma medida de associação ou similaridade?</a:t>
            </a:r>
            <a:endParaRPr sz="2800"/>
          </a:p>
          <a:p>
            <a:pPr indent="0" lvl="0" marL="3429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342900" rtl="0" algn="ctr">
              <a:spcBef>
                <a:spcPts val="592"/>
              </a:spcBef>
              <a:spcAft>
                <a:spcPts val="1200"/>
              </a:spcAft>
              <a:buNone/>
            </a:pPr>
            <a:r>
              <a:rPr b="1" lang="pt-BR" sz="2100"/>
              <a:t>Qui-quadrado = </a:t>
            </a:r>
            <a:r>
              <a:rPr lang="pt-BR" sz="2100"/>
              <a:t> medida padronizada de frequências reais de células (valores para uma combinação específica de linha/coluna) comparadas com frequências esperadas de células.</a:t>
            </a:r>
            <a:endParaRPr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2021-10-27T01:58:45Z</dcterms:created>
  <dc:creator>Laís Vargas</dc:creator>
</cp:coreProperties>
</file>