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Gotham Condensed" charset="1" panose="00000000000000000000"/>
      <p:regular r:id="rId33"/>
    </p:embeddedFont>
    <p:embeddedFont>
      <p:font typeface="Public Sans" charset="1" panose="00000000000000000000"/>
      <p:regular r:id="rId34"/>
    </p:embeddedFont>
    <p:embeddedFont>
      <p:font typeface="Gotham Condensed Bold" charset="1" panose="00000000000000000000"/>
      <p:regular r:id="rId35"/>
    </p:embeddedFont>
    <p:embeddedFont>
      <p:font typeface="Public Sans Bold" charset="1" panose="00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30601" y="-3810277"/>
            <a:ext cx="5566734" cy="13698118"/>
            <a:chOff x="0" y="0"/>
            <a:chExt cx="7422312" cy="18264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51867" y="-3810277"/>
            <a:ext cx="5566734" cy="13698118"/>
            <a:chOff x="0" y="0"/>
            <a:chExt cx="7422312" cy="182641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230996" y="3823951"/>
            <a:ext cx="11826009" cy="1356917"/>
            <a:chOff x="0" y="0"/>
            <a:chExt cx="2514801" cy="288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4801" cy="288548"/>
            </a:xfrm>
            <a:custGeom>
              <a:avLst/>
              <a:gdLst/>
              <a:ahLst/>
              <a:cxnLst/>
              <a:rect r="r" b="b" t="t" l="l"/>
              <a:pathLst>
                <a:path h="288548" w="2514801">
                  <a:moveTo>
                    <a:pt x="0" y="0"/>
                  </a:moveTo>
                  <a:lnTo>
                    <a:pt x="2514801" y="0"/>
                  </a:lnTo>
                  <a:lnTo>
                    <a:pt x="2514801" y="288548"/>
                  </a:lnTo>
                  <a:lnTo>
                    <a:pt x="0" y="288548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14801" cy="326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83719" y="1998645"/>
            <a:ext cx="11120562" cy="149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spc="487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ENGENHARIA DE SOFTWARE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31276" y="5480378"/>
            <a:ext cx="10728237" cy="16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7"/>
              </a:lnSpc>
            </a:pPr>
            <a:r>
              <a:rPr lang="en-US" sz="479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Prof. Edeilson Milhomem da Silva</a:t>
            </a:r>
          </a:p>
          <a:p>
            <a:pPr algn="ctr">
              <a:lnSpc>
                <a:spcPts val="6707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266097" y="7351806"/>
            <a:ext cx="10507011" cy="253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36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ALUNOS:</a:t>
            </a:r>
          </a:p>
          <a:p>
            <a:pPr algn="l">
              <a:lnSpc>
                <a:spcPts val="5094"/>
              </a:lnSpc>
            </a:pPr>
            <a:r>
              <a:rPr lang="en-US" sz="36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Almir Daniel Melo Coelho</a:t>
            </a:r>
          </a:p>
          <a:p>
            <a:pPr algn="l">
              <a:lnSpc>
                <a:spcPts val="5094"/>
              </a:lnSpc>
            </a:pPr>
            <a:r>
              <a:rPr lang="en-US" sz="36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João Victor Melo do Nascimento</a:t>
            </a:r>
          </a:p>
          <a:p>
            <a:pPr algn="l">
              <a:lnSpc>
                <a:spcPts val="5094"/>
              </a:lnSpc>
            </a:pPr>
            <a:r>
              <a:rPr lang="en-US" sz="36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Vinícius Wanderley Arruda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31276" y="3886146"/>
            <a:ext cx="11120562" cy="101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spc="330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EBOOK WIZARD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de Ebooks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de Cadastro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de Login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do Carrinho de Compras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de Pagamento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de confirmação do Pagamento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30601" y="-3810277"/>
            <a:ext cx="5566734" cy="13698118"/>
            <a:chOff x="0" y="0"/>
            <a:chExt cx="7422312" cy="18264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51867" y="-3810277"/>
            <a:ext cx="5566734" cy="13698118"/>
            <a:chOff x="0" y="0"/>
            <a:chExt cx="7422312" cy="182641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230996" y="3823951"/>
            <a:ext cx="11826009" cy="1356917"/>
            <a:chOff x="0" y="0"/>
            <a:chExt cx="2514801" cy="288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14801" cy="288548"/>
            </a:xfrm>
            <a:custGeom>
              <a:avLst/>
              <a:gdLst/>
              <a:ahLst/>
              <a:cxnLst/>
              <a:rect r="r" b="b" t="t" l="l"/>
              <a:pathLst>
                <a:path h="288548" w="2514801">
                  <a:moveTo>
                    <a:pt x="0" y="0"/>
                  </a:moveTo>
                  <a:lnTo>
                    <a:pt x="2514801" y="0"/>
                  </a:lnTo>
                  <a:lnTo>
                    <a:pt x="2514801" y="288548"/>
                  </a:lnTo>
                  <a:lnTo>
                    <a:pt x="0" y="288548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14801" cy="326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83719" y="1998645"/>
            <a:ext cx="11120562" cy="149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spc="487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PROVA DE CONHECIMENTO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62355" y="6274299"/>
            <a:ext cx="8563290" cy="54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 se estivéssemos iniciando um novo projeto?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988510"/>
            <a:chOff x="0" y="0"/>
            <a:chExt cx="2507020" cy="5237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523723"/>
            </a:xfrm>
            <a:custGeom>
              <a:avLst/>
              <a:gdLst/>
              <a:ahLst/>
              <a:cxnLst/>
              <a:rect r="r" b="b" t="t" l="l"/>
              <a:pathLst>
                <a:path h="523723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523723"/>
                  </a:lnTo>
                  <a:lnTo>
                    <a:pt x="0" y="523723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561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REUNIÃO INICIAL COM O CLIENTE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209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Pedir ao cliente para descrever o problema em suas próprias palavras.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Perguntar sobre os objetivos e metas que o cliente espera alcançar com o projeto.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699867"/>
            <a:ext cx="6927124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ESTRATÉGIAS PARA ENTENDER O PROBLEMA E SEUS REQUISITOS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740458" y="6050862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ENTREVISTAS E QUESTIONÁRIOS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740458" y="6823125"/>
            <a:ext cx="9518842" cy="1467973"/>
            <a:chOff x="0" y="0"/>
            <a:chExt cx="2507020" cy="3866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07020" cy="386627"/>
            </a:xfrm>
            <a:custGeom>
              <a:avLst/>
              <a:gdLst/>
              <a:ahLst/>
              <a:cxnLst/>
              <a:rect r="r" b="b" t="t" l="l"/>
              <a:pathLst>
                <a:path h="3866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86627"/>
                  </a:lnTo>
                  <a:lnTo>
                    <a:pt x="0" y="3866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507020" cy="42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248746" y="6962585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Para obter informações detalhadas de todas as partes interassadas.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510146"/>
            <a:chOff x="0" y="0"/>
            <a:chExt cx="2507020" cy="397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97734"/>
            </a:xfrm>
            <a:custGeom>
              <a:avLst/>
              <a:gdLst/>
              <a:ahLst/>
              <a:cxnLst/>
              <a:rect r="r" b="b" t="t" l="l"/>
              <a:pathLst>
                <a:path h="397734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97734"/>
                  </a:lnTo>
                  <a:lnTo>
                    <a:pt x="0" y="397734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43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EVENT STORM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Identificar os eventos mais críticos e entender o fluxo de trabalho, o que permite priorizar os requisitos de maneira mais eficiente.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5947257"/>
            <a:ext cx="9518842" cy="1434221"/>
            <a:chOff x="0" y="0"/>
            <a:chExt cx="2507020" cy="3777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77737"/>
            </a:xfrm>
            <a:custGeom>
              <a:avLst/>
              <a:gdLst/>
              <a:ahLst/>
              <a:cxnLst/>
              <a:rect r="r" b="b" t="t" l="l"/>
              <a:pathLst>
                <a:path h="37773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77737"/>
                  </a:lnTo>
                  <a:lnTo>
                    <a:pt x="0" y="37773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415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75312" y="699933"/>
            <a:ext cx="4870082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COMO DEFINIR OS REQUISITOS PRIORITÁRIOS?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284357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ANÁLISE DE DOCUMENTAÇÃO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6009170"/>
            <a:ext cx="8563290" cy="12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Revisar qualquer documentação existente, como relatórios de negócios, especificações de sistema e feedback dos usuários.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262113"/>
            <a:chOff x="0" y="0"/>
            <a:chExt cx="2507020" cy="332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32408"/>
            </a:xfrm>
            <a:custGeom>
              <a:avLst/>
              <a:gdLst/>
              <a:ahLst/>
              <a:cxnLst/>
              <a:rect r="r" b="b" t="t" l="l"/>
              <a:pathLst>
                <a:path h="332408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32408"/>
                  </a:lnTo>
                  <a:lnTo>
                    <a:pt x="0" y="332408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370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CRIAÇÃO DE CASOS DE USO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Desenvolver casos de uso detalhados que descrevam como os usuários interagirão com o sistema.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5947257"/>
            <a:ext cx="9518842" cy="1170300"/>
            <a:chOff x="0" y="0"/>
            <a:chExt cx="2507020" cy="3082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08227"/>
            </a:xfrm>
            <a:custGeom>
              <a:avLst/>
              <a:gdLst/>
              <a:ahLst/>
              <a:cxnLst/>
              <a:rect r="r" b="b" t="t" l="l"/>
              <a:pathLst>
                <a:path h="3082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08227"/>
                  </a:lnTo>
                  <a:lnTo>
                    <a:pt x="0" y="3082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46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82245" y="699867"/>
            <a:ext cx="5302166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COMO REALIZAR A VALIDAÇÃO DOS REQUISITOS?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284357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SIMULAÇÃO DE CENÁRIOS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6128232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Simular cenários reais de uso para verificar se os requisitos cobrem todas as possíveis interações e situações.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40458" y="7494362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REVISÃO DE CENÁRIOS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740458" y="8198777"/>
            <a:ext cx="9518842" cy="1467973"/>
            <a:chOff x="0" y="0"/>
            <a:chExt cx="2507020" cy="3866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7020" cy="386627"/>
            </a:xfrm>
            <a:custGeom>
              <a:avLst/>
              <a:gdLst/>
              <a:ahLst/>
              <a:cxnLst/>
              <a:rect r="r" b="b" t="t" l="l"/>
              <a:pathLst>
                <a:path h="3866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86627"/>
                  </a:lnTo>
                  <a:lnTo>
                    <a:pt x="0" y="3866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7020" cy="42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48746" y="8338237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Discutir os casos de uso e cenários com os stakeholders para garantir que não tenha lacunas e coletar feedbacks.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30601" y="-3810277"/>
            <a:ext cx="5566734" cy="13698118"/>
            <a:chOff x="0" y="0"/>
            <a:chExt cx="7422312" cy="18264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230996" y="3823951"/>
            <a:ext cx="11826009" cy="1356917"/>
            <a:chOff x="0" y="0"/>
            <a:chExt cx="2514801" cy="288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4801" cy="288548"/>
            </a:xfrm>
            <a:custGeom>
              <a:avLst/>
              <a:gdLst/>
              <a:ahLst/>
              <a:cxnLst/>
              <a:rect r="r" b="b" t="t" l="l"/>
              <a:pathLst>
                <a:path h="288548" w="2514801">
                  <a:moveTo>
                    <a:pt x="0" y="0"/>
                  </a:moveTo>
                  <a:lnTo>
                    <a:pt x="2514801" y="0"/>
                  </a:lnTo>
                  <a:lnTo>
                    <a:pt x="2514801" y="288548"/>
                  </a:lnTo>
                  <a:lnTo>
                    <a:pt x="0" y="288548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14801" cy="326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583719" y="1998645"/>
            <a:ext cx="11120562" cy="149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spc="487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EXPERIÊNCIA NA DISCIPLINA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76880" y="3527484"/>
            <a:ext cx="9282420" cy="1811493"/>
            <a:chOff x="0" y="0"/>
            <a:chExt cx="2507020" cy="489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489253"/>
            </a:xfrm>
            <a:custGeom>
              <a:avLst/>
              <a:gdLst/>
              <a:ahLst/>
              <a:cxnLst/>
              <a:rect r="r" b="b" t="t" l="l"/>
              <a:pathLst>
                <a:path h="489253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489253"/>
                  </a:lnTo>
                  <a:lnTo>
                    <a:pt x="0" y="489253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527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976880" y="2879156"/>
            <a:ext cx="7913738" cy="64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3803" spc="212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PESQUISA DE MERCADO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72543" y="3598106"/>
            <a:ext cx="8350601" cy="162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Pesquisar tecnologias disponíveis que possam atender aos requisitos do projeto, incluindo linguagens de programação, frameworks, bibliotecas, bancos de dados, e ferramentas de desenvolvimento.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006634" y="6290416"/>
            <a:ext cx="9282420" cy="1141233"/>
            <a:chOff x="0" y="0"/>
            <a:chExt cx="2507020" cy="3082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08227"/>
            </a:xfrm>
            <a:custGeom>
              <a:avLst/>
              <a:gdLst/>
              <a:ahLst/>
              <a:cxnLst/>
              <a:rect r="r" b="b" t="t" l="l"/>
              <a:pathLst>
                <a:path h="3082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08227"/>
                  </a:lnTo>
                  <a:lnTo>
                    <a:pt x="0" y="3082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46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699867"/>
            <a:ext cx="7268688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COMO FAZER A DEFINIÇÃO E VALIDAÇÃO DAS TECNOLOGIAS ADOTADAS?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006634" y="5642088"/>
            <a:ext cx="7913738" cy="64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3803" spc="212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COMPARAÇÃO DE TECNOLOGIAS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42789" y="6217635"/>
            <a:ext cx="8350601" cy="121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Comparar diferentes opções de tecnologias com base em critérios como maturidade, comunidade de suporte, documentação, desempenho, custo, e facilidade de uso.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76880" y="7734759"/>
            <a:ext cx="7913738" cy="64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3803" spc="212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EQUIPE E RECURSOS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976880" y="8423571"/>
            <a:ext cx="9282420" cy="1431512"/>
            <a:chOff x="0" y="0"/>
            <a:chExt cx="2507020" cy="3866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7020" cy="386627"/>
            </a:xfrm>
            <a:custGeom>
              <a:avLst/>
              <a:gdLst/>
              <a:ahLst/>
              <a:cxnLst/>
              <a:rect r="r" b="b" t="t" l="l"/>
              <a:pathLst>
                <a:path h="3866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86627"/>
                  </a:lnTo>
                  <a:lnTo>
                    <a:pt x="0" y="3866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7020" cy="42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97388" y="8447639"/>
            <a:ext cx="8350601" cy="121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Avaliar o nível de experiência da equipe de desenvolvimento com as tecnologias em consideração, treinamento necessário e infraestrutura.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262113"/>
            <a:chOff x="0" y="0"/>
            <a:chExt cx="2507020" cy="332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32408"/>
            </a:xfrm>
            <a:custGeom>
              <a:avLst/>
              <a:gdLst/>
              <a:ahLst/>
              <a:cxnLst/>
              <a:rect r="r" b="b" t="t" l="l"/>
              <a:pathLst>
                <a:path h="332408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32408"/>
                  </a:lnTo>
                  <a:lnTo>
                    <a:pt x="0" y="332408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370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GERENCIAMENTO DE TEMPO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46600" y="3650111"/>
            <a:ext cx="8563290" cy="12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Como as sprints geralmente têm uma duração fixa (por exemplo, de duas semana) há uma pressão positiva para que a equipe entregue resultados tangíveis.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5947257"/>
            <a:ext cx="9518842" cy="2129316"/>
            <a:chOff x="0" y="0"/>
            <a:chExt cx="2507020" cy="5608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560807"/>
            </a:xfrm>
            <a:custGeom>
              <a:avLst/>
              <a:gdLst/>
              <a:ahLst/>
              <a:cxnLst/>
              <a:rect r="r" b="b" t="t" l="l"/>
              <a:pathLst>
                <a:path h="56080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560807"/>
                  </a:lnTo>
                  <a:lnTo>
                    <a:pt x="0" y="56080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598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1247" y="699867"/>
            <a:ext cx="5865146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IMPORTÂNCIA DO PLANEJAMENTO DAS ITERAÇÕES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284357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FEEDBACK E MELHORIA CONTÍNUA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5985289"/>
            <a:ext cx="8563290" cy="209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Ao final de cada Sprint, é realizado uma revisão do que foi feito. Isso permite que a gente  receba feedback contínuo e faça ajustes rápidos no projeto, além de identificar o que funcionou bem e o que pode ser melhorado, promovendo uma cultura de melhoria contínua.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510146"/>
            <a:chOff x="0" y="0"/>
            <a:chExt cx="2507020" cy="397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97734"/>
            </a:xfrm>
            <a:custGeom>
              <a:avLst/>
              <a:gdLst/>
              <a:ahLst/>
              <a:cxnLst/>
              <a:rect r="r" b="b" t="t" l="l"/>
              <a:pathLst>
                <a:path h="397734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97734"/>
                  </a:lnTo>
                  <a:lnTo>
                    <a:pt x="0" y="397734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43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ORGANIZAÇÃO DO CÓDIGO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12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Por exemplo, o Padrão MVC que separa a aplicação em 3 camadas. Isso facilita a manutenção do código e torna a atualização da interface da aplicação mais ágil.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6249404"/>
            <a:ext cx="9518842" cy="1170300"/>
            <a:chOff x="0" y="0"/>
            <a:chExt cx="2507020" cy="3082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08227"/>
            </a:xfrm>
            <a:custGeom>
              <a:avLst/>
              <a:gdLst/>
              <a:ahLst/>
              <a:cxnLst/>
              <a:rect r="r" b="b" t="t" l="l"/>
              <a:pathLst>
                <a:path h="3082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08227"/>
                  </a:lnTo>
                  <a:lnTo>
                    <a:pt x="0" y="3082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46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75312" y="699867"/>
            <a:ext cx="4577015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IMPORTÂNCIA DE SEGUIR PADRÕES EM PROJETOS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586504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CONFORMIDADE COM PRÁTICAS DE MERCADO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6430379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Seguir padrões reconhecidos como o MVC alinha o projeto com práticas de mercado aceitas e comprovadas.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775761"/>
            <a:chOff x="0" y="0"/>
            <a:chExt cx="2507020" cy="467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467690"/>
            </a:xfrm>
            <a:custGeom>
              <a:avLst/>
              <a:gdLst/>
              <a:ahLst/>
              <a:cxnLst/>
              <a:rect r="r" b="b" t="t" l="l"/>
              <a:pathLst>
                <a:path h="467690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467690"/>
                  </a:lnTo>
                  <a:lnTo>
                    <a:pt x="0" y="467690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505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DETECÇÃO PRECOCE DE ERROS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8234" y="3555068"/>
            <a:ext cx="8563290" cy="209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Os estes unitários verificam pequenas unidades de código isoladamente, permitindo a detecção de erros rapidamente.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Esse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feedback imediato sobre uma funcionalidade específica facilitar a correção  dos erros.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7457989"/>
            <a:ext cx="9518842" cy="1170300"/>
            <a:chOff x="0" y="0"/>
            <a:chExt cx="2507020" cy="3082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08227"/>
            </a:xfrm>
            <a:custGeom>
              <a:avLst/>
              <a:gdLst/>
              <a:ahLst/>
              <a:cxnLst/>
              <a:rect r="r" b="b" t="t" l="l"/>
              <a:pathLst>
                <a:path h="3082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08227"/>
                  </a:lnTo>
                  <a:lnTo>
                    <a:pt x="0" y="3082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46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75312" y="699933"/>
            <a:ext cx="4577015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IMPORTÂNCIA DOS TESTES UNITÁRIOS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679508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MELHORIA DA QUALIDADE DO CÓDIGO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7638964"/>
            <a:ext cx="856329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Os Testes Unitários ajuda a garantir que a maior parte do código seja testada e funcione conforme esperado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262113"/>
            <a:chOff x="0" y="0"/>
            <a:chExt cx="2507020" cy="332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32408"/>
            </a:xfrm>
            <a:custGeom>
              <a:avLst/>
              <a:gdLst/>
              <a:ahLst/>
              <a:cxnLst/>
              <a:rect r="r" b="b" t="t" l="l"/>
              <a:pathLst>
                <a:path h="332408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32408"/>
                  </a:lnTo>
                  <a:lnTo>
                    <a:pt x="0" y="332408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370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HISTÓRICO DE ALTERAÇÕES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8234" y="3621680"/>
            <a:ext cx="8563290" cy="167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Mantém um registro completo de todas as alterações feitas no código ao longo do tempo e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permite reverter para versões anteriores em caso de erros ou problemas.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5947257"/>
            <a:ext cx="9518842" cy="1170300"/>
            <a:chOff x="0" y="0"/>
            <a:chExt cx="2507020" cy="3082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08227"/>
            </a:xfrm>
            <a:custGeom>
              <a:avLst/>
              <a:gdLst/>
              <a:ahLst/>
              <a:cxnLst/>
              <a:rect r="r" b="b" t="t" l="l"/>
              <a:pathLst>
                <a:path h="3082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08227"/>
                  </a:lnTo>
                  <a:lnTo>
                    <a:pt x="0" y="3082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46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33595" y="699867"/>
            <a:ext cx="5060449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IMPORTÂNCIA DO CONTROLE DE VERSÃO DO CÓDIGO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284357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COLABORAÇÃO EM EQUIPE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5890107"/>
            <a:ext cx="8563290" cy="167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Facilita o trabalho simultâneo de vários desenvolvedores no mesmo projeto sem conflitos e g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erencia a integração de diferentes contribuições de desenvolvedores.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740458" y="7494362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RASTREABILIDADE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740458" y="8198777"/>
            <a:ext cx="9518842" cy="1467973"/>
            <a:chOff x="0" y="0"/>
            <a:chExt cx="2507020" cy="3866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7020" cy="386627"/>
            </a:xfrm>
            <a:custGeom>
              <a:avLst/>
              <a:gdLst/>
              <a:ahLst/>
              <a:cxnLst/>
              <a:rect r="r" b="b" t="t" l="l"/>
              <a:pathLst>
                <a:path h="3866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86627"/>
                  </a:lnTo>
                  <a:lnTo>
                    <a:pt x="0" y="3866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7020" cy="42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48746" y="8338237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Permite identificar quem fez uma mudança, quando foi feita e o motivo.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262113"/>
            <a:chOff x="0" y="0"/>
            <a:chExt cx="2507020" cy="332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32408"/>
            </a:xfrm>
            <a:custGeom>
              <a:avLst/>
              <a:gdLst/>
              <a:ahLst/>
              <a:cxnLst/>
              <a:rect r="r" b="b" t="t" l="l"/>
              <a:pathLst>
                <a:path h="332408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32408"/>
                  </a:lnTo>
                  <a:lnTo>
                    <a:pt x="0" y="332408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370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FLUXO DE TRABALHO AMPLAMENTE UTILIZADO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 Git Flow é um fluxo de trabalho muito utilizado por equipes de desenvolvimento de software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5730200"/>
            <a:ext cx="9518842" cy="1599808"/>
            <a:chOff x="0" y="0"/>
            <a:chExt cx="2507020" cy="4213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421349"/>
            </a:xfrm>
            <a:custGeom>
              <a:avLst/>
              <a:gdLst/>
              <a:ahLst/>
              <a:cxnLst/>
              <a:rect r="r" b="b" t="t" l="l"/>
              <a:pathLst>
                <a:path h="421349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421349"/>
                  </a:lnTo>
                  <a:lnTo>
                    <a:pt x="0" y="421349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459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699867"/>
            <a:ext cx="6752468" cy="145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COMO VEMOS O FLUXO DE TRABALHO ORGANIZADO PELO GIT FLOW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067300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DESENVOLVIMENTO PARALELO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48746" y="5673050"/>
            <a:ext cx="8563290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 trabalho de desenvolvimento paralelo  é muito simples, pois permite que diferentes funcionalidades sejam desenvolvidas simultaneamente sem interferir no trabalho finalizado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40458" y="73386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CONCEITO DE BRANCHS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740458" y="8043065"/>
            <a:ext cx="9518842" cy="1811725"/>
            <a:chOff x="0" y="0"/>
            <a:chExt cx="2507020" cy="4771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7020" cy="477162"/>
            </a:xfrm>
            <a:custGeom>
              <a:avLst/>
              <a:gdLst/>
              <a:ahLst/>
              <a:cxnLst/>
              <a:rect r="r" b="b" t="t" l="l"/>
              <a:pathLst>
                <a:path h="477162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477162"/>
                  </a:lnTo>
                  <a:lnTo>
                    <a:pt x="0" y="477162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7020" cy="515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48746" y="8182524"/>
            <a:ext cx="8563290" cy="167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Como por exemplo, a branch develop, com ela é possível ter um local onde podemos testar todas as nossas novas features, isso sem se preocupar se estamos ou não em produção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3952726"/>
            <a:chOff x="0" y="0"/>
            <a:chExt cx="2507020" cy="10410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1041047"/>
            </a:xfrm>
            <a:custGeom>
              <a:avLst/>
              <a:gdLst/>
              <a:ahLst/>
              <a:cxnLst/>
              <a:rect r="r" b="b" t="t" l="l"/>
              <a:pathLst>
                <a:path h="104104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1041047"/>
                  </a:lnTo>
                  <a:lnTo>
                    <a:pt x="0" y="104104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1079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VERSÃO FINAL DO PRODUTO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37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Refere-se ao processo de disponibilizar uma nova versão do software para os usuários finais. Esse processo envolve uma série de atividades e procedimentos que garantem que o software está pronto para ser utilizado e atende às expectativas e requisitos estabelecidos.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É feito também a verificação e validação do software através de diferentes tipos de testes como o unitário, por exemplo, para garantir que a release está livre de erros críticos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75312" y="1213581"/>
            <a:ext cx="4577015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RELEASE DO PRODUTO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30601" y="-3810277"/>
            <a:ext cx="5566734" cy="13698118"/>
            <a:chOff x="0" y="0"/>
            <a:chExt cx="7422312" cy="18264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230996" y="3823951"/>
            <a:ext cx="11826009" cy="1356917"/>
            <a:chOff x="0" y="0"/>
            <a:chExt cx="2514801" cy="288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4801" cy="288548"/>
            </a:xfrm>
            <a:custGeom>
              <a:avLst/>
              <a:gdLst/>
              <a:ahLst/>
              <a:cxnLst/>
              <a:rect r="r" b="b" t="t" l="l"/>
              <a:pathLst>
                <a:path h="288548" w="2514801">
                  <a:moveTo>
                    <a:pt x="0" y="0"/>
                  </a:moveTo>
                  <a:lnTo>
                    <a:pt x="2514801" y="0"/>
                  </a:lnTo>
                  <a:lnTo>
                    <a:pt x="2514801" y="288548"/>
                  </a:lnTo>
                  <a:lnTo>
                    <a:pt x="0" y="288548"/>
                  </a:lnTo>
                  <a:close/>
                </a:path>
              </a:pathLst>
            </a:custGeom>
            <a:solidFill>
              <a:srgbClr val="5CDE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14801" cy="326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583719" y="1998645"/>
            <a:ext cx="11120562" cy="149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spc="487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1438856"/>
            <a:chOff x="0" y="0"/>
            <a:chExt cx="2507020" cy="378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78958"/>
            </a:xfrm>
            <a:custGeom>
              <a:avLst/>
              <a:gdLst/>
              <a:ahLst/>
              <a:cxnLst/>
              <a:rect r="r" b="b" t="t" l="l"/>
              <a:pathLst>
                <a:path h="378958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78958"/>
                  </a:lnTo>
                  <a:lnTo>
                    <a:pt x="0" y="378958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417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DESENVOLVIMENTO DE HABILIDADES BÁSICAS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8746" y="3797652"/>
            <a:ext cx="8563290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Antes de se trabalhar em grupo é necessário aprender e entender os conceitos e comandos básicos do Git, GitHub e Git Flow.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5947257"/>
            <a:ext cx="9518842" cy="1170300"/>
            <a:chOff x="0" y="0"/>
            <a:chExt cx="2507020" cy="3082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08227"/>
            </a:xfrm>
            <a:custGeom>
              <a:avLst/>
              <a:gdLst/>
              <a:ahLst/>
              <a:cxnLst/>
              <a:rect r="r" b="b" t="t" l="l"/>
              <a:pathLst>
                <a:path h="3082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08227"/>
                  </a:lnTo>
                  <a:lnTo>
                    <a:pt x="0" y="3082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46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75312" y="699933"/>
            <a:ext cx="4577015" cy="145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IMPORTÂNCIA DAS ATIVIDADES INDIVIDUAIS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5284357"/>
            <a:ext cx="8115300" cy="6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IDENTIFICAÇÃO DE LACUNAS DE CONHECIMENTO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6128232"/>
            <a:ext cx="8563290" cy="8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Identificar as dificuldades com certos conceitos e ferramentas.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40458" y="7494362"/>
            <a:ext cx="8115300" cy="6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UNIFORMIZAÇÃO DO CONHECIMENTO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740458" y="8198777"/>
            <a:ext cx="9518842" cy="1467973"/>
            <a:chOff x="0" y="0"/>
            <a:chExt cx="2507020" cy="3866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7020" cy="386627"/>
            </a:xfrm>
            <a:custGeom>
              <a:avLst/>
              <a:gdLst/>
              <a:ahLst/>
              <a:cxnLst/>
              <a:rect r="r" b="b" t="t" l="l"/>
              <a:pathLst>
                <a:path h="3866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86627"/>
                  </a:lnTo>
                  <a:lnTo>
                    <a:pt x="0" y="3866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7020" cy="42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48746" y="8338237"/>
            <a:ext cx="8563290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Ao garantir que todos os alunos têm um conhecimento básico similar os trabalhos em grupo se tornam mais mais fáceis e colaborativos.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461804"/>
            <a:ext cx="9518842" cy="1262113"/>
            <a:chOff x="0" y="0"/>
            <a:chExt cx="2507020" cy="3324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332408"/>
            </a:xfrm>
            <a:custGeom>
              <a:avLst/>
              <a:gdLst/>
              <a:ahLst/>
              <a:cxnLst/>
              <a:rect r="r" b="b" t="t" l="l"/>
              <a:pathLst>
                <a:path h="332408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32408"/>
                  </a:lnTo>
                  <a:lnTo>
                    <a:pt x="0" y="332408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370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798904"/>
            <a:ext cx="8115300" cy="6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PLANEJAMENTO E ORGANIZAÇÃO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8234" y="3471230"/>
            <a:ext cx="8563290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Ter um planejamento detalhado e ter organização foi muito importantes para o cumprimento de prazos e para a entrega das atividades.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740458" y="6282891"/>
            <a:ext cx="9518842" cy="1196340"/>
            <a:chOff x="0" y="0"/>
            <a:chExt cx="2507020" cy="3150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7020" cy="315085"/>
            </a:xfrm>
            <a:custGeom>
              <a:avLst/>
              <a:gdLst/>
              <a:ahLst/>
              <a:cxnLst/>
              <a:rect r="r" b="b" t="t" l="l"/>
              <a:pathLst>
                <a:path h="315085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15085"/>
                  </a:lnTo>
                  <a:lnTo>
                    <a:pt x="0" y="315085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7020" cy="353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75312" y="699933"/>
            <a:ext cx="4577015" cy="145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LIÇÕES APRENDIDAS E DESAFIOS ENFRENTADOS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740458" y="4943268"/>
            <a:ext cx="8115300" cy="134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COMPROMETIMENTO E RESPONSABILIDADE INDIVIDUAL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18234" y="6225741"/>
            <a:ext cx="8563290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falta de comprometimento de um ou mais membros pode sobrecarregar os outros, o que consequentemente afeta o projeto.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40458" y="7698582"/>
            <a:ext cx="8115300" cy="6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GESTÃO DO TEMPO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740458" y="8395387"/>
            <a:ext cx="9518842" cy="1467973"/>
            <a:chOff x="0" y="0"/>
            <a:chExt cx="2507020" cy="3866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7020" cy="386627"/>
            </a:xfrm>
            <a:custGeom>
              <a:avLst/>
              <a:gdLst/>
              <a:ahLst/>
              <a:cxnLst/>
              <a:rect r="r" b="b" t="t" l="l"/>
              <a:pathLst>
                <a:path h="386627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386627"/>
                  </a:lnTo>
                  <a:lnTo>
                    <a:pt x="0" y="386627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7020" cy="42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128875" y="8599607"/>
            <a:ext cx="8742007" cy="85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Procrastinação e má gestão do tempo podem levar ao atraso da entrega do trabalho.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24456" y="3612286"/>
            <a:ext cx="9518842" cy="2802118"/>
            <a:chOff x="0" y="0"/>
            <a:chExt cx="2507020" cy="738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738006"/>
            </a:xfrm>
            <a:custGeom>
              <a:avLst/>
              <a:gdLst/>
              <a:ahLst/>
              <a:cxnLst/>
              <a:rect r="r" b="b" t="t" l="l"/>
              <a:pathLst>
                <a:path h="738006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738006"/>
                  </a:lnTo>
                  <a:lnTo>
                    <a:pt x="0" y="738006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776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24456" y="2949386"/>
            <a:ext cx="8854503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EXPERIÊNCIAS PRÁTICAS DO MERCADO DE TRABLAHO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32744" y="3797652"/>
            <a:ext cx="8563290" cy="334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Nos proporcionar experiências práticas que o mercado de trabalho exige, como o uso do </a:t>
            </a:r>
            <a:r>
              <a:rPr lang="en-US" sz="24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Git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24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GitHub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 </a:t>
            </a:r>
            <a:r>
              <a:rPr lang="en-US" sz="24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Git Flow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Gestão de Projetos: </a:t>
            </a:r>
            <a:r>
              <a:rPr lang="en-US" sz="24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Metodologias Ágeis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, que invés de trabalhar num projeto onde o cliente tem os resultados em mãos só no final de tudo, as metodologias ágeis dividem os projetos em várias partes.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75312" y="699933"/>
            <a:ext cx="4577015" cy="145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PONTOS POSITIVOS DA DISCIPLINA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154968" y="7368299"/>
            <a:ext cx="9518842" cy="1631714"/>
            <a:chOff x="0" y="0"/>
            <a:chExt cx="2507020" cy="4297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07020" cy="429752"/>
            </a:xfrm>
            <a:custGeom>
              <a:avLst/>
              <a:gdLst/>
              <a:ahLst/>
              <a:cxnLst/>
              <a:rect r="r" b="b" t="t" l="l"/>
              <a:pathLst>
                <a:path h="429752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429752"/>
                  </a:lnTo>
                  <a:lnTo>
                    <a:pt x="0" y="429752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507020" cy="467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54968" y="6705399"/>
            <a:ext cx="10394508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CONHECIMENTOS EM OUTRAS FERRAMENTAS DE COMUNICAÇÃO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80336" y="7549205"/>
            <a:ext cx="8563290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 uso de ferramentas como o </a:t>
            </a:r>
            <a:r>
              <a:rPr lang="en-US" sz="24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Trello </a:t>
            </a: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que possibilita ao time o gerenciamento de qualquer tipo de projeto, fluxo de trabalho e monitoramento de tarefas.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458" y="3612286"/>
            <a:ext cx="9518842" cy="2757790"/>
            <a:chOff x="0" y="0"/>
            <a:chExt cx="2507020" cy="7263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020" cy="726332"/>
            </a:xfrm>
            <a:custGeom>
              <a:avLst/>
              <a:gdLst/>
              <a:ahLst/>
              <a:cxnLst/>
              <a:rect r="r" b="b" t="t" l="l"/>
              <a:pathLst>
                <a:path h="726332" w="2507020">
                  <a:moveTo>
                    <a:pt x="0" y="0"/>
                  </a:moveTo>
                  <a:lnTo>
                    <a:pt x="2507020" y="0"/>
                  </a:lnTo>
                  <a:lnTo>
                    <a:pt x="2507020" y="726332"/>
                  </a:lnTo>
                  <a:lnTo>
                    <a:pt x="0" y="726332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020" cy="764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0458" y="2949386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E-Book Wizard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2180" y="699933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218234" y="3859774"/>
            <a:ext cx="8563290" cy="251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 projeto E-Book Wizard é uma plataforma de comércio eletrônico projetada para usuários que desejam comprar livros de forma conveniente e acessível. Com uma vasta seleção de títulos em diferentes gêneros e categorias, os usuários podem navegar, pesquisar e comprar livros facilmente.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Home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Home - admin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6927" y="9258300"/>
            <a:ext cx="10672532" cy="279493"/>
            <a:chOff x="0" y="0"/>
            <a:chExt cx="2810873" cy="7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0873" cy="73611"/>
            </a:xfrm>
            <a:custGeom>
              <a:avLst/>
              <a:gdLst/>
              <a:ahLst/>
              <a:cxnLst/>
              <a:rect r="r" b="b" t="t" l="l"/>
              <a:pathLst>
                <a:path h="73611" w="2810873">
                  <a:moveTo>
                    <a:pt x="0" y="0"/>
                  </a:moveTo>
                  <a:lnTo>
                    <a:pt x="2810873" y="0"/>
                  </a:lnTo>
                  <a:lnTo>
                    <a:pt x="2810873" y="73611"/>
                  </a:lnTo>
                  <a:lnTo>
                    <a:pt x="0" y="73611"/>
                  </a:lnTo>
                  <a:close/>
                </a:path>
              </a:pathLst>
            </a:custGeom>
            <a:solidFill>
              <a:srgbClr val="FFE8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0873" cy="11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245" y="2155232"/>
            <a:ext cx="5163149" cy="678011"/>
            <a:chOff x="0" y="0"/>
            <a:chExt cx="1359842" cy="17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842" cy="178571"/>
            </a:xfrm>
            <a:custGeom>
              <a:avLst/>
              <a:gdLst/>
              <a:ahLst/>
              <a:cxnLst/>
              <a:rect r="r" b="b" t="t" l="l"/>
              <a:pathLst>
                <a:path h="178571" w="1359842">
                  <a:moveTo>
                    <a:pt x="0" y="0"/>
                  </a:moveTo>
                  <a:lnTo>
                    <a:pt x="1359842" y="0"/>
                  </a:lnTo>
                  <a:lnTo>
                    <a:pt x="1359842" y="178571"/>
                  </a:lnTo>
                  <a:lnTo>
                    <a:pt x="0" y="178571"/>
                  </a:lnTo>
                  <a:close/>
                </a:path>
              </a:pathLst>
            </a:custGeom>
            <a:solidFill>
              <a:srgbClr val="FFBC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842" cy="216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2180" y="957014"/>
            <a:ext cx="6403278" cy="71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235">
                <a:solidFill>
                  <a:srgbClr val="000000"/>
                </a:solidFill>
                <a:latin typeface="Gotham Condensed"/>
                <a:ea typeface="Gotham Condensed"/>
                <a:cs typeface="Gotham Condensed"/>
                <a:sym typeface="Gotham Condensed"/>
              </a:rPr>
              <a:t>APRESENTAÇÃO DO PRODUTO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538034" y="-2043839"/>
            <a:ext cx="5566734" cy="13698118"/>
            <a:chOff x="0" y="0"/>
            <a:chExt cx="7422312" cy="182641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419116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455804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473536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2312" cy="4072994"/>
            </a:xfrm>
            <a:custGeom>
              <a:avLst/>
              <a:gdLst/>
              <a:ahLst/>
              <a:cxnLst/>
              <a:rect r="r" b="b" t="t" l="l"/>
              <a:pathLst>
                <a:path h="4072994" w="7422312">
                  <a:moveTo>
                    <a:pt x="0" y="0"/>
                  </a:moveTo>
                  <a:lnTo>
                    <a:pt x="7422312" y="0"/>
                  </a:lnTo>
                  <a:lnTo>
                    <a:pt x="7422312" y="4072994"/>
                  </a:lnTo>
                  <a:lnTo>
                    <a:pt x="0" y="4072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900270" y="3612286"/>
            <a:ext cx="9785845" cy="5504538"/>
          </a:xfrm>
          <a:custGeom>
            <a:avLst/>
            <a:gdLst/>
            <a:ahLst/>
            <a:cxnLst/>
            <a:rect r="r" b="b" t="t" l="l"/>
            <a:pathLst>
              <a:path h="5504538" w="9785845">
                <a:moveTo>
                  <a:pt x="0" y="0"/>
                </a:moveTo>
                <a:lnTo>
                  <a:pt x="9785845" y="0"/>
                </a:lnTo>
                <a:lnTo>
                  <a:pt x="9785845" y="5504538"/>
                </a:lnTo>
                <a:lnTo>
                  <a:pt x="0" y="5504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" t="0" r="-6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0270" y="2853249"/>
            <a:ext cx="8115300" cy="66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218">
                <a:solidFill>
                  <a:srgbClr val="000000"/>
                </a:solidFill>
                <a:latin typeface="Gotham Condensed Bold"/>
                <a:ea typeface="Gotham Condensed Bold"/>
                <a:cs typeface="Gotham Condensed Bold"/>
                <a:sym typeface="Gotham Condensed Bold"/>
              </a:rPr>
              <a:t>Página de Suporte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DAGJ0lgPSWc</dc:identifier>
  <dcterms:modified xsi:type="dcterms:W3CDTF">2011-08-01T06:04:30Z</dcterms:modified>
  <cp:revision>1</cp:revision>
  <dc:title>Eng. Software - Apresentação Final</dc:title>
</cp:coreProperties>
</file>