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76" r:id="rId4"/>
    <p:sldId id="277" r:id="rId5"/>
    <p:sldId id="278" r:id="rId6"/>
    <p:sldId id="263" r:id="rId7"/>
    <p:sldId id="262" r:id="rId8"/>
    <p:sldId id="264" r:id="rId9"/>
    <p:sldId id="265" r:id="rId10"/>
    <p:sldId id="266" r:id="rId11"/>
    <p:sldId id="257" r:id="rId12"/>
    <p:sldId id="261" r:id="rId13"/>
    <p:sldId id="268" r:id="rId14"/>
    <p:sldId id="267" r:id="rId15"/>
    <p:sldId id="269" r:id="rId16"/>
    <p:sldId id="270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D420-D95D-48F0-8D50-26A7BB26015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 MDC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a,b,c</a:t>
            </a:r>
            <a:r>
              <a:rPr lang="pt-BR" dirty="0" smtClean="0"/>
              <a:t>) =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mdc</a:t>
            </a:r>
            <a:r>
              <a:rPr lang="pt-BR" dirty="0" smtClean="0"/>
              <a:t>(a, b),c)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r>
              <a:rPr lang="pt-BR" dirty="0" err="1" smtClean="0"/>
              <a:t>mdc</a:t>
            </a:r>
            <a:r>
              <a:rPr lang="pt-BR" dirty="0" smtClean="0"/>
              <a:t>(570,810,495) =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mdc</a:t>
            </a:r>
            <a:r>
              <a:rPr lang="pt-BR" dirty="0" smtClean="0"/>
              <a:t>(570,810),495) = </a:t>
            </a:r>
            <a:r>
              <a:rPr lang="pt-BR" dirty="0" err="1" smtClean="0"/>
              <a:t>mdc</a:t>
            </a:r>
            <a:r>
              <a:rPr lang="pt-BR" dirty="0" smtClean="0"/>
              <a:t>(30,495) = 15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Método para o cálculo do MDC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77871"/>
          </a:xfrm>
        </p:spPr>
        <p:txBody>
          <a:bodyPr>
            <a:normAutofit/>
          </a:bodyPr>
          <a:lstStyle/>
          <a:p>
            <a:r>
              <a:rPr lang="pt-BR" dirty="0"/>
              <a:t>Pode -se utilizar as fatorações em números primos </a:t>
            </a:r>
            <a:r>
              <a:rPr lang="pt-BR" dirty="0" smtClean="0"/>
              <a:t>dos </a:t>
            </a:r>
            <a:r>
              <a:rPr lang="pt-BR" dirty="0"/>
              <a:t>inteiros positivos a e b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Então o MDC(</a:t>
            </a:r>
            <a:r>
              <a:rPr lang="pt-BR" dirty="0" err="1"/>
              <a:t>a,b</a:t>
            </a:r>
            <a:r>
              <a:rPr lang="pt-BR" dirty="0"/>
              <a:t>) pode ser calculado como: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54" y="2780928"/>
            <a:ext cx="6279587" cy="68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4581128"/>
            <a:ext cx="6495611" cy="73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97" y="5601810"/>
            <a:ext cx="54483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Algoritmo de Euclides para encontrar o MDC de dois números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778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>
                    <a:latin typeface="+mj-lt"/>
                    <a:cs typeface="Courier New" pitchFamily="49" charset="0"/>
                  </a:rPr>
                  <a:t>O algoritmo de Euclides para encontrar o MDC de dois números inteiros:</a:t>
                </a:r>
              </a:p>
              <a:p>
                <a:pPr marL="0" indent="0">
                  <a:buNone/>
                </a:pPr>
                <a:r>
                  <a:rPr lang="pt-BR" dirty="0" err="1" smtClean="0">
                    <a:latin typeface="+mj-lt"/>
                    <a:cs typeface="Courier New" pitchFamily="49" charset="0"/>
                  </a:rPr>
                  <a:t>mdc</a:t>
                </a:r>
                <a:r>
                  <a:rPr lang="pt-BR" dirty="0" smtClean="0">
                    <a:latin typeface="+mj-lt"/>
                    <a:cs typeface="Courier New" pitchFamily="49" charset="0"/>
                  </a:rPr>
                  <a:t>(</a:t>
                </a:r>
                <a:r>
                  <a:rPr lang="pt-BR" dirty="0" err="1" smtClean="0">
                    <a:latin typeface="+mj-lt"/>
                    <a:cs typeface="Courier New" pitchFamily="49" charset="0"/>
                  </a:rPr>
                  <a:t>a,b</a:t>
                </a:r>
                <a:r>
                  <a:rPr lang="pt-BR" dirty="0" smtClean="0">
                    <a:latin typeface="+mj-lt"/>
                    <a:cs typeface="Courier New" pitchFamily="49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a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se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b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mdc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b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a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mod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b</m:t>
                            </m:r>
                            <m:r>
                              <a:rPr lang="pt-BR" b="0" i="0" smtClean="0">
                                <a:latin typeface="Cambria Math"/>
                                <a:cs typeface="Courier New" pitchFamily="49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pt-BR" sz="2400" dirty="0" smtClean="0">
                  <a:latin typeface="+mj-lt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77871"/>
              </a:xfrm>
              <a:blipFill rotWithShape="1">
                <a:blip r:embed="rId2"/>
                <a:stretch>
                  <a:fillRect l="-1838" t="-1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9552" y="4077072"/>
            <a:ext cx="2664296" cy="266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MDC(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x =a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y =b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y ≠ 0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r = x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y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x = y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 y = r </a:t>
            </a: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Font typeface="Arial" pitchFamily="34" charset="0"/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 typeface="Arial" pitchFamily="34" charset="0"/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x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04910"/>
              </p:ext>
            </p:extLst>
          </p:nvPr>
        </p:nvGraphicFramePr>
        <p:xfrm>
          <a:off x="4788024" y="4722680"/>
          <a:ext cx="3320090" cy="137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18"/>
                <a:gridCol w="664018"/>
                <a:gridCol w="664018"/>
                <a:gridCol w="664018"/>
                <a:gridCol w="664018"/>
              </a:tblGrid>
              <a:tr h="413304">
                <a:tc gridSpan="2"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q</a:t>
                      </a:r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5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1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8680">
                <a:tc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34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6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4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304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r</a:t>
                      </a:r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4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0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508104" y="38517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mdc</a:t>
            </a:r>
            <a:r>
              <a:rPr lang="pt-BR" b="1" dirty="0" smtClean="0"/>
              <a:t>(34,6)</a:t>
            </a:r>
            <a:endParaRPr lang="pt-BR" b="1" dirty="0"/>
          </a:p>
        </p:txBody>
      </p:sp>
      <p:sp>
        <p:nvSpPr>
          <p:cNvPr id="8" name="Seta dobrada para cima 7"/>
          <p:cNvSpPr/>
          <p:nvPr/>
        </p:nvSpPr>
        <p:spPr>
          <a:xfrm flipV="1">
            <a:off x="6804248" y="4009710"/>
            <a:ext cx="648072" cy="5040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7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latin typeface="+mj-lt"/>
                <a:cs typeface="Courier New" pitchFamily="49" charset="0"/>
              </a:rPr>
              <a:t>Calcule: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 err="1" smtClean="0">
                <a:latin typeface="+mj-lt"/>
                <a:cs typeface="Courier New" pitchFamily="49" charset="0"/>
              </a:rPr>
              <a:t>mdc</a:t>
            </a:r>
            <a:r>
              <a:rPr lang="pt-BR" sz="2400" dirty="0" smtClean="0">
                <a:latin typeface="+mj-lt"/>
                <a:cs typeface="Courier New" pitchFamily="49" charset="0"/>
              </a:rPr>
              <a:t>(18,24)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 err="1" smtClean="0">
                <a:latin typeface="+mj-lt"/>
                <a:cs typeface="Courier New" pitchFamily="49" charset="0"/>
              </a:rPr>
              <a:t>mdc</a:t>
            </a:r>
            <a:r>
              <a:rPr lang="pt-BR" sz="2400" dirty="0" smtClean="0">
                <a:latin typeface="+mj-lt"/>
                <a:cs typeface="Courier New" pitchFamily="49" charset="0"/>
              </a:rPr>
              <a:t>(21,5)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 err="1" smtClean="0">
                <a:latin typeface="+mj-lt"/>
                <a:cs typeface="Courier New" pitchFamily="49" charset="0"/>
              </a:rPr>
              <a:t>mdc</a:t>
            </a:r>
            <a:r>
              <a:rPr lang="pt-BR" sz="2400" dirty="0" smtClean="0">
                <a:latin typeface="+mj-lt"/>
                <a:cs typeface="Courier New" pitchFamily="49" charset="0"/>
              </a:rPr>
              <a:t>(80,90)</a:t>
            </a:r>
          </a:p>
          <a:p>
            <a:pPr marL="457200" indent="-457200">
              <a:buFont typeface="+mj-lt"/>
              <a:buAutoNum type="alphaLcParenR"/>
            </a:pPr>
            <a:r>
              <a:rPr lang="pt-BR" sz="2400" dirty="0" err="1" smtClean="0">
                <a:latin typeface="+mj-lt"/>
                <a:cs typeface="Courier New" pitchFamily="49" charset="0"/>
              </a:rPr>
              <a:t>Mdc</a:t>
            </a:r>
            <a:r>
              <a:rPr lang="pt-BR" sz="2400" dirty="0" smtClean="0">
                <a:latin typeface="+mj-lt"/>
                <a:cs typeface="Courier New" pitchFamily="49" charset="0"/>
              </a:rPr>
              <a:t>(60,24, 15)</a:t>
            </a:r>
          </a:p>
          <a:p>
            <a:pPr marL="0" indent="0">
              <a:buNone/>
            </a:pPr>
            <a:endParaRPr lang="pt-BR" sz="2400" dirty="0" smtClean="0">
              <a:latin typeface="+mj-lt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Determinar a e b, sabendo que:</a:t>
            </a:r>
          </a:p>
          <a:p>
            <a:pPr lvl="2"/>
            <a:r>
              <a:rPr lang="pt-BR" sz="3200" dirty="0" err="1" smtClean="0"/>
              <a:t>a+b</a:t>
            </a:r>
            <a:r>
              <a:rPr lang="pt-BR" sz="3200" dirty="0" smtClean="0"/>
              <a:t> = 63</a:t>
            </a:r>
          </a:p>
          <a:p>
            <a:pPr lvl="2"/>
            <a:r>
              <a:rPr lang="pt-BR" sz="3200" dirty="0" err="1" smtClean="0"/>
              <a:t>mdc</a:t>
            </a:r>
            <a:r>
              <a:rPr lang="pt-BR" sz="3200" dirty="0" smtClean="0"/>
              <a:t>(</a:t>
            </a:r>
            <a:r>
              <a:rPr lang="pt-BR" sz="3200" dirty="0" err="1" smtClean="0"/>
              <a:t>a,b</a:t>
            </a:r>
            <a:r>
              <a:rPr lang="pt-BR" sz="3200" dirty="0" smtClean="0"/>
              <a:t>) = 9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Determinar a e b, sabendo que:</a:t>
            </a:r>
          </a:p>
          <a:p>
            <a:pPr lvl="2"/>
            <a:r>
              <a:rPr lang="pt-BR" sz="3200" dirty="0" err="1" smtClean="0"/>
              <a:t>ab</a:t>
            </a:r>
            <a:r>
              <a:rPr lang="pt-BR" sz="3200" dirty="0" smtClean="0"/>
              <a:t> </a:t>
            </a:r>
            <a:r>
              <a:rPr lang="pt-BR" sz="3200" dirty="0"/>
              <a:t>= </a:t>
            </a:r>
            <a:r>
              <a:rPr lang="pt-BR" sz="3200" dirty="0" smtClean="0"/>
              <a:t>756</a:t>
            </a:r>
            <a:endParaRPr lang="pt-BR" sz="3200" dirty="0"/>
          </a:p>
          <a:p>
            <a:pPr lvl="2"/>
            <a:r>
              <a:rPr lang="pt-BR" sz="3200" dirty="0" err="1"/>
              <a:t>mdc</a:t>
            </a:r>
            <a:r>
              <a:rPr lang="pt-BR" sz="3200" dirty="0"/>
              <a:t>(</a:t>
            </a:r>
            <a:r>
              <a:rPr lang="pt-BR" sz="3200" dirty="0" err="1"/>
              <a:t>a,b</a:t>
            </a:r>
            <a:r>
              <a:rPr lang="pt-BR" sz="3200" dirty="0"/>
              <a:t>) = </a:t>
            </a:r>
            <a:r>
              <a:rPr lang="pt-BR" sz="3200" dirty="0" smtClean="0"/>
              <a:t>6</a:t>
            </a:r>
          </a:p>
          <a:p>
            <a:pPr marL="914400" lvl="2" indent="0">
              <a:buNone/>
            </a:pPr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Encontrar m e n inteiros tais que:</a:t>
            </a:r>
          </a:p>
          <a:p>
            <a:pPr marL="0" indent="0" algn="ctr">
              <a:buNone/>
            </a:pPr>
            <a:r>
              <a:rPr lang="pt-BR" dirty="0"/>
              <a:t> 60m+42n = 6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6 </a:t>
            </a:r>
            <a:r>
              <a:rPr lang="pt-BR" dirty="0"/>
              <a:t>= 42 – 18 </a:t>
            </a:r>
            <a:r>
              <a:rPr lang="pt-BR" dirty="0" smtClean="0"/>
              <a:t>. </a:t>
            </a:r>
            <a:r>
              <a:rPr lang="pt-BR" dirty="0"/>
              <a:t>2</a:t>
            </a:r>
          </a:p>
          <a:p>
            <a:pPr marL="0" indent="0">
              <a:buNone/>
            </a:pPr>
            <a:r>
              <a:rPr lang="pt-BR" dirty="0" smtClean="0"/>
              <a:t>6 = </a:t>
            </a:r>
            <a:r>
              <a:rPr lang="pt-BR" dirty="0"/>
              <a:t>42 </a:t>
            </a:r>
            <a:r>
              <a:rPr lang="pt-BR" dirty="0" smtClean="0"/>
              <a:t>– (60 – 42 . 1) . 2</a:t>
            </a:r>
          </a:p>
          <a:p>
            <a:pPr marL="0" indent="0">
              <a:buNone/>
            </a:pPr>
            <a:r>
              <a:rPr lang="pt-BR" dirty="0" smtClean="0"/>
              <a:t>6 = 42 – 60.2 + 42.2</a:t>
            </a:r>
          </a:p>
          <a:p>
            <a:pPr marL="0" indent="0">
              <a:buNone/>
            </a:pPr>
            <a:r>
              <a:rPr lang="pt-BR" dirty="0" smtClean="0"/>
              <a:t>6 = 42.3 – 60.2</a:t>
            </a:r>
          </a:p>
          <a:p>
            <a:pPr marL="0" indent="0">
              <a:buNone/>
            </a:pPr>
            <a:r>
              <a:rPr lang="pt-BR" dirty="0" smtClean="0"/>
              <a:t>6 = 42.</a:t>
            </a:r>
            <a:r>
              <a:rPr lang="pt-BR" b="1" dirty="0" smtClean="0">
                <a:solidFill>
                  <a:srgbClr val="FF0000"/>
                </a:solidFill>
              </a:rPr>
              <a:t>3</a:t>
            </a:r>
            <a:r>
              <a:rPr lang="pt-BR" dirty="0" smtClean="0"/>
              <a:t> + 60.(</a:t>
            </a:r>
            <a:r>
              <a:rPr lang="pt-BR" b="1" dirty="0" smtClean="0">
                <a:solidFill>
                  <a:srgbClr val="FF0000"/>
                </a:solidFill>
              </a:rPr>
              <a:t>-2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15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269776"/>
            <a:ext cx="8229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Exercícios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9136"/>
              </p:ext>
            </p:extLst>
          </p:nvPr>
        </p:nvGraphicFramePr>
        <p:xfrm>
          <a:off x="5389093" y="4077072"/>
          <a:ext cx="2850315" cy="14944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063"/>
                <a:gridCol w="570063"/>
                <a:gridCol w="570063"/>
                <a:gridCol w="570063"/>
                <a:gridCol w="570063"/>
              </a:tblGrid>
              <a:tr h="518603">
                <a:tc gridSpan="2"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q</a:t>
                      </a:r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1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2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3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603">
                <a:tc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60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42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18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113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r</a:t>
                      </a:r>
                      <a:endParaRPr lang="pt-BR" sz="24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18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 smtClean="0"/>
                        <a:t>6</a:t>
                      </a:r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Dados inteiros a e b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0 e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 0), existem dois inteiros m e n tais que:</a:t>
                </a:r>
              </a:p>
              <a:p>
                <a:pPr marL="0" indent="0" algn="ctr">
                  <a:buNone/>
                </a:pPr>
                <a:r>
                  <a:rPr lang="pt-BR" dirty="0" err="1" smtClean="0"/>
                  <a:t>a.m+b.n</a:t>
                </a:r>
                <a:r>
                  <a:rPr lang="pt-BR" dirty="0" smtClean="0"/>
                  <a:t> = </a:t>
                </a:r>
                <a:r>
                  <a:rPr lang="pt-BR" dirty="0" err="1" smtClean="0"/>
                  <a:t>mdc</a:t>
                </a:r>
                <a:r>
                  <a:rPr lang="pt-BR" dirty="0" smtClean="0"/>
                  <a:t>(</a:t>
                </a:r>
                <a:r>
                  <a:rPr lang="pt-BR" dirty="0" err="1" smtClean="0"/>
                  <a:t>a,b</a:t>
                </a:r>
                <a:r>
                  <a:rPr lang="pt-BR" dirty="0" smtClean="0"/>
                  <a:t>)</a:t>
                </a:r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852" t="-1531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16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269776"/>
            <a:ext cx="8229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Relação de </a:t>
            </a:r>
            <a:r>
              <a:rPr lang="pt-BR" dirty="0" err="1" smtClean="0"/>
              <a:t>Bézout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Encontrar m e n inteiros tais que:</a:t>
            </a:r>
          </a:p>
          <a:p>
            <a:pPr marL="0" indent="0" algn="ctr">
              <a:buNone/>
            </a:pPr>
            <a:r>
              <a:rPr lang="pt-BR" dirty="0"/>
              <a:t> </a:t>
            </a:r>
            <a:r>
              <a:rPr lang="pt-BR" dirty="0" smtClean="0"/>
              <a:t>294m+108n </a:t>
            </a:r>
            <a:r>
              <a:rPr lang="pt-BR" dirty="0"/>
              <a:t>= </a:t>
            </a:r>
            <a:r>
              <a:rPr lang="pt-BR" dirty="0" err="1" smtClean="0"/>
              <a:t>mdc</a:t>
            </a:r>
            <a:r>
              <a:rPr lang="pt-BR" dirty="0" smtClean="0"/>
              <a:t>(294,108)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17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269776"/>
            <a:ext cx="8229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Exercícios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18883"/>
              </p:ext>
            </p:extLst>
          </p:nvPr>
        </p:nvGraphicFramePr>
        <p:xfrm>
          <a:off x="251519" y="2996952"/>
          <a:ext cx="4663616" cy="1296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52"/>
                <a:gridCol w="582952"/>
                <a:gridCol w="582952"/>
                <a:gridCol w="582952"/>
                <a:gridCol w="582952"/>
                <a:gridCol w="582952"/>
                <a:gridCol w="582952"/>
                <a:gridCol w="582952"/>
              </a:tblGrid>
              <a:tr h="398229">
                <a:tc gridSpan="2"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q</a:t>
                      </a:r>
                      <a:endParaRPr lang="pt-BR" sz="20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2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687">
                <a:tc>
                  <a:txBody>
                    <a:bodyPr/>
                    <a:lstStyle/>
                    <a:p>
                      <a:pPr algn="r"/>
                      <a:endParaRPr lang="pt-BR" sz="2000" b="1" u="sng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294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108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78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30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18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12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u="sng" dirty="0" smtClean="0"/>
                        <a:t>6</a:t>
                      </a:r>
                      <a:endParaRPr lang="pt-BR" sz="2000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8229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r</a:t>
                      </a:r>
                      <a:endParaRPr lang="pt-BR" sz="20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78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smtClean="0"/>
                        <a:t>30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smtClean="0"/>
                        <a:t>18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smtClean="0"/>
                        <a:t>12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smtClean="0"/>
                        <a:t>6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04381"/>
              </p:ext>
            </p:extLst>
          </p:nvPr>
        </p:nvGraphicFramePr>
        <p:xfrm>
          <a:off x="5436096" y="2924944"/>
          <a:ext cx="1728192" cy="2880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</a:tblGrid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sz="2000" b="1" i="0" dirty="0" smtClean="0"/>
                        <a:t>q</a:t>
                      </a:r>
                      <a:endParaRPr lang="pt-BR" sz="2000" b="1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i="0" dirty="0" err="1" smtClean="0"/>
                        <a:t>mn</a:t>
                      </a:r>
                      <a:endParaRPr lang="pt-BR" sz="20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7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2086" y="4697268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Se a quantidade de quocientes for </a:t>
            </a:r>
            <a:r>
              <a:rPr lang="pt-BR" b="1" u="sng" dirty="0" smtClean="0">
                <a:solidFill>
                  <a:srgbClr val="FF0000"/>
                </a:solidFill>
              </a:rPr>
              <a:t>par</a:t>
            </a:r>
            <a:r>
              <a:rPr lang="pt-BR" b="1" dirty="0" smtClean="0"/>
              <a:t>, então m é negativo</a:t>
            </a:r>
          </a:p>
          <a:p>
            <a:endParaRPr lang="pt-B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 smtClean="0"/>
              <a:t>Se a quantidade de quocientes for </a:t>
            </a:r>
            <a:r>
              <a:rPr lang="pt-BR" b="1" u="sng" dirty="0" smtClean="0">
                <a:solidFill>
                  <a:srgbClr val="FF0000"/>
                </a:solidFill>
              </a:rPr>
              <a:t>impar</a:t>
            </a:r>
            <a:r>
              <a:rPr lang="pt-BR" b="1" dirty="0" smtClean="0"/>
              <a:t>, então n é negativo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4288" y="49411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64288" y="54359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n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020272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596336" y="3284984"/>
            <a:ext cx="117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Sempre 1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7001544" y="39957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542112" y="3645024"/>
            <a:ext cx="156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Repete o valor do lado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442927" y="6106410"/>
            <a:ext cx="25922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Resposta: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m = 7 e n = -19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Encontrar m e n inteiros tais que: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 </a:t>
            </a:r>
            <a:r>
              <a:rPr lang="pt-BR" dirty="0" smtClean="0"/>
              <a:t>21m+15n = 3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140m+12n = 4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143m+17n </a:t>
            </a:r>
            <a:r>
              <a:rPr lang="pt-BR" dirty="0"/>
              <a:t>= 1</a:t>
            </a:r>
            <a:endParaRPr lang="pt-BR" dirty="0" smtClean="0"/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51m+32n = 1</a:t>
            </a:r>
          </a:p>
          <a:p>
            <a:pPr marL="514350" indent="-514350">
              <a:buFont typeface="+mj-lt"/>
              <a:buAutoNum type="alphaLcParenR"/>
            </a:pPr>
            <a:r>
              <a:rPr lang="pt-BR" b="1" dirty="0" smtClean="0">
                <a:solidFill>
                  <a:srgbClr val="FF0000"/>
                </a:solidFill>
              </a:rPr>
              <a:t>14m+21n </a:t>
            </a:r>
            <a:r>
              <a:rPr lang="pt-BR" b="1" smtClean="0">
                <a:solidFill>
                  <a:srgbClr val="FF0000"/>
                </a:solidFill>
              </a:rPr>
              <a:t>= 7</a:t>
            </a:r>
            <a:endParaRPr lang="pt-BR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269776"/>
            <a:ext cx="82296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9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 smtClean="0"/>
              <a:t>Imagine uma sala com 60 lâmpadas rotuladas sequencialmente de 1 a 60. </a:t>
            </a:r>
          </a:p>
          <a:p>
            <a:pPr algn="just"/>
            <a:r>
              <a:rPr lang="pt-BR" dirty="0" smtClean="0"/>
              <a:t>Inicialmente todas as lâmpadas estão desligadas. </a:t>
            </a:r>
            <a:endParaRPr lang="pt-BR" dirty="0"/>
          </a:p>
          <a:p>
            <a:pPr algn="just"/>
            <a:r>
              <a:rPr lang="pt-BR" dirty="0"/>
              <a:t>6</a:t>
            </a:r>
            <a:r>
              <a:rPr lang="pt-BR" dirty="0" smtClean="0"/>
              <a:t>0 pessoas (em sequência) irão alterar o status de cada lâmpada. </a:t>
            </a:r>
            <a:br>
              <a:rPr lang="pt-BR" dirty="0" smtClean="0"/>
            </a:br>
            <a:r>
              <a:rPr lang="pt-BR" sz="2600" dirty="0" smtClean="0"/>
              <a:t>Alterar o status significa que: se a lâmpada estiver desligada, a pessoa irá ligá-la; se a lâmpada estiver ligada, a pessoa irá desliga-la</a:t>
            </a:r>
          </a:p>
          <a:p>
            <a:pPr algn="just"/>
            <a:r>
              <a:rPr lang="pt-BR" dirty="0" smtClean="0"/>
              <a:t>A 1° pessoa alterou o status de cada lâmpada. A 2° pessoa alterou o status apenas das lâmpadas múltiplos de 2. A 3° pessoa alterou o status das lâmpadas múltiplos de 3, e assim por diante.</a:t>
            </a:r>
          </a:p>
          <a:p>
            <a:pPr algn="just"/>
            <a:r>
              <a:rPr lang="pt-BR" dirty="0" smtClean="0"/>
              <a:t>Ao final </a:t>
            </a:r>
            <a:r>
              <a:rPr lang="pt-BR" smtClean="0"/>
              <a:t>da 60</a:t>
            </a:r>
            <a:r>
              <a:rPr lang="pt-BR" dirty="0" smtClean="0"/>
              <a:t>° pessoa, quais lâmpadas estarão ligadas?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Divisores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Quais são os divisores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naturais</a:t>
                </a:r>
                <a:r>
                  <a:rPr lang="pt-BR" dirty="0" smtClean="0"/>
                  <a:t> de 12?</a:t>
                </a:r>
              </a:p>
              <a:p>
                <a:pPr marL="0" indent="0">
                  <a:buNone/>
                </a:pPr>
                <a:r>
                  <a:rPr lang="pt-BR" dirty="0" smtClean="0"/>
                  <a:t>Resposta: todo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dirty="0" smtClean="0"/>
                  <a:t> N, tal que x | 12</a:t>
                </a:r>
              </a:p>
              <a:p>
                <a:pPr marL="0" indent="0">
                  <a:buNone/>
                </a:pPr>
                <a:r>
                  <a:rPr lang="pt-BR" dirty="0" smtClean="0"/>
                  <a:t>D(12) = {1, 2, 3, 4, 6, 12}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2873467" y="2306531"/>
            <a:ext cx="648072" cy="2604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259632" y="396993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Esses números fazem pares multiplicativos entre si que resultam em 12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17283" y="479715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Quais são esses pares?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Sempre a quantidade de divisores será um número par?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Divisores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Quais são os divisores naturais de 16?</a:t>
                </a:r>
              </a:p>
              <a:p>
                <a:pPr marL="0" indent="0">
                  <a:buNone/>
                </a:pPr>
                <a:r>
                  <a:rPr lang="pt-BR" dirty="0" smtClean="0"/>
                  <a:t>Resposta: todo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dirty="0" smtClean="0"/>
                  <a:t> N, tal que x | 16</a:t>
                </a:r>
              </a:p>
              <a:p>
                <a:pPr marL="0" indent="0">
                  <a:buNone/>
                </a:pPr>
                <a:r>
                  <a:rPr lang="pt-BR" dirty="0" smtClean="0"/>
                  <a:t>D(16) = {1, 2, 4, 8, 16}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2657445" y="2522554"/>
            <a:ext cx="648072" cy="2172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260" y="3955008"/>
            <a:ext cx="493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Quais são os pares multiplicativos desse conjunto?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01260" y="458112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Somente números quadrados perfeito, a quantidade de divisores é impar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33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Divisores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Quais são os divisores naturais comum de 12 e </a:t>
                </a:r>
                <a:r>
                  <a:rPr lang="pt-BR" dirty="0" err="1" smtClean="0"/>
                  <a:t>e</a:t>
                </a:r>
                <a:r>
                  <a:rPr lang="pt-BR" dirty="0" smtClean="0"/>
                  <a:t> 16?</a:t>
                </a:r>
              </a:p>
              <a:p>
                <a:pPr marL="0" indent="0">
                  <a:buNone/>
                </a:pPr>
                <a:r>
                  <a:rPr lang="pt-BR" dirty="0" smtClean="0"/>
                  <a:t>Resposta: todo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dirty="0" smtClean="0"/>
                  <a:t> {D(12), D(16)}</a:t>
                </a:r>
              </a:p>
              <a:p>
                <a:pPr marL="0" indent="0">
                  <a:buNone/>
                </a:pPr>
                <a:r>
                  <a:rPr lang="pt-BR" dirty="0" smtClean="0"/>
                  <a:t>D(12</a:t>
                </a:r>
                <a:r>
                  <a:rPr lang="pt-BR" dirty="0"/>
                  <a:t>) = {1, 2, 3, 4, 6, 12}</a:t>
                </a:r>
              </a:p>
              <a:p>
                <a:pPr marL="0" indent="0">
                  <a:buNone/>
                </a:pPr>
                <a:r>
                  <a:rPr lang="pt-BR" dirty="0" smtClean="0"/>
                  <a:t>D(16) = {1, 2, 4, 8, 16}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D(12, 16) = {1, 2, 4}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3491880" y="5589240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851920" y="602593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MDC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3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Definição de MDC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3672" y="1600200"/>
                <a:ext cx="8686800" cy="506916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 smtClean="0"/>
                  <a:t>Sejam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u="sng" dirty="0" smtClean="0"/>
                  <a:t>b</a:t>
                </a:r>
                <a:r>
                  <a:rPr lang="pt-BR" dirty="0" smtClean="0"/>
                  <a:t> dois inteiros não conjuntamente nulos (a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/>
                  <a:t>0 ou </a:t>
                </a:r>
                <a:r>
                  <a:rPr lang="pt-BR" dirty="0" smtClean="0"/>
                  <a:t>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pt-BR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0). Chama-se máximo divisor comum de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u="sng" dirty="0" smtClean="0"/>
                  <a:t>b</a:t>
                </a:r>
                <a:r>
                  <a:rPr lang="pt-BR" dirty="0" smtClean="0"/>
                  <a:t> o inteiro positivo </a:t>
                </a:r>
                <a:r>
                  <a:rPr lang="pt-BR" u="sng" dirty="0" smtClean="0"/>
                  <a:t>d</a:t>
                </a:r>
                <a:r>
                  <a:rPr lang="pt-BR" dirty="0" smtClean="0"/>
                  <a:t> (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d &gt; 0</a:t>
                </a:r>
                <a:r>
                  <a:rPr lang="pt-BR" dirty="0" smtClean="0"/>
                  <a:t>) que satisfaz às condições:</a:t>
                </a:r>
              </a:p>
              <a:p>
                <a:pPr marL="1314450" lvl="2" indent="-514350" algn="just">
                  <a:buAutoNum type="arabicParenBoth"/>
                </a:pPr>
                <a:r>
                  <a:rPr lang="pt-BR" sz="3500" dirty="0" smtClean="0"/>
                  <a:t>   </a:t>
                </a:r>
                <a:r>
                  <a:rPr lang="pt-BR" sz="3500" b="1" dirty="0" smtClean="0"/>
                  <a:t>d | a</a:t>
                </a:r>
                <a:r>
                  <a:rPr lang="pt-BR" sz="3500" dirty="0" smtClean="0"/>
                  <a:t>   e  </a:t>
                </a:r>
                <a:r>
                  <a:rPr lang="pt-BR" sz="3500" b="1" dirty="0" smtClean="0"/>
                  <a:t>d | b</a:t>
                </a:r>
              </a:p>
              <a:p>
                <a:pPr marL="1314450" lvl="2" indent="-514350" algn="just">
                  <a:buAutoNum type="arabicParenBoth"/>
                </a:pPr>
                <a:r>
                  <a:rPr lang="pt-BR" sz="3500" dirty="0" smtClean="0"/>
                  <a:t>   se </a:t>
                </a:r>
                <a:r>
                  <a:rPr lang="pt-BR" sz="3500" b="1" dirty="0" smtClean="0"/>
                  <a:t>c | a</a:t>
                </a:r>
                <a:r>
                  <a:rPr lang="pt-BR" sz="3500" dirty="0" smtClean="0"/>
                  <a:t>  e se </a:t>
                </a:r>
                <a:r>
                  <a:rPr lang="pt-BR" sz="3500" b="1" dirty="0" smtClean="0"/>
                  <a:t>c | b</a:t>
                </a:r>
                <a:r>
                  <a:rPr lang="pt-BR" sz="3500" dirty="0" smtClean="0"/>
                  <a:t>,  então </a:t>
                </a:r>
                <a:r>
                  <a:rPr lang="pt-BR" sz="3500" b="1" dirty="0" smtClean="0"/>
                  <a:t>c</a:t>
                </a:r>
                <a:r>
                  <a:rPr lang="pt-BR" sz="3500" dirty="0" smtClean="0"/>
                  <a:t> </a:t>
                </a:r>
                <a14:m>
                  <m:oMath xmlns:m="http://schemas.openxmlformats.org/officeDocument/2006/math">
                    <m:r>
                      <a:rPr lang="pt-BR" sz="3500" i="1" smtClean="0"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pt-BR" sz="3500" dirty="0" smtClean="0"/>
                  <a:t> </a:t>
                </a:r>
                <a:r>
                  <a:rPr lang="pt-BR" sz="3500" b="1" dirty="0" smtClean="0"/>
                  <a:t>d</a:t>
                </a:r>
              </a:p>
              <a:p>
                <a:pPr algn="just"/>
                <a:r>
                  <a:rPr lang="pt-BR" dirty="0" smtClean="0"/>
                  <a:t>Pela condição 1, </a:t>
                </a:r>
                <a:r>
                  <a:rPr lang="pt-BR" u="sng" dirty="0" smtClean="0"/>
                  <a:t>d</a:t>
                </a:r>
                <a:r>
                  <a:rPr lang="pt-BR" dirty="0" smtClean="0"/>
                  <a:t> é  um divisor comum de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u="sng" dirty="0" smtClean="0"/>
                  <a:t>b</a:t>
                </a:r>
                <a:r>
                  <a:rPr lang="pt-BR" dirty="0" smtClean="0"/>
                  <a:t>, e pela condição 2, </a:t>
                </a:r>
                <a:r>
                  <a:rPr lang="pt-BR" u="sng" dirty="0" smtClean="0"/>
                  <a:t>d</a:t>
                </a:r>
                <a:r>
                  <a:rPr lang="pt-BR" dirty="0" smtClean="0"/>
                  <a:t> é o maior dentre todos os divisores comuns de </a:t>
                </a:r>
                <a:r>
                  <a:rPr lang="pt-BR" u="sng" dirty="0" smtClean="0"/>
                  <a:t>a</a:t>
                </a:r>
                <a:r>
                  <a:rPr lang="pt-BR" dirty="0" smtClean="0"/>
                  <a:t> e </a:t>
                </a:r>
                <a:r>
                  <a:rPr lang="pt-BR" u="sng" dirty="0" smtClean="0"/>
                  <a:t>b</a:t>
                </a:r>
              </a:p>
              <a:p>
                <a:pPr algn="just"/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err="1"/>
                  <a:t>mdc</a:t>
                </a:r>
                <a:r>
                  <a:rPr lang="pt-BR" dirty="0"/>
                  <a:t>(12, 8) = 4</a:t>
                </a:r>
              </a:p>
              <a:p>
                <a:pPr marL="0" indent="0" algn="just">
                  <a:buNone/>
                </a:pPr>
                <a:endParaRPr lang="pt-BR" u="sng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72" y="1600200"/>
                <a:ext cx="8686800" cy="5069160"/>
              </a:xfrm>
              <a:blipFill rotWithShape="1">
                <a:blip r:embed="rId2"/>
                <a:stretch>
                  <a:fillRect l="-1614" t="-2527" r="-1754" b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6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 MDC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= </a:t>
            </a:r>
            <a:r>
              <a:rPr lang="pt-BR" dirty="0" err="1" smtClean="0"/>
              <a:t>mdc</a:t>
            </a:r>
            <a:r>
              <a:rPr lang="pt-BR" dirty="0" smtClean="0"/>
              <a:t>(b, a)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err="1" smtClean="0"/>
              <a:t>mdc</a:t>
            </a:r>
            <a:r>
              <a:rPr lang="pt-BR" dirty="0" smtClean="0"/>
              <a:t>(0,0) </a:t>
            </a:r>
            <a:r>
              <a:rPr lang="pt-BR" i="1" dirty="0" smtClean="0"/>
              <a:t>não existe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err="1" smtClean="0"/>
              <a:t>mdc</a:t>
            </a:r>
            <a:r>
              <a:rPr lang="pt-BR" dirty="0" smtClean="0"/>
              <a:t>(a,1) = 1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err="1" smtClean="0"/>
              <a:t>mdc</a:t>
            </a:r>
            <a:r>
              <a:rPr lang="pt-BR" dirty="0" smtClean="0"/>
              <a:t>(a,0) = |a|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 smtClean="0"/>
              <a:t>se a | b  então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= |a|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Exemplo: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mdc</a:t>
            </a:r>
            <a:r>
              <a:rPr lang="pt-BR" dirty="0" smtClean="0"/>
              <a:t>(8,1) = 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/>
              <a:t>m</a:t>
            </a:r>
            <a:r>
              <a:rPr lang="pt-BR" dirty="0" err="1" smtClean="0"/>
              <a:t>dc</a:t>
            </a:r>
            <a:r>
              <a:rPr lang="pt-BR" dirty="0" smtClean="0"/>
              <a:t>(-3,0) = 3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mdc</a:t>
            </a:r>
            <a:r>
              <a:rPr lang="pt-BR" dirty="0" smtClean="0"/>
              <a:t>(-6, 12) = 6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0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 MDC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Dois números a e b serão ditos </a:t>
            </a:r>
            <a:r>
              <a:rPr lang="pt-BR" b="1" dirty="0" smtClean="0">
                <a:solidFill>
                  <a:srgbClr val="FF0000"/>
                </a:solidFill>
              </a:rPr>
              <a:t>primos entre si </a:t>
            </a:r>
            <a:r>
              <a:rPr lang="pt-BR" dirty="0" smtClean="0"/>
              <a:t>se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= 1</a:t>
            </a:r>
          </a:p>
          <a:p>
            <a:endParaRPr lang="pt-BR" dirty="0"/>
          </a:p>
          <a:p>
            <a:r>
              <a:rPr lang="pt-BR" dirty="0" smtClean="0"/>
              <a:t>Exemplo: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mdc</a:t>
            </a:r>
            <a:r>
              <a:rPr lang="pt-BR" dirty="0" smtClean="0"/>
              <a:t>(2,5) = 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 smtClean="0"/>
              <a:t>mdc</a:t>
            </a:r>
            <a:r>
              <a:rPr lang="pt-BR" dirty="0" smtClean="0"/>
              <a:t>(-9,16) = 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err="1"/>
              <a:t>m</a:t>
            </a:r>
            <a:r>
              <a:rPr lang="pt-BR" dirty="0" err="1" smtClean="0"/>
              <a:t>dc</a:t>
            </a:r>
            <a:r>
              <a:rPr lang="pt-BR" dirty="0" smtClean="0"/>
              <a:t>(-27,-35) = 1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 do MDC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pt-BR" dirty="0" smtClean="0"/>
              <a:t>Se a | c  e se o 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 = 1, então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b,c</a:t>
            </a:r>
            <a:r>
              <a:rPr lang="pt-BR" dirty="0" smtClean="0"/>
              <a:t>) = 1</a:t>
            </a:r>
          </a:p>
          <a:p>
            <a:pPr marL="0" indent="0">
              <a:buNone/>
            </a:pPr>
            <a:r>
              <a:rPr lang="pt-BR" sz="2800" dirty="0" smtClean="0"/>
              <a:t>Exemplo:</a:t>
            </a:r>
          </a:p>
          <a:p>
            <a:pPr marL="0" indent="0">
              <a:buNone/>
            </a:pPr>
            <a:r>
              <a:rPr lang="pt-BR" sz="2800" dirty="0" smtClean="0"/>
              <a:t>3 | 6   e  o </a:t>
            </a:r>
            <a:r>
              <a:rPr lang="pt-BR" sz="2800" dirty="0" err="1" smtClean="0"/>
              <a:t>mdc</a:t>
            </a:r>
            <a:r>
              <a:rPr lang="pt-BR" sz="2800" dirty="0" smtClean="0"/>
              <a:t>(3, 13) = 1,   então </a:t>
            </a:r>
            <a:r>
              <a:rPr lang="pt-BR" sz="2800" dirty="0" err="1" smtClean="0"/>
              <a:t>mdc</a:t>
            </a:r>
            <a:r>
              <a:rPr lang="pt-BR" sz="2800" dirty="0" smtClean="0"/>
              <a:t>(13, 6) = 1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 </a:t>
            </a:r>
            <a:r>
              <a:rPr lang="pt-BR" dirty="0" smtClean="0"/>
              <a:t>a </a:t>
            </a:r>
            <a:r>
              <a:rPr lang="pt-BR" dirty="0"/>
              <a:t>| </a:t>
            </a:r>
            <a:r>
              <a:rPr lang="pt-BR" dirty="0" smtClean="0"/>
              <a:t>c  e se b | c e se </a:t>
            </a:r>
            <a:r>
              <a:rPr lang="pt-BR" dirty="0" err="1" smtClean="0"/>
              <a:t>mdc</a:t>
            </a:r>
            <a:r>
              <a:rPr lang="pt-BR" dirty="0" smtClean="0"/>
              <a:t>(</a:t>
            </a:r>
            <a:r>
              <a:rPr lang="pt-BR" dirty="0" err="1" smtClean="0"/>
              <a:t>a,b</a:t>
            </a:r>
            <a:r>
              <a:rPr lang="pt-BR" dirty="0" smtClean="0"/>
              <a:t>)= </a:t>
            </a:r>
            <a:r>
              <a:rPr lang="pt-BR" dirty="0"/>
              <a:t>1, então </a:t>
            </a:r>
            <a:r>
              <a:rPr lang="pt-BR" dirty="0" err="1" smtClean="0"/>
              <a:t>ab</a:t>
            </a:r>
            <a:r>
              <a:rPr lang="pt-BR" dirty="0" smtClean="0"/>
              <a:t> | c</a:t>
            </a:r>
            <a:endParaRPr lang="pt-BR" dirty="0"/>
          </a:p>
          <a:p>
            <a:pPr marL="0" indent="0">
              <a:buNone/>
            </a:pPr>
            <a:r>
              <a:rPr lang="pt-BR" sz="2800" dirty="0"/>
              <a:t>Exemplo:</a:t>
            </a:r>
          </a:p>
          <a:p>
            <a:pPr marL="0" indent="0">
              <a:buNone/>
            </a:pPr>
            <a:r>
              <a:rPr lang="pt-BR" sz="2800" dirty="0"/>
              <a:t>3 | </a:t>
            </a:r>
            <a:r>
              <a:rPr lang="pt-BR" sz="2800" dirty="0" smtClean="0"/>
              <a:t>12  e  2 | 12  e </a:t>
            </a:r>
            <a:r>
              <a:rPr lang="pt-BR" sz="2800" dirty="0" err="1" smtClean="0"/>
              <a:t>mdc</a:t>
            </a:r>
            <a:r>
              <a:rPr lang="pt-BR" sz="2800" dirty="0" smtClean="0"/>
              <a:t>(2,3) = 1, então (2.3) | 12</a:t>
            </a:r>
            <a:endParaRPr lang="pt-BR" sz="2800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8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927</Words>
  <Application>Microsoft Office PowerPoint</Application>
  <PresentationFormat>Apresentação na tela (4:3)</PresentationFormat>
  <Paragraphs>217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Matemática Discreta 2</vt:lpstr>
      <vt:lpstr>Desafio</vt:lpstr>
      <vt:lpstr>Divisores</vt:lpstr>
      <vt:lpstr>Divisores</vt:lpstr>
      <vt:lpstr>Divisores</vt:lpstr>
      <vt:lpstr>Definição de MDC</vt:lpstr>
      <vt:lpstr>Propriedades do MDC</vt:lpstr>
      <vt:lpstr>Propriedades do MDC</vt:lpstr>
      <vt:lpstr>Propriedades do MDC</vt:lpstr>
      <vt:lpstr>Propriedades do MDC</vt:lpstr>
      <vt:lpstr>Método para o cálculo do MDC</vt:lpstr>
      <vt:lpstr>Algoritmo de Euclides para encontrar o MDC de dois números</vt:lpstr>
      <vt:lpstr>Exercícios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388</cp:revision>
  <dcterms:created xsi:type="dcterms:W3CDTF">2018-08-02T00:18:32Z</dcterms:created>
  <dcterms:modified xsi:type="dcterms:W3CDTF">2019-08-30T18:20:39Z</dcterms:modified>
</cp:coreProperties>
</file>