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  <p:sldId id="273" r:id="rId18"/>
    <p:sldId id="270" r:id="rId19"/>
    <p:sldId id="272" r:id="rId20"/>
    <p:sldId id="289" r:id="rId21"/>
    <p:sldId id="274" r:id="rId22"/>
    <p:sldId id="288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39" autoAdjust="0"/>
  </p:normalViewPr>
  <p:slideViewPr>
    <p:cSldViewPr>
      <p:cViewPr varScale="1">
        <p:scale>
          <a:sx n="50" d="100"/>
          <a:sy n="50" d="100"/>
        </p:scale>
        <p:origin x="-19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CA06-61EA-4188-9ACB-5693A18AB77E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D420-D95D-48F0-8D50-26A7BB26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pt-BR" dirty="0" smtClean="0"/>
              <a:t>k = 26 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k = 120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 19² + 20²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 k = ½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 k = 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D420-D95D-48F0-8D50-26A7BB2601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1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pt-BR" dirty="0" smtClean="0"/>
              <a:t>1428 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 275 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2n² + 3n 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10(n² + n) 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(5^n − 1)/5^(n+1)</a:t>
            </a:r>
          </a:p>
          <a:p>
            <a:pPr marL="228600" indent="-228600">
              <a:buAutoNum type="alphaLcParenBoth"/>
            </a:pPr>
            <a:r>
              <a:rPr lang="pt-BR" dirty="0" smtClean="0"/>
              <a:t>3n/(2n + 1)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D420-D95D-48F0-8D50-26A7BB26015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5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FD0-A337-4901-99DC-5189BAC26408}" type="datetime1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43-B438-46DB-994A-C1DFE498E817}" type="datetime1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EEE-E71C-4AC7-B004-9FF384861A6E}" type="datetime1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29E-E4A4-4DF5-A948-F28E88DEE00F}" type="datetime1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126F-11C6-40B9-A7EE-D6A5FAD7948B}" type="datetime1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BCF-B1A9-4437-9494-BE81F60859FB}" type="datetime1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6E-9C2B-4FA3-A451-DB28BEF260EA}" type="datetime1">
              <a:rPr lang="pt-BR" smtClean="0"/>
              <a:t>13/08/2019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D351-7FB3-4ED9-B390-BA92A17495A3}" type="datetime1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EBC-0B42-44DB-A97E-780ED593F192}" type="datetime1">
              <a:rPr lang="pt-BR" smtClean="0"/>
              <a:t>13/08/2019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7B4-BECA-4C4D-A0AC-9B0D2D06BDD1}" type="datetime1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6AB-560A-4CC2-A0F3-E8E3A3331987}" type="datetime1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6F7C-721A-4955-A86E-262F965EB393}" type="datetime1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693613"/>
            <a:ext cx="7772400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/>
              <a:t>Matemática Discreta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4532544"/>
            <a:ext cx="6552728" cy="53733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Dr. Glauco Vitor Pedrosa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UkTOF7V2kFp5bprMnWZpNXBMksvhPwT2o4r7SJOzaTFlS4xdFMJ11duoiLWhd3EGl7ZBLdqRc1omLCPr0q3CJQbfgHHPlUpWzciwdQ8QrHjI-oQvdw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483"/>
            <a:ext cx="1619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22403" y="764703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Universidade de Brasília</a:t>
            </a:r>
          </a:p>
          <a:p>
            <a:pPr algn="ctr"/>
            <a:r>
              <a:rPr lang="pt-BR" sz="3200" dirty="0" smtClean="0"/>
              <a:t>Faculdade do Gama</a:t>
            </a:r>
            <a:endParaRPr lang="pt-BR" sz="3200" dirty="0"/>
          </a:p>
        </p:txBody>
      </p:sp>
      <p:sp>
        <p:nvSpPr>
          <p:cNvPr id="6" name="AutoShape 2" descr="Resultado de imagem para unb g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2165"/>
            <a:ext cx="2595589" cy="9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err="1" smtClean="0"/>
              <a:t>Produtório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41168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latin typeface="Cambria Math"/>
                  </a:rPr>
                  <a:t>Exemplo: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3.1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3.2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3.3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3.4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3.5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3.6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=3.6.9.12.15.18=524880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41168"/>
              </a:xfrm>
              <a:blipFill rotWithShape="1">
                <a:blip r:embed="rId2"/>
                <a:stretch>
                  <a:fillRect l="-1193" t="-1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10</a:t>
            </a:fld>
            <a:endParaRPr lang="pt-BR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2" y="3789040"/>
            <a:ext cx="5118563" cy="109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32422"/>
            <a:ext cx="5863557" cy="7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4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dos </a:t>
            </a:r>
            <a:r>
              <a:rPr lang="pt-BR" dirty="0" err="1" smtClean="0"/>
              <a:t>Produtórios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203032" cy="5141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203032" cy="5141168"/>
              </a:xfrm>
              <a:blipFill rotWithShape="1">
                <a:blip r:embed="rId2"/>
                <a:stretch>
                  <a:fillRect t="-1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4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Teorema do Binômio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47248" cy="5141168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dirty="0" smtClean="0"/>
                  <a:t>Para todo inteiro positivo n o desenvolvimento da expressão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𝑏</m:t>
                        </m:r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 smtClean="0"/>
                  <a:t>é dado pela fórmula:</a:t>
                </a:r>
              </a:p>
              <a:p>
                <a:pPr marL="857250" lvl="2" indent="0">
                  <a:buNone/>
                </a:pPr>
                <a:endParaRPr lang="pt-BR" dirty="0"/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47248" cy="5141168"/>
              </a:xfrm>
              <a:blipFill rotWithShape="1">
                <a:blip r:embed="rId2"/>
                <a:stretch>
                  <a:fillRect l="-1198" t="-1542" r="-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797152"/>
                <a:ext cx="6192688" cy="185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 smtClean="0"/>
                  <a:t>Desenvolver as expressões: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</a:rPr>
                            <m:t>(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</a:rPr>
                            <m:t>(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</a:rPr>
                            <m:t>(</m:t>
                          </m:r>
                          <m:r>
                            <a:rPr lang="pt-BR" sz="2800" i="1">
                              <a:latin typeface="Cambria Math"/>
                            </a:rPr>
                            <m:t>𝑎</m:t>
                          </m:r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r>
                            <a:rPr lang="pt-BR" sz="2800" i="1">
                              <a:latin typeface="Cambria Math"/>
                            </a:rPr>
                            <m:t>𝑏</m:t>
                          </m:r>
                          <m:r>
                            <a:rPr lang="pt-BR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97152"/>
                <a:ext cx="6192688" cy="1852751"/>
              </a:xfrm>
              <a:prstGeom prst="rect">
                <a:avLst/>
              </a:prstGeom>
              <a:blipFill rotWithShape="1">
                <a:blip r:embed="rId3"/>
                <a:stretch>
                  <a:fillRect l="-2067" t="-2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Sequências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" indent="0">
                  <a:buNone/>
                </a:pPr>
                <a:r>
                  <a:rPr lang="pt-BR" dirty="0" smtClean="0"/>
                  <a:t>Uma sequência é um conjunto cujos elementos possui um sucessor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A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....,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 smtClean="0"/>
                  <a:t>é sucessor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57150" indent="0">
                  <a:buNone/>
                </a:pPr>
                <a:endParaRPr lang="pt-BR" dirty="0" smtClean="0"/>
              </a:p>
              <a:p>
                <a:pPr marL="57150" indent="0">
                  <a:buNone/>
                </a:pPr>
                <a:r>
                  <a:rPr lang="pt-BR" b="1" dirty="0" smtClean="0"/>
                  <a:t>Exemplo: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A sequência dos números pares:  S= (2, 4, 6, 8, ...)</a:t>
                </a:r>
              </a:p>
              <a:p>
                <a:pPr marL="57150" indent="0">
                  <a:buNone/>
                </a:pPr>
                <a:endParaRPr lang="pt-BR" dirty="0" smtClean="0"/>
              </a:p>
              <a:p>
                <a:pPr marL="57150" indent="0">
                  <a:buNone/>
                </a:pPr>
                <a:r>
                  <a:rPr lang="pt-BR" dirty="0" smtClean="0"/>
                  <a:t>Podemos denotar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como o primeiro elemento de uma sequência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 smtClean="0"/>
                  <a:t> como o último elemento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Se n é finito, dizemos que a </a:t>
                </a:r>
                <a:r>
                  <a:rPr lang="pt-BR" b="1" dirty="0" smtClean="0"/>
                  <a:t>sequência é finita</a:t>
                </a:r>
                <a:r>
                  <a:rPr lang="pt-BR" dirty="0" smtClean="0"/>
                  <a:t>, caso contrário dizemos que é uma </a:t>
                </a:r>
                <a:r>
                  <a:rPr lang="pt-BR" b="1" dirty="0" smtClean="0"/>
                  <a:t>sequência infinita</a:t>
                </a:r>
                <a:endParaRPr lang="pt-BR" b="1" dirty="0"/>
              </a:p>
              <a:p>
                <a:pPr marL="57150" indent="0">
                  <a:buNone/>
                </a:pPr>
                <a:endParaRPr lang="pt-BR" dirty="0" smtClean="0"/>
              </a:p>
              <a:p>
                <a:pPr marL="857250" lvl="2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  <a:blipFill rotWithShape="1">
                <a:blip r:embed="rId2"/>
                <a:stretch>
                  <a:fillRect l="-749" t="-2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smtClean="0"/>
              <a:t>Definindo sequências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147248" cy="514116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pt-BR" b="1" dirty="0" smtClean="0"/>
          </a:p>
          <a:p>
            <a:pPr marL="57150" indent="0">
              <a:buNone/>
            </a:pPr>
            <a:r>
              <a:rPr lang="pt-BR" dirty="0" smtClean="0"/>
              <a:t>Quais são os </a:t>
            </a:r>
            <a:r>
              <a:rPr lang="pt-BR" b="1" dirty="0" smtClean="0"/>
              <a:t>5 primeiros números </a:t>
            </a:r>
            <a:r>
              <a:rPr lang="pt-BR" b="1" u="sng" dirty="0" smtClean="0"/>
              <a:t>positivos</a:t>
            </a:r>
            <a:r>
              <a:rPr lang="pt-BR" b="1" dirty="0" smtClean="0"/>
              <a:t> </a:t>
            </a:r>
            <a:r>
              <a:rPr lang="pt-BR" dirty="0" smtClean="0"/>
              <a:t>das sequências dadas pela definição abaixo? </a:t>
            </a:r>
          </a:p>
          <a:p>
            <a:pPr marL="5715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a)  (2n-4)</a:t>
            </a:r>
          </a:p>
          <a:p>
            <a:pPr marL="857250" lvl="2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Resposta:   </a:t>
            </a:r>
            <a:endParaRPr lang="pt-BR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b)  (1/n)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pt-BR" b="1" dirty="0">
                <a:solidFill>
                  <a:srgbClr val="FF0000"/>
                </a:solidFill>
              </a:rPr>
              <a:t>Resposta</a:t>
            </a:r>
            <a:r>
              <a:rPr lang="pt-BR" b="1" dirty="0" smtClean="0">
                <a:solidFill>
                  <a:srgbClr val="FF0000"/>
                </a:solidFill>
              </a:rPr>
              <a:t>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Definindo sequências </a:t>
            </a:r>
            <a:r>
              <a:rPr lang="pt-BR" b="1" dirty="0" smtClean="0"/>
              <a:t>recursivamente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endParaRPr lang="pt-BR" b="1" dirty="0" smtClean="0"/>
              </a:p>
              <a:p>
                <a:pPr marL="57150" indent="0">
                  <a:buNone/>
                </a:pPr>
                <a:r>
                  <a:rPr lang="pt-BR" dirty="0" smtClean="0"/>
                  <a:t>Quais são os 5 primeiros números da sequência dada pela definição abaixo? 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pt-BR" dirty="0" smtClean="0"/>
                  <a:t>, para i &gt; 0 </a:t>
                </a:r>
              </a:p>
              <a:p>
                <a:pPr marL="857250" lvl="2" indent="0">
                  <a:buNone/>
                </a:pPr>
                <a:endParaRPr lang="pt-BR" dirty="0" smtClean="0"/>
              </a:p>
              <a:p>
                <a:pPr marL="857250" lvl="2" indent="0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Resposta:</a:t>
                </a: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  <a:blipFill rotWithShape="1">
                <a:blip r:embed="rId2"/>
                <a:stretch>
                  <a:fillRect l="-1272" r="-22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Sequência de Fibonacci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</p:spPr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endParaRPr lang="pt-BR" b="1" dirty="0" smtClean="0"/>
              </a:p>
              <a:p>
                <a:pPr marL="57150" indent="0">
                  <a:buNone/>
                </a:pPr>
                <a:r>
                  <a:rPr lang="pt-BR" dirty="0" smtClean="0"/>
                  <a:t>É uma das sequência mais famosas.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Sua definição é dada por: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 smtClean="0"/>
                  <a:t>, para i &gt; 2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/>
                  <a:t>0</a:t>
                </a:r>
                <a:r>
                  <a:rPr lang="pt-BR" dirty="0" smtClean="0"/>
                  <a:t>, 1</a:t>
                </a:r>
                <a:r>
                  <a:rPr lang="pt-BR" dirty="0"/>
                  <a:t>, 1, 2, 3, 5, 8, 13, 21, 34, 55, </a:t>
                </a:r>
                <a:r>
                  <a:rPr lang="pt-BR" dirty="0" smtClean="0"/>
                  <a:t>89...</a:t>
                </a:r>
              </a:p>
              <a:p>
                <a:pPr marL="57150" indent="0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 </a:t>
                </a: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  <a:blipFill rotWithShape="1"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Calcule os 5 primeiros valores das seguintes </a:t>
            </a:r>
            <a:r>
              <a:rPr lang="pt-BR" dirty="0" smtClean="0"/>
              <a:t>sequências: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60032" y="2937718"/>
            <a:ext cx="403244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G(0) =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0; </a:t>
            </a:r>
          </a:p>
          <a:p>
            <a:pPr lvl="1">
              <a:lnSpc>
                <a:spcPct val="150000"/>
              </a:lnSpc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G(n)  =  G(⌊n/2⌋) + 3 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2937718"/>
            <a:ext cx="4139952" cy="977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F(0) = 1</a:t>
            </a:r>
          </a:p>
          <a:p>
            <a:pPr lvl="1">
              <a:lnSpc>
                <a:spcPct val="150000"/>
              </a:lnSpc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F(n)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= F(n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−1) +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3n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66845"/>
              </p:ext>
            </p:extLst>
          </p:nvPr>
        </p:nvGraphicFramePr>
        <p:xfrm>
          <a:off x="539552" y="4365104"/>
          <a:ext cx="7757957" cy="195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872"/>
                <a:gridCol w="1103343"/>
                <a:gridCol w="1105287"/>
                <a:gridCol w="1105287"/>
                <a:gridCol w="1105287"/>
                <a:gridCol w="1105287"/>
                <a:gridCol w="1094594"/>
              </a:tblGrid>
              <a:tr h="26992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n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0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4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5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7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F(n)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754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G(n)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32000" y="2862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Encontrando a raiz quadrada recursivamente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" indent="0">
                  <a:buNone/>
                </a:pPr>
                <a:r>
                  <a:rPr lang="pt-BR" dirty="0" smtClean="0"/>
                  <a:t>A raiz quadrada de um número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pt-BR" dirty="0" smtClean="0"/>
                  <a:t> pode ser encontrada através da seguinte definição recursiva: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, para i</a:t>
                </a:r>
                <a:r>
                  <a:rPr lang="pt-BR" dirty="0" smtClean="0"/>
                  <a:t> </a:t>
                </a:r>
                <a:r>
                  <a:rPr lang="pt-BR" dirty="0"/>
                  <a:t>&gt; </a:t>
                </a:r>
                <a:r>
                  <a:rPr lang="pt-BR" dirty="0" smtClean="0"/>
                  <a:t>1 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dirty="0" smtClean="0"/>
                  <a:t>onde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 é</a:t>
                </a:r>
                <a:r>
                  <a:rPr lang="pt-BR" dirty="0" smtClean="0"/>
                  <a:t> uma estimativa inicial da raiz quadrada.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Exemplo: calcule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5</m:t>
                        </m:r>
                      </m:e>
                    </m:ra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147248" cy="5141168"/>
              </a:xfrm>
              <a:blipFill rotWithShape="1">
                <a:blip r:embed="rId2"/>
                <a:stretch>
                  <a:fillRect l="-1123" t="-2372" b="-3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147248" cy="514116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pt-BR" dirty="0" smtClean="0"/>
              <a:t>Encontre a definição recursiva das sequências abaixo:</a:t>
            </a:r>
          </a:p>
          <a:p>
            <a:pPr marL="5715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800" dirty="0" smtClean="0"/>
              <a:t>a)</a:t>
            </a:r>
          </a:p>
          <a:p>
            <a:pPr marL="0" indent="0">
              <a:buNone/>
            </a:pPr>
            <a:endParaRPr lang="pt-BR" sz="2800" dirty="0"/>
          </a:p>
          <a:p>
            <a:pPr marL="514350" lvl="0" indent="-514350">
              <a:buAutoNum type="alphaLcParenR" startAt="2"/>
            </a:pPr>
            <a:r>
              <a:rPr lang="pt-BR" sz="2800" dirty="0" smtClean="0"/>
              <a:t>1000</a:t>
            </a:r>
            <a:r>
              <a:rPr lang="pt-BR" sz="2800" dirty="0"/>
              <a:t>, 100, 10, 1, 0.1, </a:t>
            </a:r>
            <a:r>
              <a:rPr lang="pt-BR" sz="2800" dirty="0" smtClean="0"/>
              <a:t>...</a:t>
            </a:r>
          </a:p>
          <a:p>
            <a:pPr marL="514350" lvl="0" indent="-514350">
              <a:buAutoNum type="alphaLcParenR" startAt="2"/>
            </a:pPr>
            <a:endParaRPr lang="pt-BR" sz="2800" dirty="0"/>
          </a:p>
          <a:p>
            <a:pPr marL="514350" lvl="0" indent="-514350">
              <a:buAutoNum type="alphaLcParenR" startAt="2"/>
            </a:pPr>
            <a:r>
              <a:rPr lang="pt-BR" sz="2800" dirty="0" smtClean="0"/>
              <a:t>5</a:t>
            </a:r>
            <a:r>
              <a:rPr lang="pt-BR" sz="2800" dirty="0"/>
              <a:t>, 15, 45, 135, 405, ...</a:t>
            </a:r>
          </a:p>
          <a:p>
            <a:pPr marL="514350" lvl="0" indent="-514350">
              <a:buAutoNum type="alphaLcParenR" startAt="2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19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39052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Somatório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355160" cy="5141168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latin typeface="Cambria Math"/>
                  </a:rPr>
                  <a:t>Para indicar, de modo abreviado, a soma: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</m:oMath>
                </a14:m>
                <a:r>
                  <a:rPr lang="pt-BR" dirty="0" smtClean="0"/>
                  <a:t>...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Podemos usar a notação: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Lê-se: somatório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de 1 a n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355160" cy="5141168"/>
              </a:xfrm>
              <a:blipFill rotWithShape="1">
                <a:blip r:embed="rId2"/>
                <a:stretch>
                  <a:fillRect l="-2071" t="-11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Verifique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= 3n é a solução da seguinte recorrência: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:r>
                  <a:rPr lang="pt-BR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27584" y="3573016"/>
                <a:ext cx="453650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Temos que: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 smtClean="0"/>
                  <a:t> = 3(n-1) = 3n-3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pt-BR" dirty="0" smtClean="0"/>
                  <a:t> = 3(n-2) = 3n-6</a:t>
                </a:r>
              </a:p>
              <a:p>
                <a:endParaRPr lang="pt-BR" dirty="0"/>
              </a:p>
              <a:p>
                <a:r>
                  <a:rPr lang="pt-BR" dirty="0" smtClean="0"/>
                  <a:t>Logo,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 smtClean="0"/>
                  <a:t> = 2*(3n-3)-(3n-6)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=  6n – 6 - 3n + 6 = 3n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573016"/>
                <a:ext cx="4536504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1210" t="-11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395536" y="30859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Solução: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8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Tipos de recorrências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 smtClean="0">
                    <a:solidFill>
                      <a:srgbClr val="FF0000"/>
                    </a:solidFill>
                  </a:rPr>
                  <a:t>Recorrências Lineares</a:t>
                </a:r>
                <a:r>
                  <a:rPr lang="pt-BR" dirty="0" smtClean="0"/>
                  <a:t>: associado com o expoente da recursividade</a:t>
                </a:r>
              </a:p>
              <a:p>
                <a:pPr marL="0" indent="0">
                  <a:buNone/>
                </a:pPr>
                <a:r>
                  <a:rPr lang="pt-BR" dirty="0" smtClean="0"/>
                  <a:t>Exemplo: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+ 3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  <m:r>
                          <a:rPr lang="pt-BR" b="0" i="1" smtClean="0">
                            <a:latin typeface="Cambria Math"/>
                          </a:rPr>
                          <m:t>²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+ </a:t>
                </a:r>
                <a:r>
                  <a:rPr lang="pt-BR" dirty="0" smtClean="0"/>
                  <a:t>3  (não é linear)</a:t>
                </a:r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Recorrências Homogêneas</a:t>
                </a:r>
                <a:r>
                  <a:rPr lang="pt-BR" dirty="0" smtClean="0"/>
                  <a:t>: não tem outro termo associado na recorrência</a:t>
                </a:r>
              </a:p>
              <a:p>
                <a:pPr marL="0" indent="0">
                  <a:buNone/>
                </a:pPr>
                <a:r>
                  <a:rPr lang="pt-BR" dirty="0" smtClean="0"/>
                  <a:t>Exemplo: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:r>
                  <a:rPr lang="pt-BR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sz="2600" dirty="0" smtClean="0"/>
                  <a:t>(recorrência linear homogênea)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pt-BR" dirty="0" smtClean="0"/>
                  <a:t> </a:t>
                </a:r>
                <a:r>
                  <a:rPr lang="pt-BR" sz="2800" dirty="0" smtClean="0"/>
                  <a:t>(recorrência linear não-homogênea)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3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smtClean="0"/>
              <a:t>IMPORTANTE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Na disciplina de MD2 só iremos trabalhar com recorrências lineares de </a:t>
                </a:r>
                <a:r>
                  <a:rPr lang="pt-BR" b="1" dirty="0" smtClean="0"/>
                  <a:t>1° ordem homogêneas e não-homogêneas</a:t>
                </a:r>
              </a:p>
              <a:p>
                <a:r>
                  <a:rPr lang="pt-BR" dirty="0" smtClean="0"/>
                  <a:t>Exemplo:</a:t>
                </a:r>
              </a:p>
              <a:p>
                <a:pPr>
                  <a:buFontTx/>
                  <a:buChar char="-"/>
                </a:pPr>
                <a:r>
                  <a:rPr lang="pt-BR" dirty="0" smtClean="0"/>
                  <a:t>Recorrência linear homogênea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pt-BR" dirty="0"/>
              </a:p>
              <a:p>
                <a:pPr>
                  <a:buFontTx/>
                  <a:buChar char="-"/>
                </a:pPr>
                <a:r>
                  <a:rPr lang="pt-BR" dirty="0" smtClean="0"/>
                  <a:t>Recorrência linear não-homogênea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FF0000"/>
                    </a:solidFill>
                  </a:rPr>
                  <a:t>+ 3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 r="-1630" b="-3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1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Solução de Recorrências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solução de uma recorrência consiste em encontrar a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expressão fechada </a:t>
                </a:r>
                <a:r>
                  <a:rPr lang="pt-BR" dirty="0" smtClean="0"/>
                  <a:t>da expressão recursiva da recorrência</a:t>
                </a:r>
              </a:p>
              <a:p>
                <a:r>
                  <a:rPr lang="pt-BR" dirty="0" smtClean="0"/>
                  <a:t>Exemplo: Determine a expressão fechada para a recorrência: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</m:t>
                    </m:r>
                  </m:oMath>
                </a14:m>
                <a:endParaRPr lang="pt-BR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 smtClean="0"/>
                  <a:t> + 3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1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Determine </a:t>
                </a:r>
                <a:r>
                  <a:rPr lang="pt-BR" u="sng" dirty="0" smtClean="0"/>
                  <a:t>a solução</a:t>
                </a:r>
                <a:r>
                  <a:rPr lang="pt-BR" dirty="0" smtClean="0"/>
                  <a:t> da seguinte recorrência linear homogênea de 1° ordem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5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:r>
                  <a:rPr lang="pt-BR" dirty="0" smtClean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043608" y="47971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Solução no quadro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2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420888"/>
            <a:ext cx="9144000" cy="18002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Solução de Recorrências Lineares Homogêneas de 1° ordem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442371" y="2859831"/>
                <a:ext cx="2134580" cy="139675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</m:oMath>
                </a14:m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2371" y="2859831"/>
                <a:ext cx="2134580" cy="1396752"/>
              </a:xfrm>
              <a:blipFill rotWithShape="1">
                <a:blip r:embed="rId2"/>
                <a:stretch>
                  <a:fillRect t="-52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105773" y="5725931"/>
                <a:ext cx="157472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800" dirty="0"/>
                  <a:t> </a:t>
                </a:r>
                <a:r>
                  <a:rPr lang="pt-BR" sz="2800" dirty="0" smtClean="0"/>
                  <a:t>=</a:t>
                </a:r>
                <a14:m>
                  <m:oMath xmlns:m="http://schemas.openxmlformats.org/officeDocument/2006/math">
                    <m:r>
                      <a:rPr lang="pt-BR" sz="2800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dirty="0" smtClean="0">
                            <a:latin typeface="Cambria Math"/>
                          </a:rPr>
                          <m:t>5.2</m:t>
                        </m:r>
                      </m:e>
                      <m:sup>
                        <m:r>
                          <a:rPr lang="pt-BR" sz="28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73" y="5725931"/>
                <a:ext cx="157472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 para a direita 4"/>
          <p:cNvSpPr/>
          <p:nvPr/>
        </p:nvSpPr>
        <p:spPr>
          <a:xfrm>
            <a:off x="3491880" y="5777564"/>
            <a:ext cx="493712" cy="419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763688" y="5550331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=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5</m:t>
                    </m:r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400" dirty="0"/>
                  <a:t> 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𝑛</m:t>
                        </m:r>
                        <m:r>
                          <a:rPr lang="pt-BR" sz="24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550331"/>
                <a:ext cx="4572000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151105" y="3121055"/>
                <a:ext cx="1789592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36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3600" dirty="0"/>
                  <a:t> </a:t>
                </a:r>
                <a:r>
                  <a:rPr lang="pt-BR" sz="36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0" i="1" dirty="0" smtClean="0">
                            <a:latin typeface="Cambria Math"/>
                          </a:rPr>
                          <m:t>𝑥𝑦</m:t>
                        </m:r>
                      </m:e>
                      <m:sup>
                        <m:r>
                          <a:rPr lang="pt-BR" sz="36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05" y="3121055"/>
                <a:ext cx="1789592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 para a direita 9"/>
          <p:cNvSpPr/>
          <p:nvPr/>
        </p:nvSpPr>
        <p:spPr>
          <a:xfrm>
            <a:off x="3772287" y="3234243"/>
            <a:ext cx="1080120" cy="419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19672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539552" y="4682345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8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Recorrência linear não-homogênea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1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540768"/>
              </a:xfrm>
            </p:spPr>
            <p:txBody>
              <a:bodyPr/>
              <a:lstStyle/>
              <a:p>
                <a:r>
                  <a:rPr lang="pt-BR" dirty="0" smtClean="0"/>
                  <a:t>Encontre a solução da seguinte recorrência: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6" name="Espaço Reservado para Conteúdo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540768"/>
              </a:xfrm>
              <a:blipFill rotWithShape="1">
                <a:blip r:embed="rId2"/>
                <a:stretch>
                  <a:fillRect l="-1630" t="-5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0" y="3140968"/>
                <a:ext cx="9396536" cy="302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2∗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+ 1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2∗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pt-BR" dirty="0"/>
                  <a:t> + 1</a:t>
                </a:r>
                <a:r>
                  <a:rPr lang="pt-BR" dirty="0" smtClean="0"/>
                  <a:t> </a:t>
                </a:r>
                <a:endParaRPr lang="pt-B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+ </a:t>
                </a:r>
                <a:r>
                  <a:rPr lang="pt-BR" dirty="0" smtClean="0"/>
                  <a:t>1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2∗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2∗3</m:t>
                    </m:r>
                  </m:oMath>
                </a14:m>
                <a:r>
                  <a:rPr lang="pt-BR" dirty="0"/>
                  <a:t> + </a:t>
                </a:r>
                <a:r>
                  <a:rPr lang="pt-BR" dirty="0" smtClean="0"/>
                  <a:t>1)+ </a:t>
                </a:r>
                <a:r>
                  <a:rPr lang="pt-BR" dirty="0"/>
                  <a:t>1 </a:t>
                </a:r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2∗2∗3</m:t>
                    </m:r>
                  </m:oMath>
                </a14:m>
                <a:r>
                  <a:rPr lang="pt-BR" dirty="0"/>
                  <a:t> +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2∗ </m:t>
                    </m:r>
                  </m:oMath>
                </a14:m>
                <a:r>
                  <a:rPr lang="pt-BR" dirty="0" smtClean="0"/>
                  <a:t>1 + 1</a:t>
                </a:r>
                <a:endParaRPr lang="pt-B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 + </m:t>
                    </m:r>
                    <m:r>
                      <m:rPr>
                        <m:nor/>
                      </m:rPr>
                      <a:rPr lang="pt-BR" b="0" i="0" dirty="0" smtClean="0"/>
                      <m:t>1</m:t>
                    </m:r>
                  </m:oMath>
                </a14:m>
                <a:r>
                  <a:rPr lang="pt-BR" dirty="0" smtClean="0"/>
                  <a:t> =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2∗(2∗2∗3</m:t>
                    </m:r>
                    <m:r>
                      <m:rPr>
                        <m:nor/>
                      </m:rPr>
                      <a:rPr lang="pt-BR" dirty="0"/>
                      <m:t> + </m:t>
                    </m:r>
                    <m:r>
                      <a:rPr lang="pt-BR" i="1">
                        <a:latin typeface="Cambria Math"/>
                      </a:rPr>
                      <m:t>2∗ </m:t>
                    </m:r>
                    <m:r>
                      <m:rPr>
                        <m:nor/>
                      </m:rPr>
                      <a:rPr lang="pt-BR" dirty="0"/>
                      <m:t>1 + 1</m:t>
                    </m:r>
                    <m:r>
                      <m:rPr>
                        <m:nor/>
                      </m:rPr>
                      <a:rPr lang="pt-BR" b="0" i="0" dirty="0" smtClean="0"/>
                      <m:t> </m:t>
                    </m:r>
                  </m:oMath>
                </a14:m>
                <a:r>
                  <a:rPr lang="pt-BR" dirty="0"/>
                  <a:t>)+ 1 </a:t>
                </a:r>
                <a:r>
                  <a:rPr lang="pt-BR" dirty="0" smtClean="0"/>
                  <a:t>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2∗2∗2∗3</m:t>
                    </m:r>
                    <m:r>
                      <m:rPr>
                        <m:nor/>
                      </m:rPr>
                      <a:rPr lang="pt-BR" dirty="0"/>
                      <m:t> +</m:t>
                    </m:r>
                    <m:r>
                      <a:rPr lang="pt-BR" i="1">
                        <a:latin typeface="Cambria Math"/>
                      </a:rPr>
                      <m:t>2∗2∗ </m:t>
                    </m:r>
                    <m:r>
                      <m:rPr>
                        <m:nor/>
                      </m:rPr>
                      <a:rPr lang="pt-BR" dirty="0"/>
                      <m:t>1 +</m:t>
                    </m:r>
                    <m:r>
                      <a:rPr lang="pt-BR" i="1">
                        <a:latin typeface="Cambria Math"/>
                      </a:rPr>
                      <m:t>2∗</m:t>
                    </m:r>
                    <m:r>
                      <m:rPr>
                        <m:nor/>
                      </m:rPr>
                      <a:rPr lang="pt-BR" dirty="0"/>
                      <m:t>1 </m:t>
                    </m:r>
                    <m:r>
                      <m:rPr>
                        <m:nor/>
                      </m:rPr>
                      <a:rPr lang="pt-BR" b="0" i="0" dirty="0" smtClean="0"/>
                      <m:t> + 1</m:t>
                    </m:r>
                  </m:oMath>
                </a14:m>
                <a:endParaRPr lang="pt-BR" i="1" dirty="0">
                  <a:latin typeface="Cambria Math"/>
                </a:endParaRPr>
              </a:p>
              <a:p>
                <a:endParaRPr lang="pt-B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000" i="1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sz="20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pt-B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000" dirty="0"/>
                        <m:t> + </m:t>
                      </m:r>
                      <m:nary>
                        <m:naryPr>
                          <m:chr m:val="∑"/>
                          <m:ctrlPr>
                            <a:rPr lang="pt-BR" sz="20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pt-BR" sz="2000" b="0" i="1" dirty="0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pt-BR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0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endParaRPr lang="pt-BR" sz="2000" dirty="0"/>
              </a:p>
              <a:p>
                <a:endParaRPr lang="pt-BR" sz="2000" dirty="0" smtClean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40968"/>
                <a:ext cx="9396536" cy="3021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/>
          <p:cNvSpPr/>
          <p:nvPr/>
        </p:nvSpPr>
        <p:spPr>
          <a:xfrm>
            <a:off x="1619672" y="4636359"/>
            <a:ext cx="1008112" cy="864096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>
            <a:stCxn id="12" idx="4"/>
          </p:cNvCxnSpPr>
          <p:nvPr/>
        </p:nvCxnSpPr>
        <p:spPr>
          <a:xfrm rot="16200000" flipH="1">
            <a:off x="2668639" y="4955544"/>
            <a:ext cx="422346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067944" y="5711627"/>
                <a:ext cx="2232248" cy="52206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2−1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711627"/>
                <a:ext cx="2232248" cy="522066"/>
              </a:xfrm>
              <a:prstGeom prst="rect">
                <a:avLst/>
              </a:prstGeom>
              <a:blipFill rotWithShape="1">
                <a:blip r:embed="rId4"/>
                <a:stretch>
                  <a:fillRect l="-2186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3203848" y="5068407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6012160" y="4875598"/>
                <a:ext cx="1414041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pt-BR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b="1" dirty="0" smtClean="0">
                    <a:solidFill>
                      <a:srgbClr val="FF0000"/>
                    </a:solidFill>
                  </a:rPr>
                  <a:t>-1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875598"/>
                <a:ext cx="1414041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301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Recorrência linear não-homogênea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1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Encontre a solução da seguinte recorrência: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+3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6" name="Espaço Reservado para Conteúdo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07504" y="3424255"/>
                <a:ext cx="8928992" cy="2572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pt-B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5∗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 smtClean="0"/>
                  <a:t> + 3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</a:rPr>
                      <m:t>5∗</m:t>
                    </m:r>
                  </m:oMath>
                </a14:m>
                <a:r>
                  <a:rPr lang="pt-BR" sz="2000" dirty="0" smtClean="0"/>
                  <a:t> 2</a:t>
                </a:r>
                <a:r>
                  <a:rPr lang="pt-BR" sz="2000" dirty="0"/>
                  <a:t> + </a:t>
                </a:r>
                <a:r>
                  <a:rPr lang="pt-BR" sz="2000" dirty="0" smtClean="0"/>
                  <a:t>3 = 13</a:t>
                </a:r>
                <a:endParaRPr lang="pt-B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</m:oMath>
                </a14:m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5∗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+ 3 =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5∗</m:t>
                    </m:r>
                  </m:oMath>
                </a14:m>
                <a:r>
                  <a:rPr lang="pt-BR" sz="2000" dirty="0"/>
                  <a:t> </a:t>
                </a:r>
                <a:r>
                  <a:rPr lang="pt-BR" sz="2000" dirty="0" smtClean="0"/>
                  <a:t>(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5∗</m:t>
                    </m:r>
                  </m:oMath>
                </a14:m>
                <a:r>
                  <a:rPr lang="pt-BR" sz="2000" dirty="0"/>
                  <a:t> 2 + </a:t>
                </a:r>
                <a:r>
                  <a:rPr lang="pt-BR" sz="2000" dirty="0" smtClean="0"/>
                  <a:t>3) </a:t>
                </a:r>
                <a:r>
                  <a:rPr lang="pt-BR" sz="2000" dirty="0"/>
                  <a:t>+ </a:t>
                </a:r>
                <a:r>
                  <a:rPr lang="pt-BR" sz="2000" dirty="0" smtClean="0"/>
                  <a:t>3 = 5*5*2 + 5 * 3 + 3 = 68</a:t>
                </a:r>
                <a:endParaRPr lang="pt-B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=5∗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pt-BR" sz="2000" dirty="0"/>
                      <m:t> + 3 = </m:t>
                    </m:r>
                    <m:r>
                      <a:rPr lang="pt-BR" sz="2000" i="1">
                        <a:latin typeface="Cambria Math"/>
                      </a:rPr>
                      <m:t>5∗</m:t>
                    </m:r>
                    <m:r>
                      <m:rPr>
                        <m:nor/>
                      </m:rPr>
                      <a:rPr lang="pt-BR" sz="2000" dirty="0"/>
                      <m:t> (</m:t>
                    </m:r>
                    <m:r>
                      <a:rPr lang="pt-BR" sz="2000" i="1">
                        <a:latin typeface="Cambria Math"/>
                      </a:rPr>
                      <m:t>5∗</m:t>
                    </m:r>
                    <m:r>
                      <m:rPr>
                        <m:nor/>
                      </m:rPr>
                      <a:rPr lang="pt-BR" sz="2000" dirty="0"/>
                      <m:t> (</m:t>
                    </m:r>
                    <m:r>
                      <a:rPr lang="pt-BR" sz="2000" i="1">
                        <a:latin typeface="Cambria Math"/>
                      </a:rPr>
                      <m:t>5∗</m:t>
                    </m:r>
                    <m:r>
                      <m:rPr>
                        <m:nor/>
                      </m:rPr>
                      <a:rPr lang="pt-BR" sz="2000" dirty="0"/>
                      <m:t> 2 + 3) + 3) + 3</m:t>
                    </m:r>
                  </m:oMath>
                </a14:m>
                <a:r>
                  <a:rPr lang="pt-BR" sz="2000" dirty="0" smtClean="0"/>
                  <a:t> = 5*5*5*2+5*5*3+5*3+3 = 343</a:t>
                </a:r>
                <a:endParaRPr lang="pt-BR" sz="2000" dirty="0"/>
              </a:p>
              <a:p>
                <a:r>
                  <a:rPr lang="pt-BR" sz="2000" dirty="0" smtClean="0"/>
                  <a:t>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000" dirty="0" smtClean="0"/>
                  <a:t>.2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/>
                          </a:rPr>
                          <m:t>.3</m:t>
                        </m:r>
                      </m:e>
                    </m:nary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  <a:p>
                <a:endParaRPr lang="pt-BR" sz="2000" dirty="0"/>
              </a:p>
              <a:p>
                <a:endParaRPr lang="pt-BR" sz="2000" dirty="0" smtClean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424255"/>
                <a:ext cx="8928992" cy="2572884"/>
              </a:xfrm>
              <a:prstGeom prst="rect">
                <a:avLst/>
              </a:prstGeom>
              <a:blipFill rotWithShape="1">
                <a:blip r:embed="rId3"/>
                <a:stretch>
                  <a:fillRect l="-751" b="-40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1360301" y="4771451"/>
            <a:ext cx="1368152" cy="864096"/>
          </a:xfrm>
          <a:prstGeom prst="ellips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stCxn id="5" idx="4"/>
          </p:cNvCxnSpPr>
          <p:nvPr/>
        </p:nvCxnSpPr>
        <p:spPr>
          <a:xfrm rot="16200000" flipH="1">
            <a:off x="2499278" y="5180646"/>
            <a:ext cx="422346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707904" y="5785965"/>
                <a:ext cx="1368152" cy="5101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3.(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5−1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785965"/>
                <a:ext cx="1368152" cy="510140"/>
              </a:xfrm>
              <a:prstGeom prst="rect">
                <a:avLst/>
              </a:prstGeom>
              <a:blipFill rotWithShape="1">
                <a:blip r:embed="rId4"/>
                <a:stretch>
                  <a:fillRect l="-3556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/>
          <p:cNvCxnSpPr/>
          <p:nvPr/>
        </p:nvCxnSpPr>
        <p:spPr>
          <a:xfrm>
            <a:off x="2843808" y="5142745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5652120" y="4949936"/>
                <a:ext cx="1959639" cy="50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pt-BR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</m:e>
                      <m:sup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.2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pt-B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949936"/>
                <a:ext cx="1959639" cy="507127"/>
              </a:xfrm>
              <a:prstGeom prst="rect">
                <a:avLst/>
              </a:prstGeom>
              <a:blipFill rotWithShape="1">
                <a:blip r:embed="rId5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Solução geral de uma recorrência linear não homogênea de 1° ordem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29035"/>
                <a:ext cx="8229600" cy="2409131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/>
                  <a:t>Se ela for do tipo: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800" b="0" i="1" smtClean="0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sz="2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29035"/>
                <a:ext cx="8229600" cy="2409131"/>
              </a:xfrm>
              <a:blipFill rotWithShape="1">
                <a:blip r:embed="rId2"/>
                <a:stretch>
                  <a:fillRect l="-1333" t="-22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461377" y="448995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Então a solução será: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547663" y="5301208"/>
                <a:ext cx="3940566" cy="83548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32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 sz="32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3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/>
                  <a:t> </a:t>
                </a:r>
                <a:r>
                  <a:rPr lang="pt-BR" sz="32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/>
                          </a:rPr>
                          <m:t>𝐵</m:t>
                        </m:r>
                        <m:r>
                          <a:rPr lang="pt-BR" sz="3200" i="1">
                            <a:latin typeface="Cambria Math"/>
                          </a:rPr>
                          <m:t>.(</m:t>
                        </m:r>
                        <m:sSup>
                          <m:sSupPr>
                            <m:ctrlPr>
                              <a:rPr lang="pt-BR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3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pt-BR" sz="32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pt-BR" sz="3200" i="1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pt-BR" sz="3200" b="0" i="1" smtClean="0">
                            <a:latin typeface="Cambria Math"/>
                          </a:rPr>
                          <m:t>𝐴</m:t>
                        </m:r>
                        <m:r>
                          <a:rPr lang="pt-BR" sz="32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5301208"/>
                <a:ext cx="3940566" cy="835485"/>
              </a:xfrm>
              <a:prstGeom prst="rect">
                <a:avLst/>
              </a:prstGeom>
              <a:blipFill rotWithShape="1">
                <a:blip r:embed="rId3"/>
                <a:stretch>
                  <a:fillRect b="-116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 flipH="1" flipV="1">
            <a:off x="5868144" y="3861048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876256" y="515719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Somente </a:t>
            </a:r>
            <a:r>
              <a:rPr lang="pt-BR" b="1" dirty="0" smtClean="0">
                <a:solidFill>
                  <a:srgbClr val="FF0000"/>
                </a:solidFill>
              </a:rPr>
              <a:t>se B for uma constante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Encontre </a:t>
                </a:r>
                <a:r>
                  <a:rPr lang="pt-BR" dirty="0"/>
                  <a:t>a solução da seguinte recorrência: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979712" y="4077072"/>
                <a:ext cx="1672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𝑎𝑛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16726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946001" y="3613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Resposta: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Somatório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41168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latin typeface="Cambria Math"/>
                  </a:rPr>
                  <a:t>Exemplos: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4</m:t>
                          </m:r>
                        </m:sup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(8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−3)</m:t>
                          </m:r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8.1−3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8.2−3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8.3−3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8.4−3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=5+13+21+29=69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41168"/>
              </a:xfrm>
              <a:blipFill rotWithShape="1">
                <a:blip r:embed="rId2"/>
                <a:stretch>
                  <a:fillRect l="-1193" t="-1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62" y="3717032"/>
            <a:ext cx="340672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7" y="5228219"/>
            <a:ext cx="4156447" cy="79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eta para a direita 6"/>
          <p:cNvSpPr/>
          <p:nvPr/>
        </p:nvSpPr>
        <p:spPr>
          <a:xfrm flipH="1">
            <a:off x="5784304" y="5372725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948264" y="5372725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Errado!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Encontre </a:t>
                </a:r>
                <a:r>
                  <a:rPr lang="pt-BR" dirty="0"/>
                  <a:t>a solução da seguinte recorrência: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6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Somatório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Rescreva as sequências abaixo usando a notação de somatório: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a)  2+4+8+16+32+64  </a:t>
            </a:r>
            <a:r>
              <a:rPr lang="pt-BR" dirty="0" smtClean="0"/>
              <a:t>=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b)  1+3+5</a:t>
            </a:r>
            <a:r>
              <a:rPr lang="pt-BR" dirty="0" smtClean="0"/>
              <a:t>+...+29 =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1371600" lvl="2" indent="-514350"/>
            <a:endParaRPr lang="pt-BR" dirty="0"/>
          </a:p>
          <a:p>
            <a:pPr marL="1371600" lvl="2" indent="-514350"/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dos Somatórios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203032" cy="5141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pt-BR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𝑛𝑎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203032" cy="5141168"/>
              </a:xfrm>
              <a:blipFill rotWithShape="1">
                <a:blip r:embed="rId2"/>
                <a:stretch>
                  <a:fillRect t="-14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Somatórios Duplos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75240" cy="4709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857250" lvl="2" indent="0">
                  <a:buNone/>
                </a:pPr>
                <a:endParaRPr lang="pt-BR" dirty="0" smtClean="0"/>
              </a:p>
              <a:p>
                <a:pPr marL="857250" lvl="2" indent="0">
                  <a:buNone/>
                </a:pPr>
                <a:r>
                  <a:rPr lang="pt-BR" dirty="0" smtClean="0"/>
                  <a:t>Exemplo:</a:t>
                </a:r>
              </a:p>
              <a:p>
                <a:pPr marL="857250" lvl="2" indent="0">
                  <a:buNone/>
                </a:pPr>
                <a:endParaRPr lang="pt-BR" dirty="0"/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75240" cy="47091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6</a:t>
            </a:fld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3635896" y="529603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932040" y="5152890"/>
            <a:ext cx="259228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o valor desse somatório?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3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0711"/>
            <a:ext cx="3600400" cy="246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3600400" cy="282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65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8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112568" cy="512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1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err="1" smtClean="0"/>
              <a:t>Produtório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355160" cy="5141168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 smtClean="0">
                    <a:latin typeface="Cambria Math"/>
                  </a:rPr>
                  <a:t>Para indicar, de modo abreviado, o produto: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 ...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.</m:t>
                        </m:r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usamos a seguinte notação: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Lê-se: </a:t>
                </a:r>
                <a:r>
                  <a:rPr lang="pt-BR" dirty="0" err="1" smtClean="0"/>
                  <a:t>produtório</a:t>
                </a:r>
                <a:r>
                  <a:rPr lang="pt-BR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de 1 a n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355160" cy="5141168"/>
              </a:xfrm>
              <a:blipFill rotWithShape="1">
                <a:blip r:embed="rId2"/>
                <a:stretch>
                  <a:fillRect l="-2071" t="-11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1864</Words>
  <Application>Microsoft Office PowerPoint</Application>
  <PresentationFormat>Apresentação na tela (4:3)</PresentationFormat>
  <Paragraphs>253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Matemática Discreta 2</vt:lpstr>
      <vt:lpstr>Somatório</vt:lpstr>
      <vt:lpstr>Somatório</vt:lpstr>
      <vt:lpstr>Somatório</vt:lpstr>
      <vt:lpstr>Propriedades dos Somatórios</vt:lpstr>
      <vt:lpstr>Somatórios Duplos</vt:lpstr>
      <vt:lpstr>Exercício</vt:lpstr>
      <vt:lpstr>Exercício</vt:lpstr>
      <vt:lpstr>Produtório</vt:lpstr>
      <vt:lpstr>Produtório</vt:lpstr>
      <vt:lpstr>Propriedades dos Produtórios</vt:lpstr>
      <vt:lpstr>Teorema do Binômio</vt:lpstr>
      <vt:lpstr>Sequências</vt:lpstr>
      <vt:lpstr>Definindo sequências</vt:lpstr>
      <vt:lpstr>Definindo sequências recursivamente</vt:lpstr>
      <vt:lpstr>Sequência de Fibonacci</vt:lpstr>
      <vt:lpstr>Exercício</vt:lpstr>
      <vt:lpstr>Encontrando a raiz quadrada recursivamente</vt:lpstr>
      <vt:lpstr>Exercício</vt:lpstr>
      <vt:lpstr>Exercício</vt:lpstr>
      <vt:lpstr>Tipos de recorrências</vt:lpstr>
      <vt:lpstr>IMPORTANTE</vt:lpstr>
      <vt:lpstr>Solução de Recorrências</vt:lpstr>
      <vt:lpstr>Exercício</vt:lpstr>
      <vt:lpstr>Solução de Recorrências Lineares Homogêneas de 1° ordem</vt:lpstr>
      <vt:lpstr>Recorrência linear não-homogênea</vt:lpstr>
      <vt:lpstr>Recorrência linear não-homogênea</vt:lpstr>
      <vt:lpstr>Solução geral de uma recorrência linear não homogênea de 1° ordem</vt:lpstr>
      <vt:lpstr>Exercício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257</cp:revision>
  <dcterms:created xsi:type="dcterms:W3CDTF">2018-08-02T00:18:32Z</dcterms:created>
  <dcterms:modified xsi:type="dcterms:W3CDTF">2019-08-13T14:05:15Z</dcterms:modified>
</cp:coreProperties>
</file>