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3" r:id="rId5"/>
    <p:sldId id="270" r:id="rId6"/>
    <p:sldId id="264" r:id="rId7"/>
    <p:sldId id="261" r:id="rId8"/>
    <p:sldId id="262" r:id="rId9"/>
    <p:sldId id="266" r:id="rId10"/>
    <p:sldId id="274" r:id="rId11"/>
    <p:sldId id="275" r:id="rId12"/>
    <p:sldId id="288" r:id="rId13"/>
    <p:sldId id="276" r:id="rId14"/>
    <p:sldId id="267" r:id="rId15"/>
    <p:sldId id="278" r:id="rId16"/>
    <p:sldId id="281" r:id="rId17"/>
    <p:sldId id="283" r:id="rId18"/>
    <p:sldId id="268" r:id="rId19"/>
    <p:sldId id="269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CA06-61EA-4188-9ACB-5693A18AB77E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D420-D95D-48F0-8D50-26A7BB26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FD0-A337-4901-99DC-5189BAC26408}" type="datetime1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43-B438-46DB-994A-C1DFE498E817}" type="datetime1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EEE-E71C-4AC7-B004-9FF384861A6E}" type="datetime1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29E-E4A4-4DF5-A948-F28E88DEE00F}" type="datetime1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126F-11C6-40B9-A7EE-D6A5FAD7948B}" type="datetime1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BCF-B1A9-4437-9494-BE81F60859FB}" type="datetime1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6E-9C2B-4FA3-A451-DB28BEF260EA}" type="datetime1">
              <a:rPr lang="pt-BR" smtClean="0"/>
              <a:t>20/08/2018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D351-7FB3-4ED9-B390-BA92A17495A3}" type="datetime1">
              <a:rPr lang="pt-BR" smtClean="0"/>
              <a:t>20/08/2018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EBC-0B42-44DB-A97E-780ED593F192}" type="datetime1">
              <a:rPr lang="pt-BR" smtClean="0"/>
              <a:t>20/08/2018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7B4-BECA-4C4D-A0AC-9B0D2D06BDD1}" type="datetime1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6AB-560A-4CC2-A0F3-E8E3A3331987}" type="datetime1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6F7C-721A-4955-A86E-262F965EB393}" type="datetime1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bol.uol.com.br/matematica/numero-quadrado-perfeito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693613"/>
            <a:ext cx="7772400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/>
              <a:t>Matemática Discreta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4532544"/>
            <a:ext cx="6552728" cy="53733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Dr. Glauco Vitor Pedrosa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UkTOF7V2kFp5bprMnWZpNXBMksvhPwT2o4r7SJOzaTFlS4xdFMJ11duoiLWhd3EGl7ZBLdqRc1omLCPr0q3CJQbfgHHPlUpWzciwdQ8QrHjI-oQvdw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483"/>
            <a:ext cx="1619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22403" y="764703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Universidade de Brasília</a:t>
            </a:r>
          </a:p>
          <a:p>
            <a:pPr algn="ctr"/>
            <a:r>
              <a:rPr lang="pt-BR" sz="3200" dirty="0" smtClean="0"/>
              <a:t>Faculdade do Gama</a:t>
            </a:r>
            <a:endParaRPr lang="pt-BR" sz="3200" dirty="0"/>
          </a:p>
        </p:txBody>
      </p:sp>
      <p:sp>
        <p:nvSpPr>
          <p:cNvPr id="6" name="AutoShape 2" descr="Resultado de imagem para unb g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2165"/>
            <a:ext cx="2595589" cy="9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3568"/>
            <a:ext cx="8496944" cy="5257800"/>
          </a:xfrm>
        </p:spPr>
        <p:txBody>
          <a:bodyPr>
            <a:normAutofit/>
          </a:bodyPr>
          <a:lstStyle/>
          <a:p>
            <a:r>
              <a:rPr lang="pt-BR" sz="2800" dirty="0"/>
              <a:t>Veja que o cálculo do fatorial se torna trabalhoso a medida que </a:t>
            </a:r>
            <a:r>
              <a:rPr lang="pt-BR" sz="2800" i="1" dirty="0" smtClean="0"/>
              <a:t>n</a:t>
            </a:r>
            <a:r>
              <a:rPr lang="pt-BR" sz="2800" dirty="0"/>
              <a:t> aumenta, veja:</a:t>
            </a:r>
          </a:p>
          <a:p>
            <a:pPr marL="0" indent="0">
              <a:buNone/>
            </a:pP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10! = 10 . 9 . 8 . 7 . 6 . 5 . 4 . 3 . 2 . 1 = </a:t>
            </a:r>
            <a:r>
              <a:rPr lang="pt-BR" sz="2800" dirty="0" smtClean="0"/>
              <a:t>3.628.800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smtClean="0"/>
              <a:t>Assim</a:t>
            </a:r>
            <a:r>
              <a:rPr lang="pt-BR" sz="2800" dirty="0"/>
              <a:t>, podemos simplificar alguns cálculos, usando o artifício de não calcular totalmente o fatorial, mas sim uma parte dele:</a:t>
            </a:r>
          </a:p>
          <a:p>
            <a:pPr marL="0" indent="0" algn="ctr">
              <a:buNone/>
            </a:pPr>
            <a:r>
              <a:rPr lang="pt-BR" sz="2800" dirty="0" smtClean="0"/>
              <a:t>(</a:t>
            </a:r>
            <a:r>
              <a:rPr lang="pt-BR" sz="2800" dirty="0"/>
              <a:t>n+1)! = </a:t>
            </a:r>
            <a:r>
              <a:rPr lang="pt-BR" sz="2800" dirty="0" smtClean="0"/>
              <a:t>(</a:t>
            </a:r>
            <a:r>
              <a:rPr lang="pt-BR" sz="2800" dirty="0"/>
              <a:t>n+1) . n</a:t>
            </a:r>
            <a:r>
              <a:rPr lang="pt-BR" sz="2800" dirty="0" smtClean="0"/>
              <a:t>!</a:t>
            </a:r>
          </a:p>
          <a:p>
            <a:pPr marL="0" indent="0">
              <a:buNone/>
            </a:pPr>
            <a:r>
              <a:rPr lang="pt-BR" sz="2800" dirty="0" smtClean="0"/>
              <a:t>Exemplo:</a:t>
            </a:r>
          </a:p>
          <a:p>
            <a:pPr marL="400050" lvl="1" indent="0">
              <a:buNone/>
            </a:pPr>
            <a:r>
              <a:rPr lang="pt-BR" sz="2400" dirty="0" smtClean="0"/>
              <a:t>10</a:t>
            </a:r>
            <a:r>
              <a:rPr lang="pt-BR" sz="2400" dirty="0"/>
              <a:t>! = 10 . 9 . 8 . 7!</a:t>
            </a:r>
            <a:endParaRPr lang="pt-BR" sz="4000" dirty="0"/>
          </a:p>
          <a:p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8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95536" y="3645024"/>
            <a:ext cx="2880320" cy="8640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484784"/>
            <a:ext cx="2880320" cy="8640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sz="2800" dirty="0" smtClean="0"/>
                  <a:t>Calcule  </a:t>
                </a:r>
                <a:r>
                  <a:rPr lang="pt-BR" sz="2800" dirty="0"/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10!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/>
                          <m:t>8! </m:t>
                        </m:r>
                      </m:den>
                    </m:f>
                  </m:oMath>
                </a14:m>
                <a:endParaRPr lang="pt-BR" sz="2800" dirty="0" smtClean="0"/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 smtClean="0"/>
                  <a:t>Fazemos</a:t>
                </a:r>
                <a:r>
                  <a:rPr lang="pt-BR" sz="2800" dirty="0"/>
                  <a:t>: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10!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/>
                          <m:t>8! </m:t>
                        </m:r>
                      </m:den>
                    </m:f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800" dirty="0" smtClean="0"/>
                  <a:t>=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10⋅9⋅8!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/>
                          <m:t>8! </m:t>
                        </m:r>
                      </m:den>
                    </m:f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800" dirty="0" smtClean="0"/>
                  <a:t> = 90</a:t>
                </a:r>
                <a:endParaRPr lang="pt-BR" sz="2800" dirty="0"/>
              </a:p>
              <a:p>
                <a:endParaRPr lang="pt-BR" sz="2800" dirty="0" smtClean="0"/>
              </a:p>
              <a:p>
                <a:r>
                  <a:rPr lang="pt-BR" sz="2800" dirty="0"/>
                  <a:t>Calcule </a:t>
                </a:r>
                <a:r>
                  <a:rPr lang="pt-BR" sz="2800" dirty="0" smtClean="0"/>
                  <a:t> </a:t>
                </a:r>
                <a:r>
                  <a:rPr lang="pt-BR" sz="2800" dirty="0"/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</m:t>
                        </m:r>
                        <m:r>
                          <m:rPr>
                            <m:nor/>
                          </m:rPr>
                          <a:rPr lang="pt-BR" sz="28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t-BR" sz="2800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pt-BR" sz="2800" dirty="0"/>
                          <m:t>!</m:t>
                        </m:r>
                        <m:r>
                          <m:rPr>
                            <m:nor/>
                          </m:rPr>
                          <a:rPr lang="pt-BR" sz="2800" b="0" i="0" dirty="0" smtClean="0"/>
                          <m:t>.3!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800" dirty="0" smtClean="0"/>
              </a:p>
              <a:p>
                <a:pPr marL="0" indent="0">
                  <a:buNone/>
                </a:pPr>
                <a:r>
                  <a:rPr lang="pt-BR" sz="2800" dirty="0" smtClean="0"/>
                  <a:t>Fazemos</a:t>
                </a:r>
                <a:r>
                  <a:rPr lang="pt-BR" sz="2800" dirty="0"/>
                  <a:t>: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12!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>
                            <a:latin typeface="Cambria Math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pt-BR" sz="2800" dirty="0"/>
                          <m:t>!.3! </m:t>
                        </m:r>
                      </m:den>
                    </m:f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12</m:t>
                        </m:r>
                        <m:r>
                          <m:rPr>
                            <m:nor/>
                          </m:rPr>
                          <a:rPr lang="pt-BR" sz="2800" b="0" dirty="0" smtClean="0"/>
                          <m:t>.11.10.9!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>
                            <a:latin typeface="Cambria Math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pt-BR" sz="2800" dirty="0"/>
                          <m:t>!.3! </m:t>
                        </m:r>
                      </m:den>
                    </m:f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800" dirty="0" smtClean="0"/>
                  <a:t>=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12</m:t>
                        </m:r>
                        <m:r>
                          <m:rPr>
                            <m:nor/>
                          </m:rPr>
                          <a:rPr lang="pt-BR" sz="2800" b="0" i="0" dirty="0" smtClean="0"/>
                          <m:t>.11.10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3.2.1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 smtClean="0"/>
                  <a:t> 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1</m:t>
                        </m:r>
                        <m:r>
                          <m:rPr>
                            <m:nor/>
                          </m:rPr>
                          <a:rPr lang="pt-BR" sz="2800" b="0" i="0" dirty="0" smtClean="0"/>
                          <m:t>320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800" dirty="0"/>
                  <a:t> </a:t>
                </a:r>
                <a:r>
                  <a:rPr lang="pt-BR" sz="2800" dirty="0" smtClean="0"/>
                  <a:t>= 220</a:t>
                </a:r>
                <a:r>
                  <a:rPr lang="pt-BR" sz="2800" dirty="0"/>
                  <a:t/>
                </a:r>
                <a:br>
                  <a:rPr lang="pt-BR" sz="2800" dirty="0"/>
                </a:br>
                <a:r>
                  <a:rPr lang="pt-BR" sz="2800" dirty="0"/>
                  <a:t/>
                </a:r>
                <a:br>
                  <a:rPr lang="pt-BR" sz="2800" dirty="0"/>
                </a:br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  <a:blipFill rotWithShape="1">
                <a:blip r:embed="rId2"/>
                <a:stretch>
                  <a:fillRect l="-1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95536" y="4221088"/>
            <a:ext cx="3024336" cy="9939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95536" y="2795126"/>
            <a:ext cx="3024336" cy="9939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484784"/>
            <a:ext cx="2880320" cy="8640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/>
                  <a:t>Calcule  </a:t>
                </a:r>
                <a:r>
                  <a:rPr lang="pt-BR" sz="2800" dirty="0"/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pt-BR" sz="2800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−3)</m:t>
                        </m:r>
                        <m:r>
                          <m:rPr>
                            <m:nor/>
                          </m:rPr>
                          <a:rPr lang="pt-BR" sz="2800" dirty="0"/>
                          <m:t>! </m:t>
                        </m:r>
                      </m:den>
                    </m:f>
                  </m:oMath>
                </a14:m>
                <a:endParaRPr lang="pt-BR" sz="2800" dirty="0" smtClean="0"/>
              </a:p>
              <a:p>
                <a:pPr marL="0" indent="0">
                  <a:buNone/>
                </a:pPr>
                <a:endParaRPr lang="pt-BR" sz="2800" dirty="0"/>
              </a:p>
              <a:p>
                <a:r>
                  <a:rPr lang="pt-BR" sz="2800" dirty="0" smtClean="0"/>
                  <a:t>Calcule</a:t>
                </a:r>
                <a:r>
                  <a:rPr lang="pt-BR" sz="2800" dirty="0"/>
                  <a:t> </a:t>
                </a:r>
                <a:r>
                  <a:rPr lang="pt-BR" sz="2800" dirty="0" smtClean="0"/>
                  <a:t> </a:t>
                </a:r>
                <a:r>
                  <a:rPr lang="pt-BR" sz="2800" dirty="0"/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 smtClean="0"/>
                          <m:t>(</m:t>
                        </m:r>
                        <m:r>
                          <m:rPr>
                            <m:nor/>
                          </m:rPr>
                          <a:rPr lang="pt-BR" sz="2800" b="0" dirty="0" smtClean="0"/>
                          <m:t>n</m:t>
                        </m:r>
                        <m:r>
                          <m:rPr>
                            <m:nor/>
                          </m:rPr>
                          <a:rPr lang="pt-BR" sz="2800" b="0" dirty="0" smtClean="0"/>
                          <m:t>−1)!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+2)</m:t>
                        </m:r>
                        <m:r>
                          <m:rPr>
                            <m:nor/>
                          </m:rPr>
                          <a:rPr lang="pt-BR" sz="2800" b="0" i="0" dirty="0" smtClean="0"/>
                          <m:t>!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endParaRPr lang="pt-BR" sz="2800" dirty="0" smtClean="0"/>
              </a:p>
              <a:p>
                <a:endParaRPr lang="pt-BR" sz="2800" dirty="0"/>
              </a:p>
              <a:p>
                <a:r>
                  <a:rPr lang="pt-BR" sz="2800" dirty="0"/>
                  <a:t>Calcule  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(</m:t>
                        </m:r>
                        <m:r>
                          <m:rPr>
                            <m:nor/>
                          </m:rPr>
                          <a:rPr lang="pt-BR" sz="2800" dirty="0"/>
                          <m:t>n</m:t>
                        </m:r>
                        <m:r>
                          <m:rPr>
                            <m:nor/>
                          </m:rPr>
                          <a:rPr lang="pt-BR" sz="2800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pt-BR" sz="2800" dirty="0"/>
                          <m:t>1)!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pt-BR" sz="2800" b="0" i="0" dirty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800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800" dirty="0"/>
                          <m:t>! </m:t>
                        </m:r>
                      </m:den>
                    </m:f>
                  </m:oMath>
                </a14:m>
                <a:endParaRPr lang="pt-BR" sz="2800" dirty="0"/>
              </a:p>
              <a:p>
                <a:endParaRPr lang="pt-BR" sz="2800" dirty="0"/>
              </a:p>
              <a:p>
                <a:pPr marL="0" indent="0">
                  <a:buNone/>
                </a:pPr>
                <a:endParaRPr lang="pt-BR" sz="2800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  <a:blipFill rotWithShape="1">
                <a:blip r:embed="rId2"/>
                <a:stretch>
                  <a:fillRect l="-1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7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Atenção!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3568"/>
            <a:ext cx="8496944" cy="5257800"/>
          </a:xfrm>
        </p:spPr>
        <p:txBody>
          <a:bodyPr>
            <a:normAutofit/>
          </a:bodyPr>
          <a:lstStyle/>
          <a:p>
            <a:r>
              <a:rPr lang="pt-BR" sz="2800" dirty="0"/>
              <a:t>As seguintes operações </a:t>
            </a:r>
            <a:r>
              <a:rPr lang="pt-BR" sz="2800" u="sng" dirty="0"/>
              <a:t>não</a:t>
            </a:r>
            <a:r>
              <a:rPr lang="pt-BR" sz="2800" dirty="0"/>
              <a:t> são válidas:</a:t>
            </a:r>
          </a:p>
          <a:p>
            <a:pPr marL="0" indent="0">
              <a:buNone/>
            </a:pPr>
            <a:r>
              <a:rPr lang="pt-BR" sz="2800" dirty="0"/>
              <a:t>n! + x! = (</a:t>
            </a:r>
            <a:r>
              <a:rPr lang="pt-BR" sz="2800" dirty="0" err="1"/>
              <a:t>n+x</a:t>
            </a:r>
            <a:r>
              <a:rPr lang="pt-BR" sz="2800" dirty="0"/>
              <a:t>)!</a:t>
            </a:r>
          </a:p>
          <a:p>
            <a:pPr marL="0" indent="0">
              <a:buNone/>
            </a:pPr>
            <a:r>
              <a:rPr lang="pt-BR" sz="2800" dirty="0" smtClean="0"/>
              <a:t>n</a:t>
            </a:r>
            <a:r>
              <a:rPr lang="pt-BR" sz="2800" dirty="0"/>
              <a:t>! - x! = (n-x)!</a:t>
            </a:r>
          </a:p>
          <a:p>
            <a:pPr marL="0" indent="0">
              <a:buNone/>
            </a:pPr>
            <a:r>
              <a:rPr lang="pt-BR" sz="2800" dirty="0" smtClean="0"/>
              <a:t>n! </a:t>
            </a:r>
            <a:r>
              <a:rPr lang="pt-BR" sz="2800" dirty="0"/>
              <a:t>. x! = (n . x)!</a:t>
            </a:r>
          </a:p>
          <a:p>
            <a:pPr marL="0" indent="0">
              <a:buNone/>
            </a:pP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8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Binomiais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3568"/>
            <a:ext cx="8496944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 smtClean="0">
                <a:latin typeface="Cambria Math"/>
              </a:rPr>
              <a:t>Dado o grupo A = {1, 2, 3, 4} , responda: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>
                <a:latin typeface="Cambria Math"/>
              </a:rPr>
              <a:t>Quantos grupos </a:t>
            </a:r>
            <a:r>
              <a:rPr lang="pt-BR" sz="2400" dirty="0" smtClean="0">
                <a:latin typeface="Cambria Math"/>
              </a:rPr>
              <a:t>com </a:t>
            </a:r>
            <a:r>
              <a:rPr lang="pt-BR" sz="2400" dirty="0">
                <a:latin typeface="Cambria Math"/>
              </a:rPr>
              <a:t>3 elementos </a:t>
            </a:r>
            <a:r>
              <a:rPr lang="pt-BR" sz="2400" dirty="0" smtClean="0">
                <a:latin typeface="Cambria Math"/>
              </a:rPr>
              <a:t>podemos construir?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>
                <a:latin typeface="Cambria Math"/>
              </a:rPr>
              <a:t>Quantos grupos </a:t>
            </a:r>
            <a:r>
              <a:rPr lang="pt-BR" sz="2400" dirty="0" smtClean="0">
                <a:latin typeface="Cambria Math"/>
              </a:rPr>
              <a:t>com 1 elemento </a:t>
            </a:r>
            <a:r>
              <a:rPr lang="pt-BR" sz="2400" dirty="0">
                <a:latin typeface="Cambria Math"/>
              </a:rPr>
              <a:t>podemos construir</a:t>
            </a:r>
            <a:r>
              <a:rPr lang="pt-BR" sz="2400" dirty="0" smtClean="0">
                <a:latin typeface="Cambria Math"/>
              </a:rPr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>
                <a:latin typeface="Cambria Math"/>
              </a:rPr>
              <a:t>Quantos grupos com </a:t>
            </a:r>
            <a:r>
              <a:rPr lang="pt-BR" sz="2400" dirty="0" smtClean="0">
                <a:latin typeface="Cambria Math"/>
              </a:rPr>
              <a:t>4 elementos </a:t>
            </a:r>
            <a:r>
              <a:rPr lang="pt-BR" sz="2400" dirty="0">
                <a:latin typeface="Cambria Math"/>
              </a:rPr>
              <a:t>podemos construir</a:t>
            </a:r>
            <a:r>
              <a:rPr lang="pt-BR" sz="2400" dirty="0" smtClean="0">
                <a:latin typeface="Cambria Math"/>
              </a:rPr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>
                <a:latin typeface="Cambria Math"/>
              </a:rPr>
              <a:t>Quantos grupos com 0</a:t>
            </a:r>
            <a:r>
              <a:rPr lang="pt-BR" sz="2400" dirty="0" smtClean="0">
                <a:latin typeface="Cambria Math"/>
              </a:rPr>
              <a:t> </a:t>
            </a:r>
            <a:r>
              <a:rPr lang="pt-BR" sz="2400" dirty="0">
                <a:latin typeface="Cambria Math"/>
              </a:rPr>
              <a:t>elemento podemos construir?</a:t>
            </a:r>
          </a:p>
          <a:p>
            <a:pPr lvl="1">
              <a:buFont typeface="Arial" pitchFamily="34" charset="0"/>
              <a:buChar char="•"/>
            </a:pPr>
            <a:endParaRPr lang="pt-BR" sz="2400" dirty="0">
              <a:latin typeface="Cambria Math"/>
            </a:endParaRPr>
          </a:p>
          <a:p>
            <a:pPr lvl="1">
              <a:buFont typeface="Arial" pitchFamily="34" charset="0"/>
              <a:buChar char="•"/>
            </a:pPr>
            <a:endParaRPr lang="pt-BR" sz="2400" dirty="0">
              <a:latin typeface="Cambria Math"/>
            </a:endParaRPr>
          </a:p>
          <a:p>
            <a:pPr lvl="1">
              <a:buFont typeface="Arial" pitchFamily="34" charset="0"/>
              <a:buChar char="•"/>
            </a:pPr>
            <a:endParaRPr lang="pt-BR" sz="2400" dirty="0" smtClean="0">
              <a:latin typeface="Cambria Math"/>
            </a:endParaRPr>
          </a:p>
          <a:p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Binomiais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pt-BR" dirty="0" smtClean="0">
                    <a:latin typeface="Cambria Math"/>
                  </a:rPr>
                  <a:t>Definimos os coeficientes binomiais por:</a:t>
                </a:r>
              </a:p>
              <a:p>
                <a:pPr marL="457200" lvl="1" indent="0">
                  <a:buNone/>
                </a:pPr>
                <a:endParaRPr lang="pt-BR" sz="2400" b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pt-BR" sz="2400" b="1" i="1" smtClean="0"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pt-BR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sz="2400" b="1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pt-BR" sz="24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pt-BR" sz="2400" b="1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pt-BR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pt-BR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pt-BR" sz="24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2400" b="1" dirty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r>
                  <a:rPr lang="pt-BR" sz="2400" dirty="0" smtClean="0">
                    <a:latin typeface="Cambria Math"/>
                  </a:rPr>
                  <a:t>Condições:</a:t>
                </a: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t-BR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𝒏</m:t>
                    </m:r>
                  </m:oMath>
                </a14:m>
                <a:endParaRPr lang="pt-BR" sz="2400" i="1" dirty="0" smtClean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 smtClean="0">
                    <a:latin typeface="Cambria Math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𝒏</m:t>
                    </m:r>
                  </m:oMath>
                </a14:m>
                <a:r>
                  <a:rPr lang="pt-BR" sz="2400" dirty="0" smtClean="0">
                    <a:latin typeface="Cambria Math"/>
                  </a:rPr>
                  <a:t> maior (ou igual a zero)</a:t>
                </a:r>
              </a:p>
              <a:p>
                <a:pPr lvl="1">
                  <a:buFont typeface="Arial" pitchFamily="34" charset="0"/>
                  <a:buChar char="•"/>
                </a:pPr>
                <a:endParaRPr lang="pt-BR" sz="2400" dirty="0" smtClean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r>
                  <a:rPr lang="pt-BR" sz="2400" dirty="0" smtClean="0">
                    <a:latin typeface="Cambria Math"/>
                  </a:rPr>
                  <a:t>Exemplo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sz="36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6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3600" b="1" i="1" smtClean="0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pt-BR" sz="36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pt-BR" sz="3600" b="1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pt-BR" sz="3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3600" b="1" i="1" smtClean="0">
                            <a:latin typeface="Cambria Math"/>
                          </a:rPr>
                          <m:t>𝟒</m:t>
                        </m:r>
                        <m:r>
                          <a:rPr lang="pt-BR" sz="36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pt-BR" sz="3600" b="1" i="1" smtClean="0">
                            <a:latin typeface="Cambria Math"/>
                          </a:rPr>
                          <m:t>𝟑</m:t>
                        </m:r>
                        <m:r>
                          <a:rPr lang="pt-BR" sz="3600" b="1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pt-BR" sz="3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3600" b="1" i="1" smtClean="0">
                                <a:latin typeface="Cambria Math"/>
                              </a:rPr>
                              <m:t>𝟒</m:t>
                            </m:r>
                            <m:r>
                              <a:rPr lang="pt-BR" sz="36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36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pt-BR" sz="3600" b="1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1" i="1">
                            <a:latin typeface="Cambria Math"/>
                          </a:rPr>
                          <m:t>𝟒</m:t>
                        </m:r>
                        <m:r>
                          <a:rPr lang="pt-BR" sz="2400" b="1" i="1" smtClean="0">
                            <a:latin typeface="Cambria Math"/>
                          </a:rPr>
                          <m:t>. </m:t>
                        </m:r>
                        <m:r>
                          <a:rPr lang="pt-BR" sz="2400" b="1" i="1" smtClean="0">
                            <a:latin typeface="Cambria Math"/>
                          </a:rPr>
                          <m:t>𝟑</m:t>
                        </m:r>
                        <m:r>
                          <a:rPr lang="pt-BR" sz="2400" b="1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pt-BR" sz="2400" b="1" i="1">
                            <a:latin typeface="Cambria Math"/>
                          </a:rPr>
                          <m:t>𝟑</m:t>
                        </m:r>
                        <m:r>
                          <a:rPr lang="pt-BR" sz="2400" b="1" i="1">
                            <a:latin typeface="Cambria Math"/>
                          </a:rPr>
                          <m:t>!.</m:t>
                        </m:r>
                        <m:r>
                          <a:rPr lang="pt-BR" sz="2400" b="1" i="1" smtClean="0">
                            <a:latin typeface="Cambria Math"/>
                          </a:rPr>
                          <m:t>𝟏</m:t>
                        </m:r>
                        <m:r>
                          <a:rPr lang="pt-BR" sz="2400" b="1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>
                    <a:latin typeface="Cambria Math"/>
                  </a:rPr>
                  <a:t>= 4</a:t>
                </a:r>
                <a:endParaRPr lang="pt-BR" sz="2400" dirty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sz="2400" dirty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sz="2400" dirty="0" smtClean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  <a:blipFill rotWithShape="1">
                <a:blip r:embed="rId2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Binomiais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3568"/>
            <a:ext cx="8496944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 smtClean="0">
                <a:latin typeface="Cambria Math"/>
              </a:rPr>
              <a:t>Alguns casos específicos</a:t>
            </a:r>
          </a:p>
          <a:p>
            <a:pPr marL="457200" lvl="1" indent="0">
              <a:buNone/>
            </a:pPr>
            <a:endParaRPr lang="pt-BR" sz="2400" dirty="0" smtClean="0">
              <a:latin typeface="Cambria Math"/>
            </a:endParaRPr>
          </a:p>
          <a:p>
            <a:pPr marL="457200" lvl="1" indent="0">
              <a:buNone/>
            </a:pPr>
            <a:endParaRPr lang="pt-BR" sz="2400" dirty="0">
              <a:latin typeface="Cambria Math"/>
            </a:endParaRPr>
          </a:p>
          <a:p>
            <a:pPr marL="457200" lvl="1" indent="0">
              <a:buNone/>
            </a:pPr>
            <a:endParaRPr lang="pt-BR" sz="2400" dirty="0">
              <a:latin typeface="Cambria Math"/>
            </a:endParaRPr>
          </a:p>
          <a:p>
            <a:pPr lvl="1">
              <a:buFont typeface="Arial" pitchFamily="34" charset="0"/>
              <a:buChar char="•"/>
            </a:pPr>
            <a:endParaRPr lang="pt-BR" sz="2400" dirty="0" smtClean="0">
              <a:latin typeface="Cambria Math"/>
            </a:endParaRPr>
          </a:p>
          <a:p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62323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Binomiais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pt-BR" dirty="0" smtClean="0">
                    <a:latin typeface="Cambria Math"/>
                  </a:rPr>
                  <a:t>Algumas propriedades</a:t>
                </a:r>
              </a:p>
              <a:p>
                <a:pPr marL="457200" lvl="1" indent="0">
                  <a:buNone/>
                </a:pPr>
                <a:endParaRPr lang="pt-BR" sz="240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4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4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4000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4000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pt-BR" sz="4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4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4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4000" b="1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40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pt-BR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sz="4000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endParaRPr lang="pt-BR" sz="400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4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4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4000" b="1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40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pt-BR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sz="40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pt-BR" sz="4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BR" sz="4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4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4000" b="1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4000" b="1" i="1" smtClean="0"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  <m:r>
                      <a:rPr lang="pt-BR" sz="4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4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4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40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pt-BR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sz="4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pt-BR" sz="4000" b="1" i="1"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pt-BR" sz="4000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pt-BR" sz="2400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pt-BR" sz="2400" dirty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sz="2400" dirty="0" smtClean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  <a:blipFill rotWithShape="1">
                <a:blip r:embed="rId2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Triângulo de Pascal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3568"/>
            <a:ext cx="8496944" cy="5257800"/>
          </a:xfrm>
        </p:spPr>
        <p:txBody>
          <a:bodyPr>
            <a:normAutofit/>
          </a:bodyPr>
          <a:lstStyle/>
          <a:p>
            <a:r>
              <a:rPr lang="pt-BR" sz="2800" dirty="0"/>
              <a:t>Os coeficientes binomiais podem ser organizados num triângulo denominado triângulo de </a:t>
            </a:r>
            <a:r>
              <a:rPr lang="pt-BR" sz="2800" dirty="0" smtClean="0"/>
              <a:t>Pascal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  <a:p>
            <a:pPr marL="0" indent="0">
              <a:buNone/>
            </a:pPr>
            <a:r>
              <a:rPr lang="pt-BR" sz="2800" dirty="0"/>
              <a:t/>
            </a:r>
            <a:br>
              <a:rPr lang="pt-BR" sz="2800" dirty="0"/>
            </a:br>
            <a:endParaRPr lang="pt-BR" dirty="0" smtClean="0">
              <a:latin typeface="Cambria Math"/>
            </a:endParaRPr>
          </a:p>
          <a:p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18</a:t>
            </a:fld>
            <a:endParaRPr lang="pt-BR"/>
          </a:p>
        </p:txBody>
      </p:sp>
      <p:pic>
        <p:nvPicPr>
          <p:cNvPr id="5122" name="Picture 2" descr="Resultado de imagem para exercicios sobre numeros binomi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5704858" cy="296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l i n h a espaÃ§o 0 espaÃ§o espaÃ§o espaÃ§o espaÃ§o espaÃ§o espaÃ§o espaÃ§o abre parÃªnteses tabela linha com 0 linha com 0 fim da tabela fecha parÃªnteses l i n h a espaÃ§o 1 espaÃ§o espaÃ§o espaÃ§o espaÃ§o espaÃ§o espaÃ§o espaÃ§o abre parÃªnteses tabela linha com 1 linha com 0 fim da tabela fecha parÃªnteses espaÃ§o abre parÃªnteses tabela linha com 1 linha com 1 fim da tabela fecha parÃªnteses l i n h a espaÃ§o 2 espaÃ§o espaÃ§o espaÃ§o espaÃ§o espaÃ§o espaÃ§o espaÃ§o abre parÃªnteses tabela linha com 2 linha com 0 fim da tabela fecha parÃªnteses espaÃ§o abre parÃªnteses tabela linha com 2 linha com 1 fim da tabela fecha parÃªnteses espaÃ§o abre parÃªnteses tabela linha com 2 linha com 2 fim da tabela fecha parÃªnteses l i n h a espaÃ§o 3 espaÃ§o espaÃ§o espaÃ§o espaÃ§o espaÃ§o espaÃ§o espaÃ§o abre parÃªnteses tabela linha com 3 linha com 0 fim da tabela fecha parÃªnteses espaÃ§o abre parÃªnteses tabela linha com 3 linha com 1 fim da tabela fecha parÃªnteses espaÃ§o abre parÃªnteses tabela linha com 3 linha com 2 fim da tabela fecha parÃªnteses espaÃ§o abre parÃªnteses tabela linha com 3 linha com 3 fim da tabela fecha parÃªnteses espaÃ§o l i n h a espaÃ§o 4 espaÃ§o espaÃ§o espaÃ§o espaÃ§o espaÃ§o espaÃ§o espaÃ§o abre parÃªnteses tabela linha com 4 linha com 0 fim da tabela fecha parÃªnteses espaÃ§o abre parÃªnteses tabela linha com 4 linha com 1 fim da tabela fecha parÃªnteses espaÃ§o abre parÃªnteses tabela linha com 4 linha com 2 fim da tabela fecha parÃªnteses espaÃ§o abre parÃªnteses tabela linha com 4 linha com 3 fim da tabela fecha parÃªnteses espaÃ§o abre parÃªnteses tabela linha com 4 linha com 4 fim da tabela fecha parÃªnteses espaÃ§o espaÃ§o espaÃ§o espaÃ§o reticÃªncias verticais l i n h a espaÃ§o n espaÃ§o espaÃ§o espaÃ§o espaÃ§o espaÃ§o espaÃ§o espaÃ§o espaÃ§o abre parÃªnteses tabela linha com n linha com 0 fim da tabela fecha parÃªnteses espaÃ§o abre parÃªnteses tabela linha com n linha com 1 fim da tabela fecha parÃªnteses espaÃ§o abre parÃªnteses tabela linha com n linha com 2 fim da tabela fecha parÃªnteses espaÃ§o abre parÃªnteses tabela linha com n linha com 3 fim da tabela fecha parÃªnteses espaÃ§o abre parÃªnteses tabela linha com n linha com 4 fim da tabela fecha parÃªnteses... abre parÃªnteses tabela linha com n linha com n fim da tabela fecha parÃªnteses espaÃ§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8146"/>
            <a:ext cx="32194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5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Triangulares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859832"/>
            <a:ext cx="8496944" cy="2809528"/>
          </a:xfrm>
        </p:spPr>
        <p:txBody>
          <a:bodyPr>
            <a:normAutofit/>
          </a:bodyPr>
          <a:lstStyle/>
          <a:p>
            <a:r>
              <a:rPr lang="pt-BR" sz="2400" dirty="0"/>
              <a:t>S</a:t>
            </a:r>
            <a:r>
              <a:rPr lang="pt-BR" sz="2400" baseline="-25000" dirty="0"/>
              <a:t>1</a:t>
            </a:r>
            <a:r>
              <a:rPr lang="pt-BR" sz="2400" dirty="0"/>
              <a:t> = 1</a:t>
            </a:r>
          </a:p>
          <a:p>
            <a:r>
              <a:rPr lang="pt-BR" sz="2400" dirty="0"/>
              <a:t>S</a:t>
            </a:r>
            <a:r>
              <a:rPr lang="pt-BR" sz="2400" baseline="-25000" dirty="0"/>
              <a:t>2</a:t>
            </a:r>
            <a:r>
              <a:rPr lang="pt-BR" sz="2400" dirty="0"/>
              <a:t> = 1 + 2 = 3</a:t>
            </a:r>
          </a:p>
          <a:p>
            <a:r>
              <a:rPr lang="pt-BR" sz="2400" dirty="0"/>
              <a:t>S</a:t>
            </a:r>
            <a:r>
              <a:rPr lang="pt-BR" sz="2400" baseline="-25000" dirty="0"/>
              <a:t>3</a:t>
            </a:r>
            <a:r>
              <a:rPr lang="pt-BR" sz="2400" dirty="0"/>
              <a:t> = 1 + 2 + 3 = 6</a:t>
            </a:r>
          </a:p>
          <a:p>
            <a:r>
              <a:rPr lang="pt-BR" sz="2400" dirty="0"/>
              <a:t>S</a:t>
            </a:r>
            <a:r>
              <a:rPr lang="pt-BR" sz="2400" baseline="-25000" dirty="0"/>
              <a:t>4</a:t>
            </a:r>
            <a:r>
              <a:rPr lang="pt-BR" sz="2400" dirty="0"/>
              <a:t> = 1 + 2 + 3 + 4 = 10</a:t>
            </a:r>
          </a:p>
          <a:p>
            <a:r>
              <a:rPr lang="pt-BR" sz="2400" dirty="0" smtClean="0"/>
              <a:t>S</a:t>
            </a:r>
            <a:r>
              <a:rPr lang="pt-BR" sz="2400" baseline="-25000" dirty="0" smtClean="0"/>
              <a:t>5</a:t>
            </a:r>
            <a:r>
              <a:rPr lang="pt-BR" sz="2400" dirty="0" smtClean="0"/>
              <a:t> = 1 + 2 + 3 + 4 + 5 = 15</a:t>
            </a:r>
          </a:p>
          <a:p>
            <a:r>
              <a:rPr lang="pt-BR" sz="2400" dirty="0" smtClean="0"/>
              <a:t>S</a:t>
            </a:r>
            <a:r>
              <a:rPr lang="pt-BR" sz="2400" baseline="-25000" dirty="0" smtClean="0"/>
              <a:t>n</a:t>
            </a:r>
            <a:r>
              <a:rPr lang="pt-BR" sz="2400" dirty="0"/>
              <a:t> = 1 + 2 + 3 + 4 + </a:t>
            </a:r>
            <a:r>
              <a:rPr lang="pt-BR" sz="2400" dirty="0" smtClean="0"/>
              <a:t>5 + ... + n</a:t>
            </a:r>
            <a:r>
              <a:rPr lang="pt-BR" sz="2400" dirty="0"/>
              <a:t> </a:t>
            </a:r>
            <a:endParaRPr lang="pt-BR" sz="2400" dirty="0" smtClean="0">
              <a:latin typeface="Cambria Math"/>
            </a:endParaRPr>
          </a:p>
          <a:p>
            <a:endParaRPr lang="pt-BR" sz="2800" dirty="0" smtClean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19</a:t>
            </a:fld>
            <a:endParaRPr lang="pt-BR"/>
          </a:p>
        </p:txBody>
      </p:sp>
      <p:sp>
        <p:nvSpPr>
          <p:cNvPr id="5" name="AutoShape 2" descr="Resultado de imagem para numeros triangula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7169144" cy="19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Inteiros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355160" cy="51411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sz="2800" dirty="0" smtClean="0">
                    <a:latin typeface="Cambria Math"/>
                  </a:rPr>
                  <a:t>Os números inteiros é representado pelo conjunto </a:t>
                </a:r>
              </a:p>
              <a:p>
                <a:pPr marL="0" indent="0" algn="ctr">
                  <a:buNone/>
                </a:pPr>
                <a:r>
                  <a:rPr lang="pt-BR" sz="2600" dirty="0" smtClean="0">
                    <a:latin typeface="Cambria Math"/>
                  </a:rPr>
                  <a:t>Z = { ..., -3, -2, -1, 0, 1, 2, 3, ... }</a:t>
                </a:r>
              </a:p>
              <a:p>
                <a:pPr marL="914400" lvl="2" indent="0">
                  <a:buNone/>
                </a:pPr>
                <a:endParaRPr lang="pt-BR" sz="2600" dirty="0" smtClean="0">
                  <a:latin typeface="Cambria Math"/>
                </a:endParaRPr>
              </a:p>
              <a:p>
                <a:r>
                  <a:rPr lang="pt-BR" sz="2800" dirty="0" smtClean="0">
                    <a:latin typeface="Cambria Math"/>
                  </a:rPr>
                  <a:t>Neste conjunto temos os seguintes subconjuntos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400" dirty="0" smtClean="0">
                    <a:latin typeface="Cambria Math"/>
                  </a:rPr>
                  <a:t>Conjunto dos inteiros não nulos</a:t>
                </a:r>
              </a:p>
              <a:p>
                <a:pPr marL="1314450" lvl="2" indent="-457200"/>
                <a:r>
                  <a:rPr lang="pt-BR" dirty="0" smtClean="0">
                    <a:latin typeface="Cambria Math"/>
                  </a:rPr>
                  <a:t>Z* = {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/>
                      </a:rPr>
                      <m:t>Z</m:t>
                    </m:r>
                  </m:oMath>
                </a14:m>
                <a:r>
                  <a:rPr lang="pt-BR" dirty="0" smtClean="0"/>
                  <a:t> | x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/>
                  <a:t>0} = { ..., -2, -1, 1, 2, 3, ... }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t-BR" sz="2400" dirty="0" smtClean="0"/>
                  <a:t>Conjunto dos inteiros não negativos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{ 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Z</m:t>
                    </m:r>
                    <m:r>
                      <m:rPr>
                        <m:nor/>
                      </m:rPr>
                      <a:rPr lang="pt-BR" dirty="0"/>
                      <m:t> | 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a:rPr lang="pt-BR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nor/>
                      </m:rPr>
                      <a:rPr lang="pt-BR" dirty="0"/>
                      <m:t>0} = { </m:t>
                    </m:r>
                    <m:r>
                      <m:rPr>
                        <m:nor/>
                      </m:rPr>
                      <a:rPr lang="pt-BR" b="0" i="0" dirty="0" smtClean="0"/>
                      <m:t>0</m:t>
                    </m:r>
                    <m:r>
                      <m:rPr>
                        <m:nor/>
                      </m:rPr>
                      <a:rPr lang="pt-BR" dirty="0"/>
                      <m:t>, 1, 2, 3, ... }</m:t>
                    </m:r>
                  </m:oMath>
                </a14:m>
                <a:endParaRPr lang="pt-BR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t-BR" sz="2400" dirty="0" smtClean="0"/>
                  <a:t>Conjunto </a:t>
                </a:r>
                <a:r>
                  <a:rPr lang="pt-BR" sz="2400" dirty="0"/>
                  <a:t>dos inteiros não </a:t>
                </a:r>
                <a:r>
                  <a:rPr lang="pt-BR" sz="2400" dirty="0" smtClean="0"/>
                  <a:t>positivos</a:t>
                </a:r>
                <a:endParaRPr lang="pt-BR" sz="2400" dirty="0"/>
              </a:p>
              <a:p>
                <a:pPr marL="1371600" lvl="2" indent="-514350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{ 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Z</m:t>
                    </m:r>
                    <m:r>
                      <m:rPr>
                        <m:nor/>
                      </m:rPr>
                      <a:rPr lang="pt-BR" dirty="0"/>
                      <m:t> | 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a:rPr lang="pt-BR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nor/>
                      </m:rPr>
                      <a:rPr lang="pt-BR" dirty="0"/>
                      <m:t>0} = { </m:t>
                    </m:r>
                    <m:r>
                      <a:rPr lang="pt-BR" b="0" i="1" dirty="0" smtClean="0">
                        <a:latin typeface="Cambria Math"/>
                      </a:rPr>
                      <m:t>…,</m:t>
                    </m:r>
                    <m:r>
                      <m:rPr>
                        <m:nor/>
                      </m:rPr>
                      <a:rPr lang="pt-BR" b="0" i="0" dirty="0" smtClean="0"/>
                      <m:t> −3, −</m:t>
                    </m:r>
                    <m:r>
                      <m:rPr>
                        <m:nor/>
                      </m:rPr>
                      <a:rPr lang="pt-BR" dirty="0"/>
                      <m:t>2, </m:t>
                    </m:r>
                    <m:r>
                      <m:rPr>
                        <m:nor/>
                      </m:rPr>
                      <a:rPr lang="pt-BR" b="0" i="0" dirty="0" smtClean="0"/>
                      <m:t>−1</m:t>
                    </m:r>
                    <m:r>
                      <m:rPr>
                        <m:nor/>
                      </m:rPr>
                      <a:rPr lang="pt-BR" dirty="0"/>
                      <m:t>, </m:t>
                    </m:r>
                    <m:r>
                      <m:rPr>
                        <m:nor/>
                      </m:rPr>
                      <a:rPr lang="pt-BR" b="0" i="0" dirty="0" smtClean="0"/>
                      <m:t>0</m:t>
                    </m:r>
                    <m:r>
                      <m:rPr>
                        <m:nor/>
                      </m:rPr>
                      <a:rPr lang="pt-BR" dirty="0"/>
                      <m:t> }</m:t>
                    </m:r>
                  </m:oMath>
                </a14:m>
                <a:endParaRPr lang="pt-BR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t-BR" sz="2400" dirty="0"/>
                  <a:t>Conjunto dos inteiros não </a:t>
                </a:r>
                <a:r>
                  <a:rPr lang="pt-BR" sz="2400" dirty="0" smtClean="0"/>
                  <a:t>negativos  e não nulos</a:t>
                </a:r>
                <a:endParaRPr lang="pt-BR" sz="2400" dirty="0"/>
              </a:p>
              <a:p>
                <a:pPr marL="1371600" lvl="2" indent="-514350"/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𝑍</m:t>
                        </m:r>
                      </m:e>
                      <m:sub/>
                      <m:sup>
                        <m:eqArr>
                          <m:eqArr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∗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</m:e>
                        </m:eqAr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{ 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Z</m:t>
                    </m:r>
                    <m:r>
                      <m:rPr>
                        <m:nor/>
                      </m:rPr>
                      <a:rPr lang="pt-BR" dirty="0"/>
                      <m:t> | 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a:rPr lang="pt-BR" b="0" i="1" dirty="0" smtClean="0">
                        <a:latin typeface="Cambria Math"/>
                      </a:rPr>
                      <m:t>&gt;</m:t>
                    </m:r>
                    <m:r>
                      <m:rPr>
                        <m:nor/>
                      </m:rPr>
                      <a:rPr lang="pt-BR" dirty="0"/>
                      <m:t>0} = { 1, 2, 3, ... }</m:t>
                    </m:r>
                  </m:oMath>
                </a14:m>
                <a:endParaRPr lang="pt-BR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t-BR" sz="2400" dirty="0"/>
                  <a:t>Conjunto dos inteiros não </a:t>
                </a:r>
                <a:r>
                  <a:rPr lang="pt-BR" sz="2400" dirty="0" smtClean="0"/>
                  <a:t>positivos </a:t>
                </a:r>
                <a:r>
                  <a:rPr lang="pt-BR" sz="2400" dirty="0"/>
                  <a:t>e não nulos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𝑍</m:t>
                        </m:r>
                      </m:e>
                      <m:sub/>
                      <m:sup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</a:rPr>
                              <m:t>∗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</m:e>
                        </m:eqAr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{ 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pt-BR" dirty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Z</m:t>
                    </m:r>
                    <m:r>
                      <m:rPr>
                        <m:nor/>
                      </m:rPr>
                      <a:rPr lang="pt-BR" dirty="0"/>
                      <m:t> | 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nor/>
                      </m:rPr>
                      <a:rPr lang="pt-BR" dirty="0"/>
                      <m:t>0} = { </m:t>
                    </m:r>
                    <m:r>
                      <a:rPr lang="pt-BR" i="1" dirty="0">
                        <a:latin typeface="Cambria Math"/>
                      </a:rPr>
                      <m:t>…,</m:t>
                    </m:r>
                    <m:r>
                      <m:rPr>
                        <m:nor/>
                      </m:rPr>
                      <a:rPr lang="pt-BR" dirty="0"/>
                      <m:t> −3, −2, −1 }</m:t>
                    </m:r>
                  </m:oMath>
                </a14:m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355160" cy="5141168"/>
              </a:xfrm>
              <a:blipFill rotWithShape="1">
                <a:blip r:embed="rId2"/>
                <a:stretch>
                  <a:fillRect l="-1077" t="-2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Triangulares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7848872" cy="4248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b="1" dirty="0" smtClean="0"/>
              <a:t>Propriedades</a:t>
            </a:r>
          </a:p>
          <a:p>
            <a:pPr algn="just"/>
            <a:r>
              <a:rPr lang="pt-BR" sz="2400" dirty="0"/>
              <a:t>A soma de dois </a:t>
            </a:r>
            <a:r>
              <a:rPr lang="pt-BR" sz="2400" b="1" dirty="0"/>
              <a:t>números</a:t>
            </a:r>
            <a:r>
              <a:rPr lang="pt-BR" sz="2400" dirty="0"/>
              <a:t> </a:t>
            </a:r>
            <a:r>
              <a:rPr lang="pt-BR" sz="2400" b="1" dirty="0"/>
              <a:t>triangulares</a:t>
            </a:r>
            <a:r>
              <a:rPr lang="pt-BR" sz="2400" dirty="0"/>
              <a:t> consecutivos é um </a:t>
            </a:r>
            <a:r>
              <a:rPr lang="pt-BR" sz="2400" b="1" u="sng" dirty="0">
                <a:hlinkClick r:id="rId2"/>
              </a:rPr>
              <a:t>quadrado perfeito</a:t>
            </a:r>
            <a:r>
              <a:rPr lang="pt-BR" sz="2400" dirty="0"/>
              <a:t>, ou seja, possui raiz quadrada exata. Observe os exemplos:</a:t>
            </a:r>
          </a:p>
          <a:p>
            <a:pPr algn="just"/>
            <a:r>
              <a:rPr lang="pt-BR" sz="2400" dirty="0"/>
              <a:t>S</a:t>
            </a:r>
            <a:r>
              <a:rPr lang="pt-BR" sz="2400" baseline="-25000" dirty="0"/>
              <a:t>2</a:t>
            </a:r>
            <a:r>
              <a:rPr lang="pt-BR" sz="2400" dirty="0"/>
              <a:t> + S</a:t>
            </a:r>
            <a:r>
              <a:rPr lang="pt-BR" sz="2400" baseline="-25000" dirty="0"/>
              <a:t>3</a:t>
            </a:r>
            <a:r>
              <a:rPr lang="pt-BR" sz="2400" dirty="0"/>
              <a:t> = 3 + 6 = </a:t>
            </a:r>
            <a:r>
              <a:rPr lang="pt-BR" sz="2400" dirty="0" smtClean="0"/>
              <a:t>9  (√</a:t>
            </a:r>
            <a:r>
              <a:rPr lang="pt-BR" sz="2400" dirty="0"/>
              <a:t>9 = </a:t>
            </a:r>
            <a:r>
              <a:rPr lang="pt-BR" sz="2400" dirty="0" smtClean="0"/>
              <a:t>3)</a:t>
            </a:r>
            <a:endParaRPr lang="pt-BR" sz="2400" dirty="0"/>
          </a:p>
          <a:p>
            <a:pPr algn="just"/>
            <a:r>
              <a:rPr lang="pt-BR" sz="2400" dirty="0"/>
              <a:t>S</a:t>
            </a:r>
            <a:r>
              <a:rPr lang="pt-BR" sz="2400" baseline="-25000" dirty="0"/>
              <a:t>5</a:t>
            </a:r>
            <a:r>
              <a:rPr lang="pt-BR" sz="2400" dirty="0"/>
              <a:t> + S</a:t>
            </a:r>
            <a:r>
              <a:rPr lang="pt-BR" sz="2400" baseline="-25000" dirty="0"/>
              <a:t>6</a:t>
            </a:r>
            <a:r>
              <a:rPr lang="pt-BR" sz="2400" dirty="0"/>
              <a:t> = 15 + 21 = </a:t>
            </a:r>
            <a:r>
              <a:rPr lang="pt-BR" sz="2400" dirty="0" smtClean="0"/>
              <a:t>36   (√</a:t>
            </a:r>
            <a:r>
              <a:rPr lang="pt-BR" sz="2400" dirty="0"/>
              <a:t>36 = </a:t>
            </a:r>
            <a:r>
              <a:rPr lang="pt-BR" sz="2400" dirty="0" smtClean="0"/>
              <a:t>6)</a:t>
            </a:r>
            <a:endParaRPr lang="pt-BR" sz="2400" dirty="0"/>
          </a:p>
          <a:p>
            <a:pPr algn="just"/>
            <a:r>
              <a:rPr lang="pt-BR" sz="2400" dirty="0"/>
              <a:t>S</a:t>
            </a:r>
            <a:r>
              <a:rPr lang="pt-BR" sz="2400" baseline="-25000" dirty="0"/>
              <a:t>10</a:t>
            </a:r>
            <a:r>
              <a:rPr lang="pt-BR" sz="2400" dirty="0"/>
              <a:t> + S</a:t>
            </a:r>
            <a:r>
              <a:rPr lang="pt-BR" sz="2400" baseline="-25000" dirty="0"/>
              <a:t>11</a:t>
            </a:r>
            <a:r>
              <a:rPr lang="pt-BR" sz="2400" dirty="0"/>
              <a:t> = 55 + 66 = </a:t>
            </a:r>
            <a:r>
              <a:rPr lang="pt-BR" sz="2400" dirty="0" smtClean="0"/>
              <a:t>121    (√</a:t>
            </a:r>
            <a:r>
              <a:rPr lang="pt-BR" sz="2400" dirty="0"/>
              <a:t>121 = </a:t>
            </a:r>
            <a:r>
              <a:rPr lang="pt-BR" sz="2400" dirty="0" smtClean="0"/>
              <a:t>11)</a:t>
            </a:r>
            <a:endParaRPr lang="pt-BR" sz="2400" dirty="0"/>
          </a:p>
          <a:p>
            <a:pPr algn="just"/>
            <a:endParaRPr lang="pt-BR" sz="2400" dirty="0" smtClean="0">
              <a:latin typeface="Cambria Math"/>
            </a:endParaRPr>
          </a:p>
          <a:p>
            <a:pPr algn="just"/>
            <a:endParaRPr lang="pt-BR" sz="2800" dirty="0" smtClean="0"/>
          </a:p>
          <a:p>
            <a:pPr algn="just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quadrados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21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032199"/>
            <a:ext cx="6709387" cy="237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25892" y="1700808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Números Quadrados</a:t>
            </a:r>
            <a:r>
              <a:rPr lang="pt-BR" sz="2400" dirty="0"/>
              <a:t> - Números que podem ser representados por quadrados da forma como mostra a imagem: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8279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cúbicos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5892" y="170080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Números Cúbicos </a:t>
            </a:r>
            <a:r>
              <a:rPr lang="pt-BR" sz="2400" dirty="0"/>
              <a:t>- São os números que podem ser representados por cubos da que se vê na figura: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5742986" cy="273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8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são os 10 primeiros números triangulares?</a:t>
            </a:r>
          </a:p>
          <a:p>
            <a:r>
              <a:rPr lang="pt-BR" dirty="0"/>
              <a:t>Quais são os </a:t>
            </a:r>
            <a:r>
              <a:rPr lang="pt-BR" dirty="0" smtClean="0"/>
              <a:t>10 </a:t>
            </a:r>
            <a:r>
              <a:rPr lang="pt-BR" dirty="0"/>
              <a:t>primeiros números </a:t>
            </a:r>
            <a:r>
              <a:rPr lang="pt-BR" dirty="0" smtClean="0"/>
              <a:t>quadrados?</a:t>
            </a:r>
            <a:endParaRPr lang="pt-BR" dirty="0"/>
          </a:p>
          <a:p>
            <a:r>
              <a:rPr lang="pt-BR" dirty="0" smtClean="0"/>
              <a:t>Quais </a:t>
            </a:r>
            <a:r>
              <a:rPr lang="pt-BR" dirty="0"/>
              <a:t>são os 10 primeiros números </a:t>
            </a:r>
            <a:r>
              <a:rPr lang="pt-BR" dirty="0" smtClean="0"/>
              <a:t>cúbicos?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9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dos Inteiros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mbria Math"/>
              </a:rPr>
              <a:t>O conjunto Z juntamente com as operações de adição (+) e multiplicação (.) possui as seguintes propriedades fundamentais</a:t>
            </a:r>
          </a:p>
          <a:p>
            <a:pPr marL="857250" lvl="2" indent="0">
              <a:buNone/>
            </a:pPr>
            <a:endParaRPr lang="pt-BR" sz="2000" dirty="0" smtClean="0"/>
          </a:p>
          <a:p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2982836"/>
            <a:ext cx="417646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Comutatividade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4941167"/>
            <a:ext cx="417646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Associatividade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512" y="3645024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 + b = b + a</a:t>
            </a:r>
            <a:endParaRPr lang="pt-BR" sz="3200" dirty="0"/>
          </a:p>
          <a:p>
            <a:r>
              <a:rPr lang="pt-BR" sz="3200" dirty="0" err="1" smtClean="0"/>
              <a:t>a.b</a:t>
            </a:r>
            <a:r>
              <a:rPr lang="pt-BR" sz="3200" dirty="0" smtClean="0"/>
              <a:t> = </a:t>
            </a:r>
            <a:r>
              <a:rPr lang="pt-BR" sz="3200" dirty="0" err="1" smtClean="0"/>
              <a:t>b.a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9512" y="5592141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( a + b ) + c = a + (b + c)</a:t>
            </a:r>
            <a:endParaRPr lang="pt-BR" sz="3200" dirty="0"/>
          </a:p>
          <a:p>
            <a:r>
              <a:rPr lang="pt-BR" sz="3200" dirty="0" smtClean="0"/>
              <a:t>(</a:t>
            </a:r>
            <a:r>
              <a:rPr lang="pt-BR" sz="3200" dirty="0" err="1" smtClean="0"/>
              <a:t>a.b</a:t>
            </a:r>
            <a:r>
              <a:rPr lang="pt-BR" sz="3200" dirty="0" smtClean="0"/>
              <a:t>).c = a.(</a:t>
            </a:r>
            <a:r>
              <a:rPr lang="pt-BR" sz="3200" dirty="0" err="1" smtClean="0"/>
              <a:t>b.c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67536" y="2982835"/>
            <a:ext cx="417646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Elemento neutro</a:t>
            </a:r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67536" y="4941166"/>
            <a:ext cx="417646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Elemento inverso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92080" y="3717030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 + 0 = a</a:t>
            </a:r>
            <a:endParaRPr lang="pt-BR" sz="3200" dirty="0"/>
          </a:p>
          <a:p>
            <a:r>
              <a:rPr lang="pt-BR" sz="3200" dirty="0" smtClean="0"/>
              <a:t>a . 1 = a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5592140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 + ( -a ) = 0</a:t>
            </a:r>
            <a:endParaRPr lang="pt-BR" sz="3200" dirty="0"/>
          </a:p>
          <a:p>
            <a:r>
              <a:rPr lang="pt-BR" sz="3200" dirty="0" smtClean="0"/>
              <a:t>a . a</a:t>
            </a:r>
            <a:r>
              <a:rPr lang="pt-BR" sz="3200" baseline="30000" dirty="0" smtClean="0"/>
              <a:t>-1</a:t>
            </a:r>
            <a:r>
              <a:rPr lang="pt-BR" sz="3200" dirty="0" smtClean="0"/>
              <a:t>= 1</a:t>
            </a:r>
            <a:endParaRPr lang="pt-BR" sz="32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644008" y="2886037"/>
            <a:ext cx="0" cy="38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dos Inteiros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mbria Math"/>
              </a:rPr>
              <a:t>O conjunto Z e a operação de multiplicação (.) possui também a seguinte propriedade:</a:t>
            </a:r>
          </a:p>
          <a:p>
            <a:pPr marL="857250" lvl="2" indent="0">
              <a:buNone/>
            </a:pPr>
            <a:endParaRPr lang="pt-BR" sz="2000" dirty="0" smtClean="0"/>
          </a:p>
          <a:p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2982836"/>
            <a:ext cx="417646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Distributividade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512" y="364502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a.(</a:t>
            </a:r>
            <a:r>
              <a:rPr lang="pt-BR" sz="3200" dirty="0" err="1" smtClean="0"/>
              <a:t>b+c</a:t>
            </a:r>
            <a:r>
              <a:rPr lang="pt-BR" sz="3200" dirty="0" smtClean="0"/>
              <a:t>) = </a:t>
            </a:r>
            <a:r>
              <a:rPr lang="pt-BR" sz="3200" dirty="0" err="1" smtClean="0"/>
              <a:t>ab+ac</a:t>
            </a:r>
            <a:endParaRPr lang="pt-BR" sz="32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dos Inteiros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latin typeface="Cambria Math"/>
                  </a:rPr>
                  <a:t>O conjunto Z juntamente com as operações de adição (+) e multiplicação (.) possui outras propriedades: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0.a = 0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Se </a:t>
                </a:r>
                <a:r>
                  <a:rPr lang="pt-BR" dirty="0" err="1" smtClean="0">
                    <a:latin typeface="+mj-lt"/>
                  </a:rPr>
                  <a:t>a.b</a:t>
                </a:r>
                <a:r>
                  <a:rPr lang="pt-BR" dirty="0" smtClean="0">
                    <a:latin typeface="+mj-lt"/>
                  </a:rPr>
                  <a:t> = 0, então a = 0 ou b = 0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Se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>
                    <a:latin typeface="+mj-lt"/>
                  </a:rPr>
                  <a:t> 0, então a &lt; 0 ou a &gt; 0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Se a &lt; b e b &lt; c, então a &lt; c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Se a &lt; b, então a + c &lt; b + c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Se a &gt; b e c &gt; 0, então </a:t>
                </a:r>
                <a:r>
                  <a:rPr lang="pt-BR" dirty="0">
                    <a:latin typeface="+mj-lt"/>
                  </a:rPr>
                  <a:t>a</a:t>
                </a:r>
                <a:r>
                  <a:rPr lang="pt-BR" dirty="0" smtClean="0">
                    <a:latin typeface="+mj-lt"/>
                  </a:rPr>
                  <a:t>c &gt; </a:t>
                </a:r>
                <a:r>
                  <a:rPr lang="pt-BR" dirty="0" err="1" smtClean="0">
                    <a:latin typeface="+mj-lt"/>
                  </a:rPr>
                  <a:t>bc</a:t>
                </a:r>
                <a:endParaRPr lang="pt-BR" dirty="0" smtClean="0">
                  <a:latin typeface="+mj-lt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pt-BR" dirty="0" smtClean="0">
                    <a:latin typeface="+mj-lt"/>
                  </a:rPr>
                  <a:t>Se a </a:t>
                </a:r>
                <a:r>
                  <a:rPr lang="pt-BR" dirty="0">
                    <a:latin typeface="+mj-lt"/>
                  </a:rPr>
                  <a:t>&lt;</a:t>
                </a:r>
                <a:r>
                  <a:rPr lang="pt-BR" dirty="0" smtClean="0">
                    <a:latin typeface="+mj-lt"/>
                  </a:rPr>
                  <a:t> b e c &lt; 0, então ac &gt; </a:t>
                </a:r>
                <a:r>
                  <a:rPr lang="pt-BR" dirty="0" err="1">
                    <a:latin typeface="+mj-lt"/>
                  </a:rPr>
                  <a:t>b</a:t>
                </a:r>
                <a:r>
                  <a:rPr lang="pt-BR" dirty="0" err="1" smtClean="0">
                    <a:latin typeface="+mj-lt"/>
                  </a:rPr>
                  <a:t>c</a:t>
                </a:r>
                <a:endParaRPr lang="pt-BR" dirty="0">
                  <a:latin typeface="+mj-lt"/>
                </a:endParaRPr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1160" r="-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</p:spPr>
            <p:txBody>
              <a:bodyPr>
                <a:normAutofit/>
              </a:bodyPr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pt-BR" sz="2800" dirty="0" smtClean="0">
                    <a:latin typeface="Cambria Math"/>
                  </a:rPr>
                  <a:t>Usando as propriedades dos números inteiros, mostre que se x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2800" dirty="0" smtClean="0">
                    <a:latin typeface="Cambria Math"/>
                  </a:rPr>
                  <a:t> 0, então x² &gt; 0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pt-BR" sz="2800" dirty="0" smtClean="0">
                    <a:latin typeface="Cambria Math"/>
                  </a:rPr>
                  <a:t>Calcule a soma dos </a:t>
                </a:r>
                <a:r>
                  <a:rPr lang="pt-BR" sz="2800" b="1" dirty="0" smtClean="0">
                    <a:solidFill>
                      <a:srgbClr val="FF0000"/>
                    </a:solidFill>
                    <a:latin typeface="Cambria Math"/>
                  </a:rPr>
                  <a:t>n-primeiros</a:t>
                </a:r>
                <a:r>
                  <a:rPr lang="pt-BR" sz="2800" dirty="0" smtClean="0">
                    <a:latin typeface="Cambria Math"/>
                  </a:rPr>
                  <a:t> inteiros positivos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pt-BR" sz="2800" dirty="0" smtClean="0">
                    <a:latin typeface="Cambria Math"/>
                  </a:rPr>
                  <a:t>Qual é o menor e o maior número inteiro com n algarismos?</a:t>
                </a:r>
                <a:endParaRPr lang="pt-BR" dirty="0" smtClean="0">
                  <a:latin typeface="Cambria Math"/>
                </a:endParaRPr>
              </a:p>
              <a:p>
                <a:pPr marL="1028700" lvl="1" indent="-571500">
                  <a:buFont typeface="+mj-lt"/>
                  <a:buAutoNum type="romanUcPeriod"/>
                </a:pPr>
                <a:endParaRPr lang="pt-BR" dirty="0" smtClean="0">
                  <a:latin typeface="Cambria Math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pt-BR" dirty="0" smtClean="0"/>
              </a:p>
              <a:p>
                <a:pPr marL="571500" indent="-571500">
                  <a:buFont typeface="+mj-lt"/>
                  <a:buAutoNum type="romanUcPeriod"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  <a:blipFill rotWithShape="1">
                <a:blip r:embed="rId2"/>
                <a:stretch>
                  <a:fillRect l="-1435" t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Valor absoluto de um inteiro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363272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sz="2800" dirty="0" smtClean="0">
                    <a:latin typeface="Cambria Math"/>
                  </a:rPr>
                  <a:t>Chama-se </a:t>
                </a:r>
                <a:r>
                  <a:rPr lang="pt-BR" sz="2800" b="1" dirty="0" smtClean="0">
                    <a:latin typeface="Cambria Math"/>
                  </a:rPr>
                  <a:t>valor absoluto </a:t>
                </a:r>
                <a:r>
                  <a:rPr lang="pt-BR" sz="2800" dirty="0" smtClean="0">
                    <a:latin typeface="Cambria Math"/>
                  </a:rPr>
                  <a:t>de um inteiro a, o inteiro que se indica por |a| = { +a, se a &gt;0 ou a &lt; 0}</a:t>
                </a:r>
              </a:p>
              <a:p>
                <a:r>
                  <a:rPr lang="pt-BR" sz="2800" dirty="0" smtClean="0">
                    <a:latin typeface="Cambria Math"/>
                  </a:rPr>
                  <a:t>Exemplo:</a:t>
                </a:r>
              </a:p>
              <a:p>
                <a:pPr marL="400050" lvl="1" indent="0">
                  <a:buNone/>
                </a:pPr>
                <a:r>
                  <a:rPr lang="pt-BR" dirty="0" smtClean="0">
                    <a:latin typeface="Cambria Math"/>
                  </a:rPr>
                  <a:t>    | -5 | = 5</a:t>
                </a:r>
              </a:p>
              <a:p>
                <a:pPr marL="400050" lvl="1" indent="0">
                  <a:buNone/>
                </a:pPr>
                <a:r>
                  <a:rPr lang="pt-BR" dirty="0" smtClean="0">
                    <a:latin typeface="Cambria Math"/>
                  </a:rPr>
                  <a:t>    | 5 | = 5</a:t>
                </a:r>
              </a:p>
              <a:p>
                <a:pPr marL="457200" indent="-457200"/>
                <a:r>
                  <a:rPr lang="pt-BR" dirty="0" smtClean="0">
                    <a:latin typeface="Cambria Math"/>
                  </a:rPr>
                  <a:t>Temos as seguintes propriedades para os valores absolutos 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 smtClean="0">
                    <a:latin typeface="Cambria Math"/>
                  </a:rPr>
                  <a:t>| a |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 smtClean="0">
                    <a:latin typeface="Cambria Math"/>
                  </a:rPr>
                  <a:t> 0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>
                    <a:latin typeface="Cambria Math"/>
                  </a:rPr>
                  <a:t>| a </a:t>
                </a:r>
                <a:r>
                  <a:rPr lang="pt-BR" dirty="0" smtClean="0">
                    <a:latin typeface="Cambria Math"/>
                  </a:rPr>
                  <a:t>| ² = a²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 smtClean="0">
                    <a:latin typeface="Cambria Math"/>
                  </a:rPr>
                  <a:t>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t-BR" dirty="0" smtClean="0">
                    <a:latin typeface="Cambria Math"/>
                  </a:rPr>
                  <a:t> | a |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 smtClean="0">
                    <a:latin typeface="Cambria Math"/>
                  </a:rPr>
                  <a:t>| a 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a</m:t>
                        </m:r>
                        <m:r>
                          <a:rPr lang="pt-BR" b="0" i="0" smtClean="0">
                            <a:latin typeface="Cambria Math"/>
                          </a:rPr>
                          <m:t>²</m:t>
                        </m:r>
                      </m:e>
                    </m:rad>
                  </m:oMath>
                </a14:m>
                <a:endParaRPr lang="pt-BR" dirty="0" smtClean="0">
                  <a:latin typeface="Cambria Math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 smtClean="0">
                    <a:latin typeface="Cambria Math"/>
                  </a:rPr>
                  <a:t>| a | = </a:t>
                </a:r>
                <a:r>
                  <a:rPr lang="pt-BR" dirty="0" err="1" smtClean="0">
                    <a:latin typeface="Cambria Math"/>
                  </a:rPr>
                  <a:t>max</a:t>
                </a:r>
                <a:r>
                  <a:rPr lang="pt-BR" dirty="0" smtClean="0">
                    <a:latin typeface="Cambria Math"/>
                  </a:rPr>
                  <a:t>(a, -a)</a:t>
                </a:r>
              </a:p>
              <a:p>
                <a:r>
                  <a:rPr lang="pt-BR" dirty="0" smtClean="0">
                    <a:latin typeface="Cambria Math"/>
                  </a:rPr>
                  <a:t>Exemplo: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pt-BR" dirty="0">
                    <a:latin typeface="Cambria Math"/>
                  </a:rPr>
                  <a:t>| </a:t>
                </a:r>
                <a:r>
                  <a:rPr lang="pt-BR" dirty="0" smtClean="0">
                    <a:latin typeface="Cambria Math"/>
                  </a:rPr>
                  <a:t>-4 </a:t>
                </a:r>
                <a:r>
                  <a:rPr lang="pt-BR" dirty="0">
                    <a:latin typeface="Cambria Math"/>
                  </a:rPr>
                  <a:t>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0" smtClean="0">
                            <a:latin typeface="Cambria Math"/>
                          </a:rPr>
                          <m:t>−4</m:t>
                        </m:r>
                        <m:r>
                          <a:rPr lang="pt-BR">
                            <a:latin typeface="Cambria Math"/>
                          </a:rPr>
                          <m:t>²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dirty="0" smtClean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0" smtClean="0">
                            <a:latin typeface="Cambria Math"/>
                          </a:rPr>
                          <m:t>16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dirty="0" smtClean="0">
                    <a:latin typeface="Cambria Math"/>
                  </a:rPr>
                  <a:t>= 4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pt-BR" dirty="0">
                    <a:latin typeface="Cambria Math"/>
                  </a:rPr>
                  <a:t>| </a:t>
                </a:r>
                <a:r>
                  <a:rPr lang="pt-BR" dirty="0" smtClean="0">
                    <a:latin typeface="Cambria Math"/>
                  </a:rPr>
                  <a:t>-6 | </a:t>
                </a:r>
                <a:r>
                  <a:rPr lang="pt-BR" dirty="0">
                    <a:latin typeface="Cambria Math"/>
                  </a:rPr>
                  <a:t>= </a:t>
                </a:r>
                <a:r>
                  <a:rPr lang="pt-BR" dirty="0" err="1">
                    <a:latin typeface="Cambria Math"/>
                  </a:rPr>
                  <a:t>max</a:t>
                </a:r>
                <a:r>
                  <a:rPr lang="pt-BR" dirty="0" smtClean="0">
                    <a:latin typeface="Cambria Math"/>
                  </a:rPr>
                  <a:t>(-6, 6) = 6</a:t>
                </a:r>
                <a:endParaRPr lang="pt-BR" dirty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dirty="0" smtClean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dirty="0" smtClean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363272" cy="5257800"/>
              </a:xfrm>
              <a:blipFill rotWithShape="1">
                <a:blip r:embed="rId2"/>
                <a:stretch>
                  <a:fillRect l="-1093" t="-1970" b="-1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1556792"/>
            <a:ext cx="8352928" cy="1152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Teorema sobre valores absolutos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latin typeface="Cambria Math"/>
                  </a:rPr>
                  <a:t>Se a e b são dois inteiros, então</a:t>
                </a:r>
              </a:p>
              <a:p>
                <a:pPr marL="57150" indent="0" algn="ctr">
                  <a:buNone/>
                </a:pPr>
                <a:r>
                  <a:rPr lang="pt-BR" dirty="0" smtClean="0">
                    <a:latin typeface="Cambria Math"/>
                  </a:rPr>
                  <a:t>| </a:t>
                </a:r>
                <a:r>
                  <a:rPr lang="pt-BR" dirty="0" err="1" smtClean="0">
                    <a:latin typeface="Cambria Math"/>
                  </a:rPr>
                  <a:t>ab</a:t>
                </a:r>
                <a:r>
                  <a:rPr lang="pt-BR" dirty="0" smtClean="0">
                    <a:latin typeface="Cambria Math"/>
                  </a:rPr>
                  <a:t> | = | a | . | b |</a:t>
                </a:r>
              </a:p>
              <a:p>
                <a:pPr marL="57150" indent="0" algn="ctr">
                  <a:buNone/>
                </a:pPr>
                <a:endParaRPr lang="pt-BR" dirty="0">
                  <a:latin typeface="Cambria Math"/>
                </a:endParaRPr>
              </a:p>
              <a:p>
                <a:pPr marL="514350" indent="-457200"/>
                <a:r>
                  <a:rPr lang="pt-BR" dirty="0" smtClean="0">
                    <a:latin typeface="Cambria Math"/>
                  </a:rPr>
                  <a:t>Demonstração:</a:t>
                </a:r>
              </a:p>
              <a:p>
                <a:pPr marL="57150" indent="0">
                  <a:buNone/>
                </a:pPr>
                <a:r>
                  <a:rPr lang="pt-BR" dirty="0" smtClean="0">
                    <a:latin typeface="Cambria Math"/>
                  </a:rPr>
                  <a:t>       </a:t>
                </a:r>
                <a:r>
                  <a:rPr lang="pt-BR" sz="2800" dirty="0" smtClean="0">
                    <a:latin typeface="Cambria Math"/>
                  </a:rPr>
                  <a:t>| </a:t>
                </a:r>
                <a:r>
                  <a:rPr lang="pt-BR" sz="2800" dirty="0" err="1" smtClean="0">
                    <a:latin typeface="Cambria Math"/>
                  </a:rPr>
                  <a:t>ab</a:t>
                </a:r>
                <a:r>
                  <a:rPr lang="pt-BR" sz="2800" dirty="0" smtClean="0">
                    <a:latin typeface="Cambria Math"/>
                  </a:rPr>
                  <a:t> 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/>
                          </a:rPr>
                          <m:t>ab</m:t>
                        </m:r>
                        <m:r>
                          <a:rPr lang="pt-BR" sz="2800" b="0" i="0" smtClean="0">
                            <a:latin typeface="Cambria Math"/>
                          </a:rPr>
                          <m:t>)²</m:t>
                        </m:r>
                        <m:r>
                          <a:rPr lang="pt-BR" sz="2800" i="1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sz="2800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/>
                          </a:rPr>
                          <m:t>b</m:t>
                        </m:r>
                        <m:r>
                          <a:rPr lang="pt-BR" sz="2800">
                            <a:latin typeface="Cambria Math"/>
                          </a:rPr>
                          <m:t>²</m:t>
                        </m:r>
                        <m:r>
                          <a:rPr lang="pt-BR" sz="2800" i="1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sz="2800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/>
                          </a:rPr>
                          <m:t>a</m:t>
                        </m:r>
                        <m:r>
                          <a:rPr lang="pt-BR" sz="2800">
                            <a:latin typeface="Cambria Math"/>
                          </a:rPr>
                          <m:t>²</m:t>
                        </m:r>
                        <m:r>
                          <a:rPr lang="pt-BR" sz="2800" i="1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sz="2800" dirty="0" smtClean="0">
                    <a:latin typeface="Cambria Math"/>
                  </a:rPr>
                  <a:t>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/>
                          </a:rPr>
                          <m:t>b</m:t>
                        </m:r>
                        <m:r>
                          <a:rPr lang="pt-BR" sz="2800">
                            <a:latin typeface="Cambria Math"/>
                          </a:rPr>
                          <m:t>²</m:t>
                        </m:r>
                        <m:r>
                          <a:rPr lang="pt-BR" sz="2800" i="1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sz="2800" dirty="0" smtClean="0">
                    <a:latin typeface="Cambria Math"/>
                  </a:rPr>
                  <a:t>= |a| . |b|</a:t>
                </a:r>
              </a:p>
              <a:p>
                <a:endParaRPr lang="pt-BR" sz="2800" dirty="0">
                  <a:latin typeface="Cambria Math"/>
                </a:endParaRPr>
              </a:p>
              <a:p>
                <a:endParaRPr lang="pt-BR" dirty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dirty="0" smtClean="0">
                  <a:latin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:endParaRPr lang="pt-BR" dirty="0" smtClean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3568"/>
                <a:ext cx="8496944" cy="5257800"/>
              </a:xfrm>
              <a:blipFill rotWithShape="1">
                <a:blip r:embed="rId2"/>
                <a:stretch>
                  <a:fillRect l="-1291" t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3568"/>
            <a:ext cx="8496944" cy="5257800"/>
          </a:xfrm>
        </p:spPr>
        <p:txBody>
          <a:bodyPr>
            <a:normAutofit/>
          </a:bodyPr>
          <a:lstStyle/>
          <a:p>
            <a:r>
              <a:rPr lang="pt-BR" sz="2800" dirty="0"/>
              <a:t>O fatorial de um número inteiro </a:t>
            </a:r>
            <a:r>
              <a:rPr lang="pt-BR" sz="2800" i="1" dirty="0" smtClean="0"/>
              <a:t>n</a:t>
            </a:r>
            <a:r>
              <a:rPr lang="pt-BR" sz="2800" dirty="0"/>
              <a:t> não negativo, é indicado por </a:t>
            </a:r>
            <a:r>
              <a:rPr lang="pt-BR" sz="2800" i="1" dirty="0" smtClean="0"/>
              <a:t>n!</a:t>
            </a:r>
            <a:r>
              <a:rPr lang="pt-BR" sz="2800" dirty="0"/>
              <a:t> (lê-se </a:t>
            </a:r>
            <a:r>
              <a:rPr lang="pt-BR" sz="2800" dirty="0" smtClean="0"/>
              <a:t>“n </a:t>
            </a:r>
            <a:r>
              <a:rPr lang="pt-BR" sz="2800" dirty="0"/>
              <a:t>fatorial”) e é definido pela relação:</a:t>
            </a:r>
          </a:p>
          <a:p>
            <a:pPr marL="0" indent="0" algn="ctr">
              <a:buNone/>
            </a:pPr>
            <a:r>
              <a:rPr lang="pt-BR" sz="3600" i="1" dirty="0"/>
              <a:t>n</a:t>
            </a:r>
            <a:r>
              <a:rPr lang="pt-BR" sz="3600" i="1" dirty="0" smtClean="0"/>
              <a:t>! = n⋅(n−</a:t>
            </a:r>
            <a:r>
              <a:rPr lang="pt-BR" sz="3600" i="1" dirty="0"/>
              <a:t>1)⋅</a:t>
            </a:r>
            <a:r>
              <a:rPr lang="pt-BR" sz="3600" i="1" dirty="0" smtClean="0"/>
              <a:t>(n−</a:t>
            </a:r>
            <a:r>
              <a:rPr lang="pt-BR" sz="3600" i="1" dirty="0"/>
              <a:t>2)⋅</a:t>
            </a:r>
            <a:r>
              <a:rPr lang="pt-BR" sz="3600" i="1" dirty="0" smtClean="0"/>
              <a:t>(n−</a:t>
            </a:r>
            <a:r>
              <a:rPr lang="pt-BR" sz="3600" i="1" dirty="0"/>
              <a:t>3)...3⋅2⋅1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dirty="0" smtClean="0">
              <a:latin typeface="Cambria Math"/>
            </a:endParaRPr>
          </a:p>
          <a:p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7419" y="35010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/>
              <a:t>Algumas definições são:</a:t>
            </a:r>
          </a:p>
          <a:p>
            <a:r>
              <a:rPr lang="pt-BR" sz="2800" dirty="0"/>
              <a:t>1! = 1</a:t>
            </a:r>
          </a:p>
          <a:p>
            <a:r>
              <a:rPr lang="pt-BR" sz="2800" dirty="0"/>
              <a:t>0! = 1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9552" y="4797152"/>
            <a:ext cx="74168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Exemplos:</a:t>
            </a:r>
          </a:p>
          <a:p>
            <a:pPr lvl="2"/>
            <a:r>
              <a:rPr lang="pt-BR" sz="3200" dirty="0"/>
              <a:t>3! = 3 . 2 . 1 = 6</a:t>
            </a:r>
          </a:p>
          <a:p>
            <a:pPr lvl="2"/>
            <a:r>
              <a:rPr lang="pt-BR" sz="3200" dirty="0"/>
              <a:t>4! = 4 . 3 . 2 . 1 = 24</a:t>
            </a:r>
          </a:p>
          <a:p>
            <a:pPr lvl="2"/>
            <a:r>
              <a:rPr lang="pt-BR" sz="3200" dirty="0"/>
              <a:t>6! = 6 . 5 . 4 . 3 . 2 . 1 = 720</a:t>
            </a:r>
          </a:p>
        </p:txBody>
      </p:sp>
    </p:spTree>
    <p:extLst>
      <p:ext uri="{BB962C8B-B14F-4D97-AF65-F5344CB8AC3E}">
        <p14:creationId xmlns:p14="http://schemas.microsoft.com/office/powerpoint/2010/main" val="31066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941</Words>
  <Application>Microsoft Office PowerPoint</Application>
  <PresentationFormat>Apresentação na tela (4:3)</PresentationFormat>
  <Paragraphs>200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Matemática Discreta 2</vt:lpstr>
      <vt:lpstr>Números Inteiros</vt:lpstr>
      <vt:lpstr>Propriedades dos Inteiros</vt:lpstr>
      <vt:lpstr>Propriedades dos Inteiros</vt:lpstr>
      <vt:lpstr>Propriedades dos Inteiros</vt:lpstr>
      <vt:lpstr>Exercícios</vt:lpstr>
      <vt:lpstr>Valor absoluto de um inteiro</vt:lpstr>
      <vt:lpstr>Teorema sobre valores absolutos</vt:lpstr>
      <vt:lpstr>Fatorial</vt:lpstr>
      <vt:lpstr>Fatorial</vt:lpstr>
      <vt:lpstr>Exercício</vt:lpstr>
      <vt:lpstr>Exercício</vt:lpstr>
      <vt:lpstr>Atenção!</vt:lpstr>
      <vt:lpstr>Números Binomiais</vt:lpstr>
      <vt:lpstr>Números Binomiais</vt:lpstr>
      <vt:lpstr>Números Binomiais</vt:lpstr>
      <vt:lpstr>Números Binomiais</vt:lpstr>
      <vt:lpstr>Triângulo de Pascal</vt:lpstr>
      <vt:lpstr>Números Triangulares</vt:lpstr>
      <vt:lpstr>Números Triangulares</vt:lpstr>
      <vt:lpstr>Números quadrados</vt:lpstr>
      <vt:lpstr>Números cúbicos</vt:lpstr>
      <vt:lpstr>Exercícios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211</cp:revision>
  <dcterms:created xsi:type="dcterms:W3CDTF">2018-08-02T00:18:32Z</dcterms:created>
  <dcterms:modified xsi:type="dcterms:W3CDTF">2018-08-20T17:14:56Z</dcterms:modified>
</cp:coreProperties>
</file>