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7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ACA06-61EA-4188-9ACB-5693A18AB77E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D420-D95D-48F0-8D50-26A7BB260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FD0-A337-4901-99DC-5189BAC26408}" type="datetime1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0E43-B438-46DB-994A-C1DFE498E817}" type="datetime1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EEE-E71C-4AC7-B004-9FF384861A6E}" type="datetime1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129E-E4A4-4DF5-A948-F28E88DEE00F}" type="datetime1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3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126F-11C6-40B9-A7EE-D6A5FAD7948B}" type="datetime1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7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BCF-B1A9-4437-9494-BE81F60859FB}" type="datetime1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6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C66E-9C2B-4FA3-A451-DB28BEF260EA}" type="datetime1">
              <a:rPr lang="pt-BR" smtClean="0"/>
              <a:t>27/08/2019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4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D351-7FB3-4ED9-B390-BA92A17495A3}" type="datetime1">
              <a:rPr lang="pt-BR" smtClean="0"/>
              <a:t>27/08/2019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EBC-0B42-44DB-A97E-780ED593F192}" type="datetime1">
              <a:rPr lang="pt-BR" smtClean="0"/>
              <a:t>27/08/2019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8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47B4-BECA-4C4D-A0AC-9B0D2D06BDD1}" type="datetime1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67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56AB-560A-4CC2-A0F3-E8E3A3331987}" type="datetime1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6F7C-721A-4955-A86E-262F965EB393}" type="datetime1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8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2693613"/>
            <a:ext cx="7772400" cy="14700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pt-BR" dirty="0" smtClean="0"/>
              <a:t>Matemática Discreta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0080" y="4532544"/>
            <a:ext cx="6552728" cy="537333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Dr. Glauco Vitor Pedrosa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5.googleusercontent.com/UkTOF7V2kFp5bprMnWZpNXBMksvhPwT2o4r7SJOzaTFlS4xdFMJ11duoiLWhd3EGl7ZBLdqRc1omLCPr0q3CJQbfgHHPlUpWzciwdQ8QrHjI-oQvdw=w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11483"/>
            <a:ext cx="16192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322403" y="764703"/>
            <a:ext cx="51845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Universidade de Brasília</a:t>
            </a:r>
          </a:p>
          <a:p>
            <a:pPr algn="ctr"/>
            <a:r>
              <a:rPr lang="pt-BR" sz="3200" dirty="0" smtClean="0"/>
              <a:t>Faculdade do Gama</a:t>
            </a:r>
            <a:endParaRPr lang="pt-BR" sz="3200" dirty="0"/>
          </a:p>
        </p:txBody>
      </p:sp>
      <p:sp>
        <p:nvSpPr>
          <p:cNvPr id="6" name="AutoShape 2" descr="Resultado de imagem para unb g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2165"/>
            <a:ext cx="2595589" cy="94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Fatoração de </a:t>
            </a:r>
            <a:r>
              <a:rPr lang="pt-BR" dirty="0" err="1" smtClean="0"/>
              <a:t>Fermat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41168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Exemplo para números ímpares:</a:t>
            </a:r>
          </a:p>
          <a:p>
            <a:pPr algn="just"/>
            <a:r>
              <a:rPr lang="pt-BR" sz="2400" dirty="0" smtClean="0"/>
              <a:t>3 = 2² - 1² = (2-1)*(2+1) = 1*3</a:t>
            </a:r>
          </a:p>
          <a:p>
            <a:pPr algn="just"/>
            <a:r>
              <a:rPr lang="pt-BR" sz="2400" dirty="0" smtClean="0"/>
              <a:t>5 = 3²-2² = (3-2)*(3+2) = 1*5</a:t>
            </a:r>
          </a:p>
          <a:p>
            <a:pPr algn="just"/>
            <a:r>
              <a:rPr lang="pt-BR" sz="2400" dirty="0" smtClean="0"/>
              <a:t>7 = 4²-3² = (4-7)*(4+7) = 1*7</a:t>
            </a:r>
          </a:p>
          <a:p>
            <a:pPr algn="just"/>
            <a:r>
              <a:rPr lang="pt-BR" sz="2400" dirty="0" smtClean="0"/>
              <a:t>9 = 3²-0² = (3-0)*(3+0) = 3*3</a:t>
            </a:r>
          </a:p>
          <a:p>
            <a:pPr algn="just"/>
            <a:r>
              <a:rPr lang="pt-BR" sz="2400" dirty="0" smtClean="0"/>
              <a:t>15 = 4²-1² = (4-1)*(4+1) = 3*5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Exemplo para números pares:</a:t>
            </a:r>
          </a:p>
          <a:p>
            <a:pPr algn="just"/>
            <a:r>
              <a:rPr lang="pt-BR" sz="2400" dirty="0" smtClean="0"/>
              <a:t>10 = 2 * 5 = 2 * (1 * 5) = 2 * 5</a:t>
            </a:r>
          </a:p>
          <a:p>
            <a:pPr algn="just"/>
            <a:r>
              <a:rPr lang="pt-BR" sz="2400" dirty="0" smtClean="0"/>
              <a:t>14 = 2 * 7 = 2 * (1 * 7) = 2 * 7</a:t>
            </a:r>
          </a:p>
          <a:p>
            <a:pPr algn="just"/>
            <a:r>
              <a:rPr lang="pt-BR" sz="2400" dirty="0" smtClean="0"/>
              <a:t>18 = 2 * 9 = 2 * (3 * 3) = 2 * 3²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8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Fatoração de </a:t>
            </a:r>
            <a:r>
              <a:rPr lang="pt-BR" dirty="0" err="1" smtClean="0"/>
              <a:t>Fermat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41168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Algoritmo de </a:t>
            </a:r>
            <a:r>
              <a:rPr lang="pt-BR" sz="2400" dirty="0" err="1" smtClean="0"/>
              <a:t>Fermat</a:t>
            </a:r>
            <a:r>
              <a:rPr lang="pt-BR" sz="2400" dirty="0" smtClean="0"/>
              <a:t> só funciona para números </a:t>
            </a:r>
            <a:r>
              <a:rPr lang="pt-BR" sz="2400" b="1" dirty="0" smtClean="0">
                <a:solidFill>
                  <a:srgbClr val="FF0000"/>
                </a:solidFill>
              </a:rPr>
              <a:t>ímpares</a:t>
            </a:r>
            <a:r>
              <a:rPr lang="pt-BR" sz="2400" dirty="0" smtClean="0"/>
              <a:t>. </a:t>
            </a:r>
          </a:p>
          <a:p>
            <a:pPr algn="just"/>
            <a:r>
              <a:rPr lang="pt-BR" sz="2400" dirty="0" smtClean="0"/>
              <a:t>Se o número for par, então divida-o por 2 até encontrar um número ímpar.</a:t>
            </a:r>
          </a:p>
          <a:p>
            <a:pPr algn="just"/>
            <a:r>
              <a:rPr lang="pt-BR" sz="2400" dirty="0" smtClean="0"/>
              <a:t>Exemplo:</a:t>
            </a:r>
          </a:p>
          <a:p>
            <a:pPr algn="just"/>
            <a:r>
              <a:rPr lang="pt-BR" sz="2400" dirty="0" smtClean="0"/>
              <a:t>105714 = 2 * 52.857</a:t>
            </a:r>
          </a:p>
          <a:p>
            <a:pPr algn="just"/>
            <a:r>
              <a:rPr lang="pt-BR" sz="2400" dirty="0"/>
              <a:t>1067827788 = 2² * 266956947</a:t>
            </a:r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0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Fatoração de </a:t>
            </a:r>
            <a:r>
              <a:rPr lang="pt-BR" dirty="0" err="1" smtClean="0"/>
              <a:t>Fermat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68152"/>
                <a:ext cx="8507288" cy="557321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b="1" u="sng" dirty="0" smtClean="0"/>
                  <a:t>Objetivo: </a:t>
                </a:r>
                <a:r>
                  <a:rPr lang="pt-BR" sz="2000" dirty="0" smtClean="0"/>
                  <a:t>Dado um inteiro </a:t>
                </a:r>
                <a:r>
                  <a:rPr lang="pt-BR" sz="2000" b="1" dirty="0" smtClean="0"/>
                  <a:t>ímpar</a:t>
                </a:r>
                <a:r>
                  <a:rPr lang="pt-BR" sz="2000" dirty="0" smtClean="0"/>
                  <a:t> </a:t>
                </a:r>
                <a:r>
                  <a:rPr lang="pt-BR" sz="2000" i="1" dirty="0" smtClean="0"/>
                  <a:t>n</a:t>
                </a:r>
                <a:r>
                  <a:rPr lang="pt-BR" sz="2000" dirty="0" smtClean="0"/>
                  <a:t>, encontrar x e y tal que </a:t>
                </a:r>
                <a:r>
                  <a:rPr lang="pt-BR" sz="2000" i="1" dirty="0" smtClean="0"/>
                  <a:t>n</a:t>
                </a:r>
                <a:r>
                  <a:rPr lang="pt-BR" sz="2000" dirty="0" smtClean="0"/>
                  <a:t> = x²-y²</a:t>
                </a:r>
              </a:p>
              <a:p>
                <a:pPr algn="just"/>
                <a:r>
                  <a:rPr lang="pt-BR" sz="2000" b="1" dirty="0" smtClean="0">
                    <a:solidFill>
                      <a:srgbClr val="FF0000"/>
                    </a:solidFill>
                  </a:rPr>
                  <a:t>1° passo: </a:t>
                </a:r>
                <a:r>
                  <a:rPr lang="pt-BR" sz="2000" dirty="0" smtClean="0"/>
                  <a:t>calcule o valor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0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 smtClean="0"/>
              </a:p>
              <a:p>
                <a:pPr algn="just"/>
                <a:r>
                  <a:rPr lang="pt-BR" sz="2000" b="1" dirty="0" smtClean="0">
                    <a:solidFill>
                      <a:srgbClr val="FF0000"/>
                    </a:solidFill>
                  </a:rPr>
                  <a:t>2° passo: </a:t>
                </a:r>
                <a:r>
                  <a:rPr lang="pt-BR" sz="2000" dirty="0" smtClean="0"/>
                  <a:t>calcule o valor 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pt-BR" sz="2000" dirty="0" smtClean="0"/>
              </a:p>
              <a:p>
                <a:pPr lvl="1" algn="just"/>
                <a:r>
                  <a:rPr lang="pt-BR" sz="1800" dirty="0" smtClean="0"/>
                  <a:t>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800" i="1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pt-BR" sz="1800" dirty="0" smtClean="0"/>
                  <a:t> for um número inteiro, então o algoritmo </a:t>
                </a:r>
                <a:r>
                  <a:rPr lang="pt-BR" sz="1800" u="sng" dirty="0" smtClean="0"/>
                  <a:t>finaliza por aqui</a:t>
                </a:r>
                <a:r>
                  <a:rPr lang="pt-BR" sz="1800" dirty="0" smtClean="0"/>
                  <a:t>. Retorne </a:t>
                </a:r>
                <a:br>
                  <a:rPr lang="pt-BR" sz="1800" dirty="0" smtClean="0"/>
                </a:br>
                <a:r>
                  <a:rPr lang="pt-BR" sz="1800" dirty="0" smtClean="0"/>
                  <a:t>x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800" i="1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pt-BR" sz="1800" dirty="0" smtClean="0"/>
                  <a:t> e y = 0</a:t>
                </a:r>
              </a:p>
              <a:p>
                <a:pPr lvl="1" algn="just"/>
                <a:r>
                  <a:rPr lang="pt-BR" sz="1800" dirty="0" smtClean="0"/>
                  <a:t>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800" i="1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pt-BR" sz="1800" dirty="0" smtClean="0"/>
                  <a:t> não for um número inteiro, faça b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pt-BR" sz="1600" i="1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pt-BR" sz="1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t-BR" sz="18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pt-BR" sz="1800" dirty="0"/>
                          <m:t> </m:t>
                        </m:r>
                      </m:e>
                    </m:d>
                  </m:oMath>
                </a14:m>
                <a:endParaRPr lang="pt-BR" sz="1800" dirty="0"/>
              </a:p>
              <a:p>
                <a:pPr algn="just"/>
                <a:r>
                  <a:rPr lang="pt-BR" sz="2000" b="1" dirty="0" smtClean="0">
                    <a:solidFill>
                      <a:srgbClr val="FF0000"/>
                    </a:solidFill>
                  </a:rPr>
                  <a:t>3° passo: </a:t>
                </a:r>
                <a:r>
                  <a:rPr lang="pt-BR" sz="2000" dirty="0" smtClean="0"/>
                  <a:t>encontrar o valor de x = b + 1</a:t>
                </a:r>
              </a:p>
              <a:p>
                <a:pPr lvl="1" algn="just"/>
                <a:r>
                  <a:rPr lang="pt-BR" sz="1800" dirty="0" smtClean="0"/>
                  <a:t>Se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1800" i="1">
                            <a:latin typeface="Cambria Math"/>
                          </a:rPr>
                          <m:t>𝑛</m:t>
                        </m:r>
                        <m:r>
                          <a:rPr lang="pt-BR" sz="18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pt-BR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 smtClean="0"/>
                  <a:t> então </a:t>
                </a:r>
                <a:r>
                  <a:rPr lang="pt-BR" sz="1800" u="sng" dirty="0" smtClean="0"/>
                  <a:t>n é primo</a:t>
                </a:r>
                <a:r>
                  <a:rPr lang="pt-BR" sz="1800" dirty="0" smtClean="0"/>
                  <a:t> e o algoritmo </a:t>
                </a:r>
                <a:r>
                  <a:rPr lang="pt-BR" sz="1800" u="sng" dirty="0" smtClean="0"/>
                  <a:t>finaliza por aqui</a:t>
                </a:r>
                <a:r>
                  <a:rPr lang="pt-BR" sz="1800" dirty="0" smtClean="0"/>
                  <a:t>. Retorne </a:t>
                </a:r>
                <a:r>
                  <a:rPr lang="pt-BR" sz="1800" dirty="0"/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1800" i="1">
                            <a:latin typeface="Cambria Math"/>
                          </a:rPr>
                          <m:t>𝑛</m:t>
                        </m:r>
                        <m:r>
                          <a:rPr lang="pt-BR" sz="18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pt-BR" sz="1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/>
                      </a:rPr>
                      <m:t>e</m:t>
                    </m:r>
                  </m:oMath>
                </a14:m>
                <a:r>
                  <a:rPr lang="pt-BR" sz="1800" dirty="0" smtClean="0"/>
                  <a:t> </a:t>
                </a:r>
                <a:br>
                  <a:rPr lang="pt-BR" sz="1800" dirty="0" smtClean="0"/>
                </a:br>
                <a:r>
                  <a:rPr lang="pt-BR" sz="1800" dirty="0" smtClean="0"/>
                  <a:t>y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8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8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800" b="0" i="1" smtClean="0">
                            <a:latin typeface="Cambria Math"/>
                          </a:rPr>
                          <m:t>²−</m:t>
                        </m:r>
                        <m:r>
                          <a:rPr lang="pt-BR" sz="18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pt-BR" sz="1800" dirty="0" smtClean="0"/>
              </a:p>
              <a:p>
                <a:pPr lvl="1" algn="just"/>
                <a:r>
                  <a:rPr lang="pt-BR" sz="1800" dirty="0" smtClean="0"/>
                  <a:t>Se </a:t>
                </a:r>
                <a:r>
                  <a:rPr lang="pt-BR" sz="1800" dirty="0"/>
                  <a:t>x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1800" i="1">
                            <a:latin typeface="Cambria Math"/>
                          </a:rPr>
                          <m:t>𝑛</m:t>
                        </m:r>
                        <m:r>
                          <a:rPr lang="pt-BR" sz="18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pt-BR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 smtClean="0"/>
                  <a:t>, então vá para o próximo passo</a:t>
                </a:r>
              </a:p>
              <a:p>
                <a:pPr algn="just"/>
                <a:r>
                  <a:rPr lang="pt-BR" sz="2000" b="1" dirty="0" smtClean="0">
                    <a:solidFill>
                      <a:srgbClr val="FF0000"/>
                    </a:solidFill>
                  </a:rPr>
                  <a:t>4° passo: </a:t>
                </a:r>
                <a:r>
                  <a:rPr lang="pt-BR" sz="2000" dirty="0" smtClean="0"/>
                  <a:t>calcule </a:t>
                </a:r>
                <a:r>
                  <a:rPr lang="pt-BR" sz="2000" dirty="0"/>
                  <a:t>y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  <m:r>
                          <a:rPr lang="pt-BR" sz="2000" i="1">
                            <a:latin typeface="Cambria Math"/>
                          </a:rPr>
                          <m:t>²−</m:t>
                        </m:r>
                        <m:r>
                          <a:rPr lang="pt-BR" sz="2000" i="1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pt-BR" sz="2000" dirty="0" smtClean="0"/>
              </a:p>
              <a:p>
                <a:pPr lvl="1" algn="just"/>
                <a:r>
                  <a:rPr lang="pt-BR" sz="1800" dirty="0" smtClean="0"/>
                  <a:t>Se y for um número inteiro, então o algoritmo </a:t>
                </a:r>
                <a:r>
                  <a:rPr lang="pt-BR" sz="1800" u="sng" dirty="0" smtClean="0"/>
                  <a:t>finaliza por aqui</a:t>
                </a:r>
                <a:r>
                  <a:rPr lang="pt-BR" sz="1800" dirty="0" smtClean="0"/>
                  <a:t>. </a:t>
                </a:r>
                <a:r>
                  <a:rPr lang="pt-BR" sz="1800" dirty="0"/>
                  <a:t>Retorne </a:t>
                </a:r>
                <a:r>
                  <a:rPr lang="pt-BR" sz="1800" dirty="0" smtClean="0"/>
                  <a:t/>
                </a:r>
                <a:br>
                  <a:rPr lang="pt-BR" sz="1800" dirty="0" smtClean="0"/>
                </a:br>
                <a:r>
                  <a:rPr lang="pt-BR" sz="1800" dirty="0" smtClean="0"/>
                  <a:t>x =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/>
                      </a:rPr>
                      <m:t>𝑏</m:t>
                    </m:r>
                    <m:r>
                      <a:rPr lang="pt-BR" sz="1800" b="0" i="1" smtClean="0">
                        <a:latin typeface="Cambria Math"/>
                      </a:rPr>
                      <m:t>+1 </m:t>
                    </m:r>
                    <m:r>
                      <m:rPr>
                        <m:sty m:val="p"/>
                      </m:rPr>
                      <a:rPr lang="pt-BR" sz="1800">
                        <a:latin typeface="Cambria Math"/>
                      </a:rPr>
                      <m:t>e</m:t>
                    </m:r>
                  </m:oMath>
                </a14:m>
                <a:r>
                  <a:rPr lang="pt-BR" sz="1800" dirty="0"/>
                  <a:t> y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800" i="1">
                            <a:latin typeface="Cambria Math"/>
                          </a:rPr>
                          <m:t>𝑥</m:t>
                        </m:r>
                        <m:r>
                          <a:rPr lang="pt-BR" sz="1800" i="1">
                            <a:latin typeface="Cambria Math"/>
                          </a:rPr>
                          <m:t>²−</m:t>
                        </m:r>
                        <m:r>
                          <a:rPr lang="pt-BR" sz="1800" i="1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pt-BR" sz="1800" dirty="0" smtClean="0"/>
              </a:p>
              <a:p>
                <a:pPr lvl="1" algn="just"/>
                <a:r>
                  <a:rPr lang="pt-BR" sz="1800" dirty="0" smtClean="0"/>
                  <a:t>Se y não for um número inteiro, defina b = x e volte para o 3° passo</a:t>
                </a:r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8152"/>
                <a:ext cx="8507288" cy="5573216"/>
              </a:xfrm>
              <a:blipFill rotWithShape="1">
                <a:blip r:embed="rId2"/>
                <a:stretch>
                  <a:fillRect l="-573" t="-547" r="-5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7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Fatoração de </a:t>
            </a:r>
            <a:r>
              <a:rPr lang="pt-BR" dirty="0" err="1" smtClean="0"/>
              <a:t>Fermat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68152"/>
                <a:ext cx="8507288" cy="557321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b="1" u="sng" dirty="0" smtClean="0"/>
                  <a:t>Objetivo: </a:t>
                </a:r>
                <a:r>
                  <a:rPr lang="pt-BR" sz="2000" dirty="0" smtClean="0"/>
                  <a:t>Fatorar o número n = 11</a:t>
                </a:r>
              </a:p>
              <a:p>
                <a:pPr algn="just"/>
                <a:r>
                  <a:rPr lang="pt-BR" sz="2000" dirty="0" smtClean="0"/>
                  <a:t>Temos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1800" i="1">
                            <a:latin typeface="Cambria Math"/>
                          </a:rPr>
                          <m:t>𝑛</m:t>
                        </m:r>
                        <m:r>
                          <a:rPr lang="pt-BR" sz="18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pt-BR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 smtClean="0"/>
                  <a:t> = 6      e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sz="2000" b="0" i="0" smtClean="0">
                            <a:latin typeface="Cambria Math"/>
                          </a:rPr>
                          <m:t>11</m:t>
                        </m:r>
                        <m:r>
                          <m:rPr>
                            <m:nor/>
                          </m:rPr>
                          <a:rPr lang="pt-BR" sz="2000" dirty="0"/>
                          <m:t> </m:t>
                        </m:r>
                      </m:e>
                    </m:rad>
                  </m:oMath>
                </a14:m>
                <a:r>
                  <a:rPr lang="pt-BR" sz="2000" dirty="0" smtClean="0"/>
                  <a:t>= 3,31..</a:t>
                </a:r>
              </a:p>
              <a:p>
                <a:pPr marL="0" indent="0" algn="just">
                  <a:buNone/>
                </a:pPr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8152"/>
                <a:ext cx="8507288" cy="5573216"/>
              </a:xfrm>
              <a:blipFill rotWithShape="1">
                <a:blip r:embed="rId2"/>
                <a:stretch>
                  <a:fillRect l="-573" t="-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6183773"/>
            <a:ext cx="482453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11 = 6² - 5² = (6-5)*(6+5) = 1*11</a:t>
            </a:r>
            <a:endParaRPr lang="pt-BR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631182" y="2366381"/>
                <a:ext cx="2615309" cy="3817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2400" i="1">
                              <a:latin typeface="Cambria Math"/>
                            </a:rPr>
                            <m:t>𝑥</m:t>
                          </m:r>
                          <m:r>
                            <a:rPr lang="pt-BR" sz="2400" i="1">
                              <a:latin typeface="Cambria Math"/>
                            </a:rPr>
                            <m:t>²−</m:t>
                          </m:r>
                          <m:r>
                            <a:rPr lang="pt-BR" sz="2400" i="1">
                              <a:latin typeface="Cambria Math"/>
                            </a:rPr>
                            <m:t>𝑛</m:t>
                          </m:r>
                        </m:e>
                      </m:rad>
                      <m:r>
                        <m:rPr>
                          <m:nor/>
                        </m:rPr>
                        <a:rPr lang="pt-BR" sz="2400" dirty="0"/>
                        <m:t> =</m:t>
                      </m:r>
                      <m:r>
                        <m:rPr>
                          <m:nor/>
                        </m:rPr>
                        <a:rPr lang="pt-BR" sz="2400" b="0" i="0" dirty="0" smtClean="0"/>
                        <m:t> </m:t>
                      </m:r>
                      <m:r>
                        <m:rPr>
                          <m:nor/>
                        </m:rPr>
                        <a:rPr lang="pt-BR" sz="2400" b="0" i="0" dirty="0" smtClean="0"/>
                        <m:t>y</m:t>
                      </m:r>
                      <m:r>
                        <m:rPr>
                          <m:nor/>
                        </m:rPr>
                        <a:rPr lang="pt-BR" sz="2400" b="0" i="0" dirty="0" smtClean="0"/>
                        <m:t> </m:t>
                      </m:r>
                    </m:oMath>
                  </m:oMathPara>
                </a14:m>
                <a:endParaRPr lang="pt-BR" sz="2400" i="1" dirty="0" smtClean="0"/>
              </a:p>
              <a:p>
                <a:endParaRPr lang="pt-BR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400" b="0" i="1" smtClean="0">
                            <a:latin typeface="Cambria Math"/>
                          </a:rPr>
                          <m:t>4</m:t>
                        </m:r>
                        <m:r>
                          <a:rPr lang="pt-BR" sz="2400" i="1">
                            <a:latin typeface="Cambria Math"/>
                          </a:rPr>
                          <m:t>²−</m:t>
                        </m:r>
                        <m:r>
                          <a:rPr lang="pt-BR" sz="2400" b="0" i="1" smtClean="0">
                            <a:latin typeface="Cambria Math"/>
                          </a:rPr>
                          <m:t>11</m:t>
                        </m:r>
                      </m:e>
                    </m:rad>
                  </m:oMath>
                </a14:m>
                <a:r>
                  <a:rPr lang="pt-BR" sz="2400" dirty="0" smtClean="0"/>
                  <a:t> = 2,23..</a:t>
                </a:r>
              </a:p>
              <a:p>
                <a:endParaRPr lang="pt-BR" sz="2400" dirty="0" smtClean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400" b="0" i="1" smtClean="0">
                            <a:latin typeface="Cambria Math"/>
                          </a:rPr>
                          <m:t>5</m:t>
                        </m:r>
                        <m:r>
                          <a:rPr lang="pt-BR" sz="2400" i="1">
                            <a:latin typeface="Cambria Math"/>
                          </a:rPr>
                          <m:t>²−</m:t>
                        </m:r>
                        <m:r>
                          <a:rPr lang="pt-BR" sz="2400" b="0" i="1" smtClean="0">
                            <a:latin typeface="Cambria Math"/>
                          </a:rPr>
                          <m:t>1</m:t>
                        </m:r>
                        <m:r>
                          <a:rPr lang="pt-BR" sz="2400" i="1">
                            <a:latin typeface="Cambria Math"/>
                          </a:rPr>
                          <m:t>1</m:t>
                        </m:r>
                      </m:e>
                    </m:rad>
                  </m:oMath>
                </a14:m>
                <a:r>
                  <a:rPr lang="pt-BR" sz="2400" dirty="0"/>
                  <a:t> = </a:t>
                </a:r>
                <a:r>
                  <a:rPr lang="pt-BR" sz="2400" dirty="0" smtClean="0"/>
                  <a:t>3,74..</a:t>
                </a:r>
                <a:endParaRPr lang="pt-BR" sz="2400" dirty="0"/>
              </a:p>
              <a:p>
                <a:endParaRPr lang="pt-BR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2400" b="0" i="1" smtClean="0">
                            <a:latin typeface="Cambria Math"/>
                          </a:rPr>
                          <m:t>6</m:t>
                        </m:r>
                        <m:r>
                          <a:rPr lang="pt-BR" sz="2400" i="1">
                            <a:latin typeface="Cambria Math"/>
                          </a:rPr>
                          <m:t>²−11</m:t>
                        </m:r>
                      </m:e>
                    </m:rad>
                  </m:oMath>
                </a14:m>
                <a:r>
                  <a:rPr lang="pt-BR" sz="2400" dirty="0"/>
                  <a:t> = </a:t>
                </a:r>
                <a:r>
                  <a:rPr lang="pt-BR" sz="2400" dirty="0" smtClean="0"/>
                  <a:t>5</a:t>
                </a:r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182" y="2366381"/>
                <a:ext cx="2615309" cy="3817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3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Fatoração de </a:t>
            </a:r>
            <a:r>
              <a:rPr lang="pt-BR" dirty="0" err="1" smtClean="0"/>
              <a:t>Fermat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68152"/>
                <a:ext cx="8507288" cy="557321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b="1" u="sng" dirty="0" smtClean="0"/>
                  <a:t>Objetivo: </a:t>
                </a:r>
                <a:r>
                  <a:rPr lang="pt-BR" sz="2000" dirty="0" smtClean="0"/>
                  <a:t>Fatorar o número n = 105</a:t>
                </a:r>
              </a:p>
              <a:p>
                <a:pPr algn="just"/>
                <a:r>
                  <a:rPr lang="pt-BR" sz="2000" dirty="0" smtClean="0"/>
                  <a:t>Temos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1800" i="1">
                            <a:latin typeface="Cambria Math"/>
                          </a:rPr>
                          <m:t>𝑛</m:t>
                        </m:r>
                        <m:r>
                          <a:rPr lang="pt-BR" sz="18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pt-BR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 smtClean="0"/>
                  <a:t> = 53      e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sz="2000" b="0" i="0" smtClean="0">
                            <a:latin typeface="Cambria Math"/>
                          </a:rPr>
                          <m:t>105</m:t>
                        </m:r>
                        <m:r>
                          <m:rPr>
                            <m:nor/>
                          </m:rPr>
                          <a:rPr lang="pt-BR" sz="2000" dirty="0"/>
                          <m:t> </m:t>
                        </m:r>
                      </m:e>
                    </m:rad>
                  </m:oMath>
                </a14:m>
                <a:r>
                  <a:rPr lang="pt-BR" sz="2000" dirty="0" smtClean="0"/>
                  <a:t>= 10,24..</a:t>
                </a:r>
              </a:p>
              <a:p>
                <a:pPr marL="0" indent="0" algn="just">
                  <a:buNone/>
                </a:pPr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8152"/>
                <a:ext cx="8507288" cy="5573216"/>
              </a:xfrm>
              <a:blipFill rotWithShape="1">
                <a:blip r:embed="rId2"/>
                <a:stretch>
                  <a:fillRect l="-573" t="-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4005064"/>
            <a:ext cx="553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105 = 11² - 4² = (11-4)*(11+4) = 7*15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395536" y="5301208"/>
            <a:ext cx="777686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/>
              <a:t>no caso de números compostos, o algoritmo não nos diz se os fatores encontrados são primos ou não.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39552" y="2564904"/>
                <a:ext cx="2324722" cy="13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²−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pt-BR" dirty="0" smtClean="0"/>
                  <a:t> = y</a:t>
                </a:r>
              </a:p>
              <a:p>
                <a:endParaRPr lang="pt-BR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/>
                          </a:rPr>
                          <m:t>11</m:t>
                        </m:r>
                        <m:r>
                          <a:rPr lang="pt-BR" i="1">
                            <a:latin typeface="Cambria Math"/>
                          </a:rPr>
                          <m:t>²−</m:t>
                        </m:r>
                        <m:r>
                          <a:rPr lang="pt-BR" b="0" i="1" smtClean="0">
                            <a:latin typeface="Cambria Math"/>
                          </a:rPr>
                          <m:t>105</m:t>
                        </m:r>
                      </m:e>
                    </m:rad>
                  </m:oMath>
                </a14:m>
                <a:r>
                  <a:rPr lang="pt-BR" dirty="0" smtClean="0"/>
                  <a:t> = 4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64904"/>
                <a:ext cx="2324722" cy="13512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7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Fatoração de </a:t>
            </a:r>
            <a:r>
              <a:rPr lang="pt-BR" dirty="0" err="1" smtClean="0"/>
              <a:t>Fermat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68152"/>
                <a:ext cx="8507288" cy="557321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b="1" u="sng" dirty="0" smtClean="0"/>
                  <a:t>Objetivo: </a:t>
                </a:r>
                <a:r>
                  <a:rPr lang="pt-BR" sz="2000" dirty="0" smtClean="0"/>
                  <a:t>Fatorar o número n = 119143</a:t>
                </a:r>
              </a:p>
              <a:p>
                <a:pPr algn="just"/>
                <a:r>
                  <a:rPr lang="pt-BR" sz="2000" dirty="0" smtClean="0"/>
                  <a:t>Temos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1800" i="1">
                            <a:latin typeface="Cambria Math"/>
                          </a:rPr>
                          <m:t>𝑛</m:t>
                        </m:r>
                        <m:r>
                          <a:rPr lang="pt-BR" sz="18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pt-BR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 smtClean="0"/>
                  <a:t> = 59572      e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sz="2000" dirty="0"/>
                          <m:t>119143 </m:t>
                        </m:r>
                      </m:e>
                    </m:rad>
                  </m:oMath>
                </a14:m>
                <a:r>
                  <a:rPr lang="pt-BR" sz="2000" dirty="0" smtClean="0"/>
                  <a:t>= 345,17...</a:t>
                </a:r>
              </a:p>
              <a:p>
                <a:pPr marL="0" indent="0" algn="just">
                  <a:buNone/>
                </a:pPr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8152"/>
                <a:ext cx="8507288" cy="5573216"/>
              </a:xfrm>
              <a:blipFill rotWithShape="1">
                <a:blip r:embed="rId2"/>
                <a:stretch>
                  <a:fillRect l="-573" t="-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23528" y="2252386"/>
                <a:ext cx="3312368" cy="4705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pt-BR" sz="1600" i="1">
                              <a:latin typeface="Cambria Math"/>
                            </a:rPr>
                            <m:t>𝑥</m:t>
                          </m:r>
                          <m:r>
                            <a:rPr lang="pt-BR" sz="1600" i="1">
                              <a:latin typeface="Cambria Math"/>
                            </a:rPr>
                            <m:t>²−</m:t>
                          </m:r>
                          <m:r>
                            <a:rPr lang="pt-BR" sz="1600" i="1">
                              <a:latin typeface="Cambria Math"/>
                            </a:rPr>
                            <m:t>𝑛</m:t>
                          </m:r>
                        </m:e>
                      </m:rad>
                      <m:r>
                        <m:rPr>
                          <m:nor/>
                        </m:rPr>
                        <a:rPr lang="pt-BR" sz="1600" dirty="0"/>
                        <m:t> = </m:t>
                      </m:r>
                      <m:r>
                        <m:rPr>
                          <m:nor/>
                        </m:rPr>
                        <a:rPr lang="pt-BR" sz="1600" dirty="0"/>
                        <m:t>y</m:t>
                      </m:r>
                    </m:oMath>
                  </m:oMathPara>
                </a14:m>
                <a:endParaRPr lang="pt-BR" sz="1600" dirty="0" smtClean="0"/>
              </a:p>
              <a:p>
                <a:endParaRPr lang="pt-BR" sz="16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600" b="0" i="1" smtClean="0">
                            <a:latin typeface="Cambria Math"/>
                          </a:rPr>
                          <m:t>346</m:t>
                        </m:r>
                        <m:r>
                          <a:rPr lang="pt-BR" sz="1600" i="1">
                            <a:latin typeface="Cambria Math"/>
                          </a:rPr>
                          <m:t>²−</m:t>
                        </m:r>
                        <m:r>
                          <a:rPr lang="pt-BR" sz="1600" b="0" i="1" smtClean="0">
                            <a:latin typeface="Cambria Math"/>
                          </a:rPr>
                          <m:t>119143</m:t>
                        </m:r>
                      </m:e>
                    </m:rad>
                  </m:oMath>
                </a14:m>
                <a:r>
                  <a:rPr lang="pt-BR" sz="1600" dirty="0" smtClean="0"/>
                  <a:t> </a:t>
                </a:r>
                <a:r>
                  <a:rPr lang="pt-BR" sz="1600" dirty="0"/>
                  <a:t>= </a:t>
                </a:r>
                <a:r>
                  <a:rPr lang="pt-BR" sz="1600" dirty="0" smtClean="0"/>
                  <a:t>23.93...</a:t>
                </a:r>
              </a:p>
              <a:p>
                <a:endParaRPr lang="pt-BR" sz="1600" dirty="0" smtClean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600" i="1">
                            <a:latin typeface="Cambria Math"/>
                          </a:rPr>
                          <m:t>34</m:t>
                        </m:r>
                        <m:r>
                          <a:rPr lang="pt-BR" sz="1600" b="0" i="1" smtClean="0">
                            <a:latin typeface="Cambria Math"/>
                          </a:rPr>
                          <m:t>7</m:t>
                        </m:r>
                        <m:r>
                          <a:rPr lang="pt-BR" sz="1600" i="1">
                            <a:latin typeface="Cambria Math"/>
                          </a:rPr>
                          <m:t>²−119143</m:t>
                        </m:r>
                      </m:e>
                    </m:rad>
                  </m:oMath>
                </a14:m>
                <a:r>
                  <a:rPr lang="pt-BR" sz="1600" dirty="0"/>
                  <a:t> = </a:t>
                </a:r>
                <a:r>
                  <a:rPr lang="pt-BR" sz="1600" dirty="0" smtClean="0"/>
                  <a:t>35.58...</a:t>
                </a:r>
                <a:endParaRPr lang="pt-BR" sz="1600" dirty="0"/>
              </a:p>
              <a:p>
                <a:endParaRPr lang="pt-BR" sz="1600" dirty="0" smtClean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600" i="1">
                            <a:latin typeface="Cambria Math"/>
                          </a:rPr>
                          <m:t>34</m:t>
                        </m:r>
                        <m:r>
                          <a:rPr lang="pt-BR" sz="1600" b="0" i="1" smtClean="0">
                            <a:latin typeface="Cambria Math"/>
                          </a:rPr>
                          <m:t>8</m:t>
                        </m:r>
                        <m:r>
                          <a:rPr lang="pt-BR" sz="1600" i="1">
                            <a:latin typeface="Cambria Math"/>
                          </a:rPr>
                          <m:t>²−119143</m:t>
                        </m:r>
                      </m:e>
                    </m:rad>
                  </m:oMath>
                </a14:m>
                <a:r>
                  <a:rPr lang="pt-BR" sz="1600" dirty="0"/>
                  <a:t> = 44.28...</a:t>
                </a:r>
                <a:endParaRPr lang="pt-BR" sz="1600" dirty="0" smtClean="0"/>
              </a:p>
              <a:p>
                <a:endParaRPr lang="pt-BR" sz="1600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600" i="1">
                            <a:latin typeface="Cambria Math"/>
                          </a:rPr>
                          <m:t>34</m:t>
                        </m:r>
                        <m:r>
                          <a:rPr lang="pt-BR" sz="1600" b="0" i="1" smtClean="0">
                            <a:latin typeface="Cambria Math"/>
                          </a:rPr>
                          <m:t>9</m:t>
                        </m:r>
                        <m:r>
                          <a:rPr lang="pt-BR" sz="1600" i="1">
                            <a:latin typeface="Cambria Math"/>
                          </a:rPr>
                          <m:t>²−119143</m:t>
                        </m:r>
                      </m:e>
                    </m:rad>
                  </m:oMath>
                </a14:m>
                <a:r>
                  <a:rPr lang="pt-BR" sz="1600" dirty="0"/>
                  <a:t> = 51.55...</a:t>
                </a:r>
                <a:endParaRPr lang="pt-BR" sz="1600" dirty="0" smtClean="0"/>
              </a:p>
              <a:p>
                <a:endParaRPr lang="pt-BR" sz="1600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600" i="1">
                            <a:latin typeface="Cambria Math"/>
                          </a:rPr>
                          <m:t>3</m:t>
                        </m:r>
                        <m:r>
                          <a:rPr lang="pt-BR" sz="1600" b="0" i="1" smtClean="0">
                            <a:latin typeface="Cambria Math"/>
                          </a:rPr>
                          <m:t>50</m:t>
                        </m:r>
                        <m:r>
                          <a:rPr lang="pt-BR" sz="1600" i="1">
                            <a:latin typeface="Cambria Math"/>
                          </a:rPr>
                          <m:t>²−119143</m:t>
                        </m:r>
                      </m:e>
                    </m:rad>
                  </m:oMath>
                </a14:m>
                <a:r>
                  <a:rPr lang="pt-BR" sz="1600" dirty="0"/>
                  <a:t> = 57.93...</a:t>
                </a:r>
                <a:endParaRPr lang="pt-BR" sz="1600" dirty="0" smtClean="0"/>
              </a:p>
              <a:p>
                <a:endParaRPr lang="pt-BR" sz="1600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600" i="1">
                            <a:latin typeface="Cambria Math"/>
                          </a:rPr>
                          <m:t>3</m:t>
                        </m:r>
                        <m:r>
                          <a:rPr lang="pt-BR" sz="1600" b="0" i="1" smtClean="0">
                            <a:latin typeface="Cambria Math"/>
                          </a:rPr>
                          <m:t>51</m:t>
                        </m:r>
                        <m:r>
                          <a:rPr lang="pt-BR" sz="1600" i="1">
                            <a:latin typeface="Cambria Math"/>
                          </a:rPr>
                          <m:t>²−119143</m:t>
                        </m:r>
                      </m:e>
                    </m:rad>
                  </m:oMath>
                </a14:m>
                <a:r>
                  <a:rPr lang="pt-BR" sz="1600" dirty="0"/>
                  <a:t> = 63.70...</a:t>
                </a:r>
                <a:endParaRPr lang="pt-BR" sz="1600" dirty="0" smtClean="0"/>
              </a:p>
              <a:p>
                <a:endParaRPr lang="pt-BR" sz="1600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sz="1600" i="1">
                            <a:latin typeface="Cambria Math"/>
                          </a:rPr>
                          <m:t>3</m:t>
                        </m:r>
                        <m:r>
                          <a:rPr lang="pt-BR" sz="1600" b="0" i="1" smtClean="0">
                            <a:latin typeface="Cambria Math"/>
                          </a:rPr>
                          <m:t>52</m:t>
                        </m:r>
                        <m:r>
                          <a:rPr lang="pt-BR" sz="1600" i="1">
                            <a:latin typeface="Cambria Math"/>
                          </a:rPr>
                          <m:t>²−119143</m:t>
                        </m:r>
                      </m:e>
                    </m:rad>
                  </m:oMath>
                </a14:m>
                <a:r>
                  <a:rPr lang="pt-BR" sz="1600" dirty="0"/>
                  <a:t> = </a:t>
                </a:r>
                <a:r>
                  <a:rPr lang="pt-BR" sz="1600" dirty="0" smtClean="0"/>
                  <a:t>69</a:t>
                </a:r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52386"/>
                <a:ext cx="3312368" cy="47050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ta para a direita 6"/>
          <p:cNvSpPr/>
          <p:nvPr/>
        </p:nvSpPr>
        <p:spPr>
          <a:xfrm rot="20203455">
            <a:off x="2627783" y="593507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652101" y="5591351"/>
            <a:ext cx="5400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119143 = 352²-69² = (352-69)*(352+69) = 283*421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1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Números Primos e Compostos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Um número inteiro positivo p &gt; 1 é um número primo se e somente se 1 e p são seus únicos divisores positivos</a:t>
            </a:r>
            <a:endParaRPr lang="pt-BR" u="sng" dirty="0"/>
          </a:p>
          <a:p>
            <a:r>
              <a:rPr lang="pt-BR" dirty="0" smtClean="0"/>
              <a:t>Um número inteiro positivo p &gt; 1 que não é primo é um número composto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Números Primos: 2, 3, 5, 7</a:t>
            </a:r>
          </a:p>
          <a:p>
            <a:pPr lvl="1"/>
            <a:r>
              <a:rPr lang="pt-BR" dirty="0" smtClean="0"/>
              <a:t>Números Compostos: 4, 6, 8, 10</a:t>
            </a:r>
          </a:p>
          <a:p>
            <a:r>
              <a:rPr lang="pt-BR" dirty="0" smtClean="0"/>
              <a:t>Observações:</a:t>
            </a:r>
          </a:p>
          <a:p>
            <a:pPr lvl="1"/>
            <a:r>
              <a:rPr lang="pt-BR" dirty="0" smtClean="0"/>
              <a:t>O número 1 não é primo nem composto</a:t>
            </a:r>
          </a:p>
          <a:p>
            <a:pPr lvl="1"/>
            <a:r>
              <a:rPr lang="pt-BR" dirty="0" smtClean="0"/>
              <a:t>O número 2 é o único inteiro positivo par que é primo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6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Teorema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507288" cy="50691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Seja </a:t>
                </a:r>
                <a:r>
                  <a:rPr lang="pt-BR" u="sng" dirty="0" smtClean="0"/>
                  <a:t>p</a:t>
                </a:r>
                <a:r>
                  <a:rPr lang="pt-BR" dirty="0" smtClean="0"/>
                  <a:t> um número primo e </a:t>
                </a:r>
                <a:r>
                  <a:rPr lang="pt-BR" u="sng" dirty="0" smtClean="0"/>
                  <a:t>a</a:t>
                </a:r>
                <a:r>
                  <a:rPr lang="pt-BR" dirty="0" smtClean="0"/>
                  <a:t> um número inteiro. </a:t>
                </a:r>
                <a:r>
                  <a:rPr lang="pt-BR" dirty="0"/>
                  <a:t>Se p </a:t>
                </a:r>
                <a:r>
                  <a:rPr lang="pt-BR" dirty="0" smtClean="0"/>
                  <a:t>∦ a, então </a:t>
                </a:r>
                <a:r>
                  <a:rPr lang="pt-BR" u="sng" dirty="0" smtClean="0"/>
                  <a:t>a</a:t>
                </a:r>
                <a:r>
                  <a:rPr lang="pt-BR" dirty="0" smtClean="0"/>
                  <a:t> e </a:t>
                </a:r>
                <a:r>
                  <a:rPr lang="pt-BR" u="sng" dirty="0" smtClean="0"/>
                  <a:t>p</a:t>
                </a:r>
                <a:r>
                  <a:rPr lang="pt-BR" dirty="0" smtClean="0"/>
                  <a:t> são primos entre si</a:t>
                </a:r>
              </a:p>
              <a:p>
                <a:endParaRPr lang="pt-BR" dirty="0"/>
              </a:p>
              <a:p>
                <a:r>
                  <a:rPr lang="pt-BR" dirty="0" smtClean="0"/>
                  <a:t>Demonstração:</a:t>
                </a:r>
              </a:p>
              <a:p>
                <a:pPr lvl="1"/>
                <a:r>
                  <a:rPr lang="pt-BR" dirty="0" smtClean="0"/>
                  <a:t>Seja </a:t>
                </a:r>
                <a:r>
                  <a:rPr lang="pt-BR" dirty="0" err="1" smtClean="0"/>
                  <a:t>mdc</a:t>
                </a:r>
                <a:r>
                  <a:rPr lang="pt-BR" dirty="0" smtClean="0"/>
                  <a:t>(</a:t>
                </a:r>
                <a:r>
                  <a:rPr lang="pt-BR" dirty="0" err="1" smtClean="0"/>
                  <a:t>a,p</a:t>
                </a:r>
                <a:r>
                  <a:rPr lang="pt-BR" dirty="0" smtClean="0"/>
                  <a:t>) = d</a:t>
                </a:r>
              </a:p>
              <a:p>
                <a:pPr lvl="1"/>
                <a:r>
                  <a:rPr lang="pt-BR" dirty="0" smtClean="0"/>
                  <a:t>Então d | a   e  d | p</a:t>
                </a:r>
              </a:p>
              <a:p>
                <a:pPr lvl="1"/>
                <a:r>
                  <a:rPr lang="pt-BR" dirty="0" smtClean="0"/>
                  <a:t>Da relação d | p, temos que d = 1 ou d = p, porque p é primo</a:t>
                </a:r>
              </a:p>
              <a:p>
                <a:pPr lvl="1"/>
                <a:r>
                  <a:rPr lang="pt-BR" dirty="0" smtClean="0"/>
                  <a:t>Porém d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dirty="0" smtClean="0"/>
                  <a:t> p, pois </a:t>
                </a:r>
                <a:r>
                  <a:rPr lang="pt-BR" dirty="0"/>
                  <a:t>p ∦ </a:t>
                </a:r>
                <a:r>
                  <a:rPr lang="pt-BR" dirty="0" smtClean="0"/>
                  <a:t>a.</a:t>
                </a:r>
              </a:p>
              <a:p>
                <a:pPr lvl="1"/>
                <a:r>
                  <a:rPr lang="pt-BR" dirty="0" smtClean="0"/>
                  <a:t>Logo, d = 1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507288" cy="5069160"/>
              </a:xfrm>
              <a:blipFill rotWithShape="1">
                <a:blip r:embed="rId2"/>
                <a:stretch>
                  <a:fillRect l="-1576" t="-2527" r="-1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6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podemos verificar, de forma rápida, se 47 é primo?</a:t>
            </a:r>
          </a:p>
          <a:p>
            <a:r>
              <a:rPr lang="pt-BR" dirty="0" smtClean="0"/>
              <a:t>Suponha que 47 não é primo, então:</a:t>
            </a:r>
          </a:p>
          <a:p>
            <a:pPr marL="0" indent="0">
              <a:buNone/>
            </a:pPr>
            <a:r>
              <a:rPr lang="pt-BR" dirty="0" smtClean="0"/>
              <a:t>D(47) = {1, ............ , 47}</a:t>
            </a:r>
          </a:p>
          <a:p>
            <a:pPr marL="0" indent="0">
              <a:buNone/>
            </a:pPr>
            <a:r>
              <a:rPr lang="pt-BR" dirty="0" smtClean="0"/>
              <a:t>Porém, já vimos que os divisores fazem pares multiplicativos entre si</a:t>
            </a:r>
          </a:p>
          <a:p>
            <a:pPr marL="0" indent="0">
              <a:buNone/>
            </a:pPr>
            <a:r>
              <a:rPr lang="pt-BR" dirty="0" smtClean="0"/>
              <a:t>Se 47 não for primo, então existirá pelo menos 1 par antes de sua raiz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32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Crivo de </a:t>
            </a:r>
            <a:r>
              <a:rPr lang="pt-BR" dirty="0" err="1" smtClean="0"/>
              <a:t>Eratóstenes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507288" cy="5141168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Quais são os primos menores que 100?</a:t>
                </a:r>
              </a:p>
              <a:p>
                <a:r>
                  <a:rPr lang="pt-BR" dirty="0" smtClean="0"/>
                  <a:t>1° passo: criar </a:t>
                </a:r>
                <a:r>
                  <a:rPr lang="pt-BR" dirty="0"/>
                  <a:t>uma tabela de 2 até 100</a:t>
                </a:r>
              </a:p>
              <a:p>
                <a:r>
                  <a:rPr lang="pt-BR" dirty="0"/>
                  <a:t>2° passo: </a:t>
                </a:r>
                <a:r>
                  <a:rPr lang="pt-BR" dirty="0" smtClean="0"/>
                  <a:t>encontrar todos os primos menores que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/>
                          </a:rPr>
                          <m:t>100</m:t>
                        </m:r>
                      </m:e>
                    </m:rad>
                    <m:r>
                      <a:rPr lang="pt-BR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lang="pt-BR" dirty="0" smtClean="0"/>
                  <a:t> = 2, 3, 5, 7</a:t>
                </a:r>
              </a:p>
              <a:p>
                <a:r>
                  <a:rPr lang="pt-BR" dirty="0" smtClean="0"/>
                  <a:t>3° passo: eliminar os números da tabela que são múltiplos dos primos encontrados no passo anterior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507288" cy="5141168"/>
              </a:xfrm>
              <a:blipFill rotWithShape="1">
                <a:blip r:embed="rId2"/>
                <a:stretch>
                  <a:fillRect l="-1576" t="-1542" r="-27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0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Crivo de </a:t>
            </a:r>
            <a:r>
              <a:rPr lang="pt-BR" dirty="0" err="1" smtClean="0"/>
              <a:t>Eratóstenes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6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87837"/>
              </p:ext>
            </p:extLst>
          </p:nvPr>
        </p:nvGraphicFramePr>
        <p:xfrm>
          <a:off x="1115616" y="2348880"/>
          <a:ext cx="6264700" cy="4248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7486"/>
                <a:gridCol w="607486"/>
                <a:gridCol w="607486"/>
                <a:gridCol w="607486"/>
                <a:gridCol w="607486"/>
                <a:gridCol w="607486"/>
                <a:gridCol w="607486"/>
                <a:gridCol w="607486"/>
                <a:gridCol w="607486"/>
                <a:gridCol w="797326"/>
              </a:tblGrid>
              <a:tr h="4049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4049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11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4049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21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4049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31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4049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41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4049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51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4049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61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4049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71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4049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81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90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6042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91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92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93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94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95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96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97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98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99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71600" y="1756847"/>
            <a:ext cx="3888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/>
              <a:t>Eliminar os múltiplos de 2</a:t>
            </a:r>
            <a:r>
              <a:rPr lang="pt-BR" sz="2000" dirty="0"/>
              <a:t>, 3, 5, 7</a:t>
            </a:r>
          </a:p>
        </p:txBody>
      </p:sp>
    </p:spTree>
    <p:extLst>
      <p:ext uri="{BB962C8B-B14F-4D97-AF65-F5344CB8AC3E}">
        <p14:creationId xmlns:p14="http://schemas.microsoft.com/office/powerpoint/2010/main" val="28438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Primos Gêmeos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568952" cy="52578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Chamam-se </a:t>
            </a:r>
            <a:r>
              <a:rPr lang="pt-BR" b="1" dirty="0" smtClean="0"/>
              <a:t>primos gêmeos </a:t>
            </a:r>
            <a:r>
              <a:rPr lang="pt-BR" dirty="0" smtClean="0"/>
              <a:t>dois inteiros positivos ímpares e consecutivos que são ambos primos.</a:t>
            </a:r>
          </a:p>
          <a:p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3 e 5</a:t>
            </a:r>
          </a:p>
          <a:p>
            <a:pPr lvl="2"/>
            <a:r>
              <a:rPr lang="pt-BR" dirty="0" smtClean="0"/>
              <a:t>5 e 7</a:t>
            </a:r>
          </a:p>
          <a:p>
            <a:pPr lvl="2"/>
            <a:r>
              <a:rPr lang="pt-BR" dirty="0" smtClean="0"/>
              <a:t>11 e 13</a:t>
            </a:r>
          </a:p>
          <a:p>
            <a:pPr lvl="2"/>
            <a:r>
              <a:rPr lang="pt-BR" dirty="0" smtClean="0"/>
              <a:t>17 e 19</a:t>
            </a:r>
          </a:p>
          <a:p>
            <a:pPr lvl="2"/>
            <a:r>
              <a:rPr lang="pt-BR" dirty="0" smtClean="0"/>
              <a:t>29 e 31</a:t>
            </a:r>
          </a:p>
          <a:p>
            <a:r>
              <a:rPr lang="pt-BR" dirty="0" smtClean="0"/>
              <a:t>Não se sabe até hoje se há um número infinito de pares de primos gêmeos, mas são conhecidos números primos muito grandes, tais como:</a:t>
            </a:r>
          </a:p>
          <a:p>
            <a:pPr lvl="2"/>
            <a:r>
              <a:rPr lang="pt-BR" dirty="0" smtClean="0"/>
              <a:t>140.737.488.353.507 e 140.737.488.353.509</a:t>
            </a:r>
          </a:p>
          <a:p>
            <a:r>
              <a:rPr lang="pt-BR" dirty="0" smtClean="0"/>
              <a:t>Só existe apenas um </a:t>
            </a:r>
            <a:r>
              <a:rPr lang="pt-BR" b="1" dirty="0" smtClean="0"/>
              <a:t>terno</a:t>
            </a:r>
            <a:r>
              <a:rPr lang="pt-BR" dirty="0" smtClean="0"/>
              <a:t> de inteiros positivos ímpares e consecutivos que são todos primos: 3, 5 e 7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3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Teorema Fundamental da Aritmética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41168"/>
          </a:xfrm>
        </p:spPr>
        <p:txBody>
          <a:bodyPr>
            <a:normAutofit/>
          </a:bodyPr>
          <a:lstStyle/>
          <a:p>
            <a:r>
              <a:rPr lang="pt-BR" dirty="0" smtClean="0"/>
              <a:t>Todo inteiro positivo n &gt; 1 é igual a um </a:t>
            </a:r>
            <a:r>
              <a:rPr lang="pt-BR" b="1" u="sng" dirty="0" smtClean="0"/>
              <a:t>produto de fatores primos</a:t>
            </a:r>
          </a:p>
          <a:p>
            <a:r>
              <a:rPr lang="pt-BR" dirty="0" smtClean="0"/>
              <a:t>A decomposição de um inteiro positivo n &gt; 1 como produto de fatores primos é </a:t>
            </a:r>
            <a:r>
              <a:rPr lang="pt-BR" b="1" u="sng" dirty="0" smtClean="0"/>
              <a:t>única</a:t>
            </a:r>
          </a:p>
          <a:p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360 = 2.2.2.3.3.5</a:t>
            </a:r>
          </a:p>
          <a:p>
            <a:pPr lvl="2"/>
            <a:r>
              <a:rPr lang="pt-BR" dirty="0" smtClean="0"/>
              <a:t>Decomposição canônica</a:t>
            </a:r>
          </a:p>
          <a:p>
            <a:pPr lvl="2"/>
            <a:r>
              <a:rPr lang="pt-BR" dirty="0" smtClean="0"/>
              <a:t>360 = 2³.3².5</a:t>
            </a:r>
          </a:p>
          <a:p>
            <a:pPr lvl="2"/>
            <a:r>
              <a:rPr lang="pt-BR" dirty="0" smtClean="0"/>
              <a:t>17460 = 2³.3².5.7²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7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Fatoração de </a:t>
            </a:r>
            <a:r>
              <a:rPr lang="pt-BR" dirty="0" err="1" smtClean="0"/>
              <a:t>Fermat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4116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Do teorema fundamental da aritmética, temos que todo inteiro positivo n &gt; 1 é igual a um produto de fatores primos</a:t>
            </a:r>
          </a:p>
          <a:p>
            <a:pPr algn="just"/>
            <a:r>
              <a:rPr lang="pt-BR" sz="2800" dirty="0" smtClean="0"/>
              <a:t>Exemplo: 360 = 2³.3².5</a:t>
            </a:r>
          </a:p>
          <a:p>
            <a:pPr algn="just"/>
            <a:r>
              <a:rPr lang="pt-BR" sz="2800" dirty="0" smtClean="0"/>
              <a:t>Como fatorar um número muito grande?</a:t>
            </a:r>
          </a:p>
          <a:p>
            <a:pPr algn="just"/>
            <a:r>
              <a:rPr lang="pt-BR" sz="2800" dirty="0" smtClean="0"/>
              <a:t>Seja </a:t>
            </a:r>
            <a:r>
              <a:rPr lang="pt-BR" sz="2800" u="sng" dirty="0" smtClean="0"/>
              <a:t>n</a:t>
            </a:r>
            <a:r>
              <a:rPr lang="pt-BR" sz="2800" dirty="0" smtClean="0"/>
              <a:t> o inteiro que queremos fatorar. O objetivo da fatoração de </a:t>
            </a:r>
            <a:r>
              <a:rPr lang="pt-BR" sz="2800" dirty="0" err="1" smtClean="0"/>
              <a:t>Fermat</a:t>
            </a:r>
            <a:r>
              <a:rPr lang="pt-BR" sz="2800" dirty="0" smtClean="0"/>
              <a:t> é </a:t>
            </a:r>
            <a:r>
              <a:rPr lang="pt-BR" sz="2800" dirty="0" err="1" smtClean="0"/>
              <a:t>encontar</a:t>
            </a:r>
            <a:r>
              <a:rPr lang="pt-BR" sz="2800" dirty="0" smtClean="0"/>
              <a:t> x e y, para x &gt; y, tais que:</a:t>
            </a:r>
          </a:p>
          <a:p>
            <a:pPr marL="0" indent="0" algn="ctr">
              <a:buNone/>
            </a:pPr>
            <a:r>
              <a:rPr lang="pt-BR" sz="2800" dirty="0" smtClean="0"/>
              <a:t>n = x²-y²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1103</Words>
  <Application>Microsoft Office PowerPoint</Application>
  <PresentationFormat>Apresentação na tela (4:3)</PresentationFormat>
  <Paragraphs>287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Matemática Discreta 2</vt:lpstr>
      <vt:lpstr>Números Primos e Compostos</vt:lpstr>
      <vt:lpstr>Teorema</vt:lpstr>
      <vt:lpstr>Apresentação do PowerPoint</vt:lpstr>
      <vt:lpstr>Crivo de Eratóstenes</vt:lpstr>
      <vt:lpstr>Crivo de Eratóstenes</vt:lpstr>
      <vt:lpstr>Primos Gêmeos</vt:lpstr>
      <vt:lpstr>Teorema Fundamental da Aritmética</vt:lpstr>
      <vt:lpstr>Fatoração de Fermat</vt:lpstr>
      <vt:lpstr>Fatoração de Fermat</vt:lpstr>
      <vt:lpstr>Fatoração de Fermat</vt:lpstr>
      <vt:lpstr>Fatoração de Fermat</vt:lpstr>
      <vt:lpstr>Fatoração de Fermat</vt:lpstr>
      <vt:lpstr>Fatoração de Fermat</vt:lpstr>
      <vt:lpstr>Fatoração de Fermat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</dc:creator>
  <cp:lastModifiedBy>Glauco</cp:lastModifiedBy>
  <cp:revision>397</cp:revision>
  <dcterms:created xsi:type="dcterms:W3CDTF">2018-08-02T00:18:32Z</dcterms:created>
  <dcterms:modified xsi:type="dcterms:W3CDTF">2019-08-27T14:21:41Z</dcterms:modified>
</cp:coreProperties>
</file>