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1" r:id="rId9"/>
    <p:sldId id="262" r:id="rId10"/>
    <p:sldId id="263" r:id="rId11"/>
    <p:sldId id="269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CA06-61EA-4188-9ACB-5693A18AB77E}" type="datetimeFigureOut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D420-D95D-48F0-8D50-26A7BB2601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FD0-A337-4901-99DC-5189BAC26408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0E43-B438-46DB-994A-C1DFE498E817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9EEE-E71C-4AC7-B004-9FF384861A6E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129E-E4A4-4DF5-A948-F28E88DEE00F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2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126F-11C6-40B9-A7EE-D6A5FAD7948B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ABCF-B1A9-4437-9494-BE81F60859FB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6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C66E-9C2B-4FA3-A451-DB28BEF260EA}" type="datetime1">
              <a:rPr lang="pt-BR" smtClean="0"/>
              <a:t>14/04/2019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D351-7FB3-4ED9-B390-BA92A17495A3}" type="datetime1">
              <a:rPr lang="pt-BR" smtClean="0"/>
              <a:t>14/04/2019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0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EBC-0B42-44DB-A97E-780ED593F192}" type="datetime1">
              <a:rPr lang="pt-BR" smtClean="0"/>
              <a:t>14/04/2019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5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47B4-BECA-4C4D-A0AC-9B0D2D06BDD1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7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56AB-560A-4CC2-A0F3-E8E3A3331987}" type="datetime1">
              <a:rPr lang="pt-BR" smtClean="0"/>
              <a:t>14/04/2019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6F7C-721A-4955-A86E-262F965EB393}" type="datetime1">
              <a:rPr lang="pt-BR" smtClean="0"/>
              <a:t>14/04/2019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6D0C0-5729-4AF6-8A86-147836BB9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8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8032" y="2693613"/>
            <a:ext cx="7772400" cy="14700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pt-BR" dirty="0" smtClean="0"/>
              <a:t>Matemática Discreta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0080" y="4532544"/>
            <a:ext cx="6552728" cy="537333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Dr. Glauco Vitor Pedrosa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UkTOF7V2kFp5bprMnWZpNXBMksvhPwT2o4r7SJOzaTFlS4xdFMJ11duoiLWhd3EGl7ZBLdqRc1omLCPr0q3CJQbfgHHPlUpWzciwdQ8QrHjI-oQvdw=w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11483"/>
            <a:ext cx="16192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22403" y="764703"/>
            <a:ext cx="51845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Universidade de Brasília</a:t>
            </a:r>
          </a:p>
          <a:p>
            <a:pPr algn="ctr"/>
            <a:r>
              <a:rPr lang="pt-BR" sz="3200" dirty="0" smtClean="0"/>
              <a:t>Faculdade do Gama</a:t>
            </a:r>
            <a:endParaRPr lang="pt-BR" sz="3200" dirty="0"/>
          </a:p>
        </p:txBody>
      </p:sp>
      <p:sp>
        <p:nvSpPr>
          <p:cNvPr id="6" name="AutoShape 2" descr="Resultado de imagem para unb g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2165"/>
            <a:ext cx="2595589" cy="94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5141168"/>
          </a:xfrm>
        </p:spPr>
        <p:txBody>
          <a:bodyPr>
            <a:normAutofit/>
          </a:bodyPr>
          <a:lstStyle/>
          <a:p>
            <a:pPr marL="514350" indent="-457200"/>
            <a:r>
              <a:rPr lang="pt-BR" dirty="0" smtClean="0"/>
              <a:t>Determine os valores de q e r para os seguintes valores de a e b:</a:t>
            </a:r>
          </a:p>
          <a:p>
            <a:pPr marL="514350" indent="-457200"/>
            <a:r>
              <a:rPr lang="pt-BR" dirty="0" smtClean="0"/>
              <a:t>a </a:t>
            </a:r>
            <a:r>
              <a:rPr lang="pt-BR" dirty="0"/>
              <a:t>= 53, b = 18</a:t>
            </a:r>
          </a:p>
          <a:p>
            <a:pPr marL="514350" indent="-457200"/>
            <a:r>
              <a:rPr lang="pt-BR" dirty="0" smtClean="0"/>
              <a:t>a </a:t>
            </a:r>
            <a:r>
              <a:rPr lang="pt-BR" dirty="0"/>
              <a:t>= −32, b = 7</a:t>
            </a:r>
          </a:p>
          <a:p>
            <a:pPr marL="514350" indent="-457200"/>
            <a:r>
              <a:rPr lang="pt-BR" dirty="0" smtClean="0"/>
              <a:t>a </a:t>
            </a:r>
            <a:r>
              <a:rPr lang="pt-BR" dirty="0"/>
              <a:t>= 88, b = −9</a:t>
            </a:r>
          </a:p>
          <a:p>
            <a:pPr marL="514350" indent="-457200"/>
            <a:r>
              <a:rPr lang="pt-BR" dirty="0" smtClean="0"/>
              <a:t>a </a:t>
            </a:r>
            <a:r>
              <a:rPr lang="pt-BR" dirty="0"/>
              <a:t>= −17, b = −4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8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457200"/>
                <a:r>
                  <a:rPr lang="pt-BR" sz="3400" b="1" dirty="0" smtClean="0"/>
                  <a:t>Prove por indução matemática que: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 | </m:t>
                      </m:r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11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−6</m:t>
                      </m:r>
                    </m:oMath>
                  </m:oMathPara>
                </a14:m>
                <a:endParaRPr lang="pt-BR" dirty="0" smtClean="0"/>
              </a:p>
              <a:p>
                <a:pPr marL="57150" indent="0">
                  <a:buNone/>
                </a:pPr>
                <a:endParaRPr lang="pt-BR" dirty="0" smtClean="0"/>
              </a:p>
              <a:p>
                <a:pPr marL="57150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Passo base: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Para n = 1 temos:  11¹-6 = 5q    -&gt;   5 = 5q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b="1" dirty="0" smtClean="0">
                    <a:solidFill>
                      <a:srgbClr val="FF0000"/>
                    </a:solidFill>
                  </a:rPr>
                  <a:t>Passo indutivo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Vamos considerar que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5 | 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11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−6</m:t>
                    </m:r>
                  </m:oMath>
                </a14:m>
                <a:r>
                  <a:rPr lang="pt-BR" dirty="0" smtClean="0"/>
                  <a:t>  é verdadeiro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Vamos provar a validade para 5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11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−6</m:t>
                    </m:r>
                  </m:oMath>
                </a14:m>
                <a:endParaRPr lang="pt-BR" dirty="0" smtClean="0"/>
              </a:p>
              <a:p>
                <a:pPr marL="57150" indent="0">
                  <a:buNone/>
                </a:pPr>
                <a:r>
                  <a:rPr lang="pt-BR" dirty="0" smtClean="0"/>
                  <a:t>Ou seja, temos que provar que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11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−6</m:t>
                    </m:r>
                  </m:oMath>
                </a14:m>
                <a:r>
                  <a:rPr lang="pt-BR" dirty="0" smtClean="0"/>
                  <a:t> = 5q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11. </m:t>
                        </m:r>
                        <m:r>
                          <a:rPr lang="pt-BR" i="1">
                            <a:latin typeface="Cambria Math"/>
                          </a:rPr>
                          <m:t>11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−6</m:t>
                    </m:r>
                  </m:oMath>
                </a14:m>
                <a:r>
                  <a:rPr lang="pt-BR" dirty="0" smtClean="0"/>
                  <a:t> = 5q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11.(5q+6) – 6  = 5q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55q + 66 – 6 = 5q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55q + 60 = 5q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5 (11q+12) = 5q        -&gt; o que é verdade para q = (11q+12)</a:t>
                </a:r>
                <a:endParaRPr lang="pt-BR" dirty="0"/>
              </a:p>
              <a:p>
                <a:pPr marL="57150" indent="0">
                  <a:buNone/>
                </a:pPr>
                <a:endParaRPr lang="pt-BR" dirty="0" smtClean="0"/>
              </a:p>
              <a:p>
                <a:pPr marL="514350" indent="-457200"/>
                <a:endParaRPr lang="pt-BR" dirty="0"/>
              </a:p>
              <a:p>
                <a:pPr marL="514350" indent="-457200"/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74"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pt-BR" dirty="0" smtClean="0"/>
                  <a:t>Prove por indução matemática que: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3</m:t>
                      </m:r>
                      <m:r>
                        <a:rPr lang="pt-BR" i="1">
                          <a:latin typeface="Cambria Math"/>
                        </a:rPr>
                        <m:t> |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−6</m:t>
                      </m:r>
                    </m:oMath>
                  </m:oMathPara>
                </a14:m>
                <a:endParaRPr lang="pt-BR" dirty="0" smtClean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7</m:t>
                      </m:r>
                      <m:r>
                        <a:rPr lang="pt-BR" i="1">
                          <a:latin typeface="Cambria Math"/>
                        </a:rPr>
                        <m:t> | </m:t>
                      </m:r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7</m:t>
                      </m:r>
                      <m:r>
                        <a:rPr lang="pt-BR" i="1">
                          <a:latin typeface="Cambria Math"/>
                        </a:rPr>
                        <m:t> |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9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marL="514350" indent="-457200"/>
                <a:endParaRPr lang="pt-BR" dirty="0"/>
              </a:p>
              <a:p>
                <a:pPr marL="514350" indent="-457200"/>
                <a:r>
                  <a:rPr lang="pt-BR" dirty="0" smtClean="0"/>
                  <a:t>Para n &gt; 0</a:t>
                </a:r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956" t="-1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Divisibilidade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fontScale="92500" lnSpcReduction="20000"/>
              </a:bodyPr>
              <a:lstStyle/>
              <a:p>
                <a:pPr marL="571500" indent="-514350"/>
                <a:r>
                  <a:rPr lang="pt-BR" dirty="0" smtClean="0"/>
                  <a:t>Sejam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dirty="0" smtClean="0"/>
                  <a:t> 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pt-BR" dirty="0" smtClean="0"/>
                  <a:t> dois inteiros, com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 0. Diz-se que </a:t>
                </a:r>
                <a:r>
                  <a:rPr lang="pt-BR" b="1" u="sng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u="sng" dirty="0" smtClean="0"/>
                  <a:t> </a:t>
                </a:r>
                <a:r>
                  <a:rPr lang="pt-BR" i="1" u="sng" dirty="0" smtClean="0"/>
                  <a:t>divide</a:t>
                </a:r>
                <a:r>
                  <a:rPr lang="pt-BR" u="sng" dirty="0" smtClean="0"/>
                  <a:t> </a:t>
                </a:r>
                <a:r>
                  <a:rPr lang="pt-BR" b="1" u="sng" dirty="0" smtClean="0">
                    <a:solidFill>
                      <a:srgbClr val="FF0000"/>
                    </a:solidFill>
                  </a:rPr>
                  <a:t>b</a:t>
                </a:r>
                <a:r>
                  <a:rPr lang="pt-BR" dirty="0" smtClean="0"/>
                  <a:t> se e somente se existe um inteiro q tal que b = </a:t>
                </a:r>
                <a:r>
                  <a:rPr lang="pt-BR" dirty="0" err="1" smtClean="0"/>
                  <a:t>a.q</a:t>
                </a:r>
                <a:endParaRPr lang="pt-BR" dirty="0" smtClean="0"/>
              </a:p>
              <a:p>
                <a:pPr marL="971550" lvl="1" indent="-514350"/>
                <a:r>
                  <a:rPr lang="pt-BR" dirty="0" smtClean="0"/>
                  <a:t>Se a divide b também se diz que a é um divisor de b, que b é múltiplo de a, que a é um fator de b ou que b é divisível por a</a:t>
                </a:r>
              </a:p>
              <a:p>
                <a:pPr marL="571500" indent="-514350"/>
                <a:r>
                  <a:rPr lang="pt-BR" dirty="0" smtClean="0"/>
                  <a:t>Utilizaremos a notação </a:t>
                </a:r>
                <a:r>
                  <a:rPr lang="pt-BR" dirty="0" err="1" smtClean="0"/>
                  <a:t>a|b</a:t>
                </a:r>
                <a:r>
                  <a:rPr lang="pt-BR" dirty="0" smtClean="0"/>
                  <a:t> para dizer que </a:t>
                </a:r>
                <a:br>
                  <a:rPr lang="pt-BR" dirty="0" smtClean="0"/>
                </a:br>
                <a:r>
                  <a:rPr lang="pt-BR" b="1" u="sng" dirty="0">
                    <a:solidFill>
                      <a:srgbClr val="FF0000"/>
                    </a:solidFill>
                  </a:rPr>
                  <a:t>a</a:t>
                </a:r>
                <a:r>
                  <a:rPr lang="pt-BR" u="sng" dirty="0"/>
                  <a:t> </a:t>
                </a:r>
                <a:r>
                  <a:rPr lang="pt-BR" i="1" u="sng" dirty="0"/>
                  <a:t>divide</a:t>
                </a:r>
                <a:r>
                  <a:rPr lang="pt-BR" u="sng" dirty="0"/>
                  <a:t> </a:t>
                </a:r>
                <a:r>
                  <a:rPr lang="pt-BR" b="1" u="sng" dirty="0">
                    <a:solidFill>
                      <a:srgbClr val="FF0000"/>
                    </a:solidFill>
                  </a:rPr>
                  <a:t>b</a:t>
                </a:r>
                <a:r>
                  <a:rPr lang="pt-BR" dirty="0"/>
                  <a:t> </a:t>
                </a:r>
                <a:endParaRPr lang="pt-BR" dirty="0" smtClean="0"/>
              </a:p>
              <a:p>
                <a:pPr marL="571500" indent="-514350"/>
                <a:r>
                  <a:rPr lang="pt-BR" dirty="0" smtClean="0"/>
                  <a:t>Exemplo: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pt-BR" dirty="0" smtClean="0"/>
                  <a:t>2 | 6, porque 6 = 2.3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pt-BR" dirty="0" smtClean="0"/>
                  <a:t>-5 | 30, porque 30 = (-5).(-6)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pt-BR" dirty="0" smtClean="0"/>
                  <a:t>7 | -21, porque -21 = 7.(-3)</a:t>
                </a:r>
                <a:endParaRPr lang="pt-BR" dirty="0"/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809" t="-3084" r="-2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Divisibilidade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/>
              </a:bodyPr>
              <a:lstStyle/>
              <a:p>
                <a:pPr marL="571500" indent="-514350"/>
                <a:r>
                  <a:rPr lang="pt-BR" dirty="0" smtClean="0"/>
                  <a:t>Utilizaremos a notação a ∦ b para dizer que </a:t>
                </a:r>
                <a:br>
                  <a:rPr lang="pt-BR" dirty="0" smtClean="0"/>
                </a:br>
                <a:r>
                  <a:rPr lang="pt-BR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dirty="0" smtClean="0"/>
                  <a:t> </a:t>
                </a:r>
                <a:r>
                  <a:rPr lang="pt-BR" u="sng" dirty="0" smtClean="0"/>
                  <a:t>não</a:t>
                </a:r>
                <a:r>
                  <a:rPr lang="pt-BR" dirty="0" smtClean="0"/>
                  <a:t> divide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b</a:t>
                </a:r>
              </a:p>
              <a:p>
                <a:pPr marL="571500" indent="-514350"/>
                <a:r>
                  <a:rPr lang="pt-BR" dirty="0" smtClean="0"/>
                  <a:t>Exemplo:</a:t>
                </a:r>
              </a:p>
              <a:p>
                <a:pPr marL="457200" lvl="1" indent="0">
                  <a:buNone/>
                </a:pPr>
                <a:r>
                  <a:rPr lang="pt-BR" dirty="0"/>
                  <a:t>3</a:t>
                </a:r>
                <a:r>
                  <a:rPr lang="pt-BR" dirty="0" smtClean="0"/>
                  <a:t> </a:t>
                </a:r>
                <a:r>
                  <a:rPr lang="pt-BR" dirty="0"/>
                  <a:t>∦</a:t>
                </a:r>
                <a:r>
                  <a:rPr lang="pt-BR" dirty="0" smtClean="0"/>
                  <a:t> 10, porque não existe </a:t>
                </a:r>
                <a:r>
                  <a:rPr lang="pt-BR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dirty="0" smtClean="0"/>
                  <a:t> Z tal que 10 = 3.</a:t>
                </a:r>
                <a:r>
                  <a:rPr lang="pt-BR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</a:t>
                </a:r>
              </a:p>
              <a:p>
                <a:pPr marL="1371600" lvl="2" indent="-514350"/>
                <a:endParaRPr lang="pt-BR" dirty="0" smtClean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956"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3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384896" y="3933056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539552" y="5301208"/>
            <a:ext cx="208823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Atenção! É apenas uma barra cortada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6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>
                <a:normAutofit lnSpcReduction="10000"/>
              </a:bodyPr>
              <a:lstStyle/>
              <a:p>
                <a:pPr marL="57150" indent="0">
                  <a:buNone/>
                </a:pPr>
                <a:r>
                  <a:rPr lang="pt-BR" dirty="0" smtClean="0"/>
                  <a:t>Sejam a, b e c números inteiros. Então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pt-BR" dirty="0" smtClean="0"/>
                  <a:t>a | 0, pois 0 = a.0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pt-BR" dirty="0" smtClean="0"/>
                  <a:t>1 | a, pois a = 1.a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pt-BR" dirty="0" smtClean="0"/>
                  <a:t>a | a, pois a = a.1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pt-BR" dirty="0" smtClean="0"/>
                  <a:t>Se a | b e se a | c, então a | </a:t>
                </a:r>
                <a:r>
                  <a:rPr lang="pt-BR" dirty="0"/>
                  <a:t>(</a:t>
                </a:r>
                <a:r>
                  <a:rPr lang="pt-BR" dirty="0" err="1" smtClean="0"/>
                  <a:t>b+c</a:t>
                </a:r>
                <a:r>
                  <a:rPr lang="pt-BR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pt-BR" u="sng" dirty="0" smtClean="0"/>
                  <a:t>Exemplo</a:t>
                </a:r>
                <a:r>
                  <a:rPr lang="pt-BR" dirty="0" smtClean="0"/>
                  <a:t>: 7 | 14  e 7 | 21, então 7 | 35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Demonstração:</a:t>
                </a:r>
              </a:p>
              <a:p>
                <a:pPr marL="857250" lvl="2" indent="0">
                  <a:buNone/>
                </a:pPr>
                <a:r>
                  <a:rPr lang="pt-BR" dirty="0"/>
                  <a:t>b</a:t>
                </a:r>
                <a:r>
                  <a:rPr lang="pt-BR" dirty="0" smtClean="0"/>
                  <a:t>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857250" lvl="2" indent="0">
                  <a:buNone/>
                </a:pPr>
                <a:r>
                  <a:rPr lang="pt-BR" dirty="0" smtClean="0"/>
                  <a:t>c </a:t>
                </a:r>
                <a:r>
                  <a:rPr lang="pt-BR" dirty="0"/>
                  <a:t>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dirty="0"/>
              </a:p>
              <a:p>
                <a:pPr marL="857250" lvl="2" indent="0">
                  <a:buNone/>
                </a:pPr>
                <a:r>
                  <a:rPr lang="pt-BR" dirty="0" smtClean="0"/>
                  <a:t>Portanto (</a:t>
                </a:r>
                <a:r>
                  <a:rPr lang="pt-BR" dirty="0" err="1" smtClean="0"/>
                  <a:t>b+c</a:t>
                </a:r>
                <a:r>
                  <a:rPr lang="pt-BR" dirty="0"/>
                  <a:t>) =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   -&gt;  a | (</a:t>
                </a:r>
                <a:r>
                  <a:rPr lang="pt-BR" dirty="0" err="1" smtClean="0"/>
                  <a:t>b+c</a:t>
                </a:r>
                <a:r>
                  <a:rPr lang="pt-BR" dirty="0" smtClean="0"/>
                  <a:t>)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257800"/>
              </a:xfrm>
              <a:blipFill rotWithShape="1">
                <a:blip r:embed="rId2"/>
                <a:stretch>
                  <a:fillRect l="-1250" t="-2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3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fontScale="92500" lnSpcReduction="20000"/>
              </a:bodyPr>
              <a:lstStyle/>
              <a:p>
                <a:pPr marL="571500" indent="-514350">
                  <a:buFont typeface="+mj-lt"/>
                  <a:buAutoNum type="arabicPeriod" startAt="5"/>
                </a:pPr>
                <a:r>
                  <a:rPr lang="pt-BR" dirty="0" smtClean="0"/>
                  <a:t>Se a | b  e  c | d, então ac | </a:t>
                </a:r>
                <a:r>
                  <a:rPr lang="pt-BR" dirty="0" err="1" smtClean="0"/>
                  <a:t>bd</a:t>
                </a:r>
                <a:endParaRPr lang="pt-BR" dirty="0" smtClean="0"/>
              </a:p>
              <a:p>
                <a:pPr marL="57150" indent="0">
                  <a:buNone/>
                </a:pPr>
                <a:r>
                  <a:rPr lang="pt-BR" dirty="0" smtClean="0"/>
                  <a:t>     </a:t>
                </a:r>
                <a:r>
                  <a:rPr lang="pt-BR" u="sng" dirty="0" smtClean="0"/>
                  <a:t>Exemplo</a:t>
                </a:r>
                <a:r>
                  <a:rPr lang="pt-BR" dirty="0" smtClean="0"/>
                  <a:t>:  3 | 6   e 2 | 4, então 6 | 24 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Demonstração:</a:t>
                </a:r>
              </a:p>
              <a:p>
                <a:pPr marL="457200" lvl="1" indent="0">
                  <a:buNone/>
                </a:pPr>
                <a:r>
                  <a:rPr lang="pt-BR" dirty="0" smtClean="0"/>
                  <a:t>       </a:t>
                </a:r>
                <a:r>
                  <a:rPr lang="pt-BR" sz="2400" dirty="0" smtClean="0"/>
                  <a:t>a | b -&gt; b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457200" lvl="1" indent="0">
                  <a:buNone/>
                </a:pPr>
                <a:r>
                  <a:rPr lang="pt-BR" sz="2400" dirty="0" smtClean="0"/>
                  <a:t>        c | d -&gt; d = 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 b="0" i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sz="2400" dirty="0" smtClean="0"/>
              </a:p>
              <a:p>
                <a:pPr marL="457200" lvl="1" indent="0">
                  <a:buNone/>
                </a:pPr>
                <a:r>
                  <a:rPr lang="pt-BR" sz="2400" dirty="0" smtClean="0"/>
                  <a:t>        Portanto, </a:t>
                </a:r>
                <a:r>
                  <a:rPr lang="pt-BR" sz="2400" dirty="0" err="1" smtClean="0"/>
                  <a:t>bd</a:t>
                </a:r>
                <a:r>
                  <a:rPr lang="pt-BR" sz="2400" dirty="0" smtClean="0"/>
                  <a:t> = (ac)(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 b="0" i="0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 smtClean="0"/>
                  <a:t>  -&gt;  ac | </a:t>
                </a:r>
                <a:r>
                  <a:rPr lang="pt-BR" sz="2400" dirty="0" err="1" smtClean="0"/>
                  <a:t>bd</a:t>
                </a:r>
                <a:endParaRPr lang="pt-BR" sz="2400" dirty="0" smtClean="0"/>
              </a:p>
              <a:p>
                <a:pPr marL="571500" indent="-514350">
                  <a:buFont typeface="+mj-lt"/>
                  <a:buAutoNum type="arabicPeriod" startAt="6"/>
                </a:pPr>
                <a:r>
                  <a:rPr lang="pt-BR" dirty="0"/>
                  <a:t>Se a | b e </a:t>
                </a:r>
                <a:r>
                  <a:rPr lang="pt-BR" dirty="0" smtClean="0"/>
                  <a:t>b </a:t>
                </a:r>
                <a:r>
                  <a:rPr lang="pt-BR" dirty="0"/>
                  <a:t>| c, então a | </a:t>
                </a:r>
                <a:r>
                  <a:rPr lang="pt-BR" dirty="0" smtClean="0"/>
                  <a:t>c</a:t>
                </a:r>
              </a:p>
              <a:p>
                <a:pPr marL="57150" indent="0">
                  <a:buNone/>
                </a:pPr>
                <a:r>
                  <a:rPr lang="pt-BR" dirty="0"/>
                  <a:t> </a:t>
                </a:r>
                <a:r>
                  <a:rPr lang="pt-BR" dirty="0" smtClean="0"/>
                  <a:t>    </a:t>
                </a:r>
                <a:r>
                  <a:rPr lang="pt-BR" u="sng" dirty="0" smtClean="0"/>
                  <a:t>Exemplo</a:t>
                </a:r>
                <a:r>
                  <a:rPr lang="pt-BR" dirty="0"/>
                  <a:t>:  3 | 6   e </a:t>
                </a:r>
                <a:r>
                  <a:rPr lang="pt-BR" dirty="0" smtClean="0"/>
                  <a:t>6 </a:t>
                </a:r>
                <a:r>
                  <a:rPr lang="pt-BR" dirty="0"/>
                  <a:t>| </a:t>
                </a:r>
                <a:r>
                  <a:rPr lang="pt-BR" dirty="0" smtClean="0"/>
                  <a:t>12, </a:t>
                </a:r>
                <a:r>
                  <a:rPr lang="pt-BR" dirty="0"/>
                  <a:t>então </a:t>
                </a:r>
                <a:r>
                  <a:rPr lang="pt-BR" dirty="0" smtClean="0"/>
                  <a:t>3 </a:t>
                </a:r>
                <a:r>
                  <a:rPr lang="pt-BR" dirty="0"/>
                  <a:t>| </a:t>
                </a:r>
                <a:r>
                  <a:rPr lang="pt-BR" dirty="0" smtClean="0"/>
                  <a:t>12 </a:t>
                </a:r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Demonstração:</a:t>
                </a:r>
              </a:p>
              <a:p>
                <a:pPr marL="457200" lvl="1" indent="0">
                  <a:buNone/>
                </a:pPr>
                <a:r>
                  <a:rPr lang="pt-BR" dirty="0"/>
                  <a:t>       </a:t>
                </a:r>
                <a:r>
                  <a:rPr lang="pt-BR" sz="2400" dirty="0"/>
                  <a:t>a | b </a:t>
                </a:r>
                <a:r>
                  <a:rPr lang="pt-BR" sz="2400" dirty="0" smtClean="0"/>
                  <a:t> -&gt; </a:t>
                </a:r>
                <a:r>
                  <a:rPr lang="pt-BR" sz="2400" dirty="0"/>
                  <a:t>b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        </a:t>
                </a:r>
                <a:r>
                  <a:rPr lang="pt-BR" sz="2400" dirty="0" smtClean="0"/>
                  <a:t>b </a:t>
                </a:r>
                <a:r>
                  <a:rPr lang="pt-BR" sz="2400" dirty="0"/>
                  <a:t>| </a:t>
                </a:r>
                <a:r>
                  <a:rPr lang="pt-BR" sz="2400" dirty="0" smtClean="0"/>
                  <a:t>c  -&gt; c </a:t>
                </a:r>
                <a:r>
                  <a:rPr lang="pt-BR" sz="2400" dirty="0"/>
                  <a:t>= </a:t>
                </a:r>
                <a:r>
                  <a:rPr lang="pt-BR" sz="2400" dirty="0" smtClean="0"/>
                  <a:t>b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        </a:t>
                </a:r>
                <a:r>
                  <a:rPr lang="pt-BR" sz="2400" dirty="0" smtClean="0"/>
                  <a:t>Substituindo, c = a</a:t>
                </a:r>
                <a:r>
                  <a:rPr lang="pt-B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/>
                  <a:t>  -&gt;  </a:t>
                </a:r>
                <a:r>
                  <a:rPr lang="pt-BR" sz="2400" dirty="0" smtClean="0"/>
                  <a:t>a </a:t>
                </a:r>
                <a:r>
                  <a:rPr lang="pt-BR" sz="2400" dirty="0"/>
                  <a:t>| </a:t>
                </a:r>
                <a:r>
                  <a:rPr lang="pt-BR" sz="2400" dirty="0" smtClean="0"/>
                  <a:t>c</a:t>
                </a: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029" t="-32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2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pt-BR" dirty="0" smtClean="0"/>
              <a:t>Propriedades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/>
              </a:bodyPr>
              <a:lstStyle/>
              <a:p>
                <a:pPr marL="571500" indent="-514350">
                  <a:buFont typeface="+mj-lt"/>
                  <a:buAutoNum type="arabicPeriod" startAt="7"/>
                </a:pPr>
                <a:r>
                  <a:rPr lang="pt-BR" dirty="0" smtClean="0"/>
                  <a:t>Se a | b e se a | c, então a | (</a:t>
                </a:r>
                <a:r>
                  <a:rPr lang="pt-BR" dirty="0" err="1" smtClean="0"/>
                  <a:t>bx+cy</a:t>
                </a:r>
                <a:r>
                  <a:rPr lang="pt-BR" dirty="0" smtClean="0"/>
                  <a:t>), para todo x e y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dirty="0" smtClean="0"/>
                  <a:t> Z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     </a:t>
                </a:r>
                <a:r>
                  <a:rPr lang="pt-BR" u="sng" dirty="0" smtClean="0"/>
                  <a:t>Exemplo</a:t>
                </a:r>
                <a:r>
                  <a:rPr lang="pt-BR" dirty="0"/>
                  <a:t>:  3 | 6   e </a:t>
                </a:r>
                <a:r>
                  <a:rPr lang="pt-BR" dirty="0" smtClean="0"/>
                  <a:t>3 </a:t>
                </a:r>
                <a:r>
                  <a:rPr lang="pt-BR" dirty="0"/>
                  <a:t>| 9</a:t>
                </a:r>
                <a:r>
                  <a:rPr lang="pt-BR" dirty="0" smtClean="0"/>
                  <a:t>, </a:t>
                </a:r>
                <a:r>
                  <a:rPr lang="pt-BR" dirty="0"/>
                  <a:t>então </a:t>
                </a:r>
                <a:r>
                  <a:rPr lang="pt-BR" dirty="0" smtClean="0"/>
                  <a:t>3 </a:t>
                </a:r>
                <a:r>
                  <a:rPr lang="pt-BR" dirty="0"/>
                  <a:t>| </a:t>
                </a:r>
                <a:r>
                  <a:rPr lang="pt-BR" dirty="0" smtClean="0"/>
                  <a:t>(6x+9y) </a:t>
                </a:r>
                <a:endParaRPr lang="pt-BR" dirty="0"/>
              </a:p>
              <a:p>
                <a:pPr marL="457200" lvl="1" indent="0">
                  <a:buNone/>
                </a:pPr>
                <a:r>
                  <a:rPr lang="pt-BR" dirty="0" smtClean="0"/>
                  <a:t> Demonstração</a:t>
                </a:r>
                <a:r>
                  <a:rPr lang="pt-BR" dirty="0"/>
                  <a:t>:</a:t>
                </a:r>
              </a:p>
              <a:p>
                <a:pPr marL="457200" lvl="1" indent="0">
                  <a:buNone/>
                </a:pPr>
                <a:r>
                  <a:rPr lang="pt-BR" dirty="0"/>
                  <a:t>       </a:t>
                </a:r>
                <a:r>
                  <a:rPr lang="pt-BR" sz="2400" dirty="0"/>
                  <a:t>a | b -&gt; b =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        </a:t>
                </a:r>
                <a:r>
                  <a:rPr lang="pt-BR" sz="2400" dirty="0" smtClean="0"/>
                  <a:t>a </a:t>
                </a:r>
                <a:r>
                  <a:rPr lang="pt-BR" sz="2400" dirty="0"/>
                  <a:t>| </a:t>
                </a:r>
                <a:r>
                  <a:rPr lang="pt-BR" sz="2400" dirty="0" smtClean="0"/>
                  <a:t>c </a:t>
                </a:r>
                <a:r>
                  <a:rPr lang="pt-BR" sz="2400" dirty="0"/>
                  <a:t>-&gt; </a:t>
                </a:r>
                <a:r>
                  <a:rPr lang="pt-BR" sz="2400" dirty="0" smtClean="0"/>
                  <a:t>c </a:t>
                </a:r>
                <a:r>
                  <a:rPr lang="pt-BR" sz="2400" dirty="0"/>
                  <a:t>= </a:t>
                </a:r>
                <a:r>
                  <a:rPr lang="pt-BR" sz="2400" dirty="0" smtClean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sz="2400" dirty="0"/>
              </a:p>
              <a:p>
                <a:pPr marL="457200" lvl="1" indent="0">
                  <a:buNone/>
                </a:pPr>
                <a:r>
                  <a:rPr lang="pt-BR" sz="2400" dirty="0"/>
                  <a:t>        Portanto, </a:t>
                </a:r>
                <a:r>
                  <a:rPr lang="pt-BR" sz="2400" dirty="0" err="1" smtClean="0"/>
                  <a:t>bx+cy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= </a:t>
                </a:r>
                <a:r>
                  <a:rPr lang="pt-BR" sz="2400" dirty="0" smtClean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 smtClean="0"/>
                  <a:t>x+a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/>
                  <a:t>y =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x+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pt-BR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 smtClean="0"/>
                  <a:t>y)</a:t>
                </a:r>
              </a:p>
              <a:p>
                <a:pPr marL="457200" lvl="1" indent="0">
                  <a:buNone/>
                </a:pPr>
                <a:endParaRPr lang="pt-BR" sz="2400" dirty="0"/>
              </a:p>
              <a:p>
                <a:pPr marL="57150" lvl="1" indent="0">
                  <a:buNone/>
                </a:pPr>
                <a:r>
                  <a:rPr lang="pt-BR" sz="3200" dirty="0" smtClean="0"/>
                  <a:t>8.   Se </a:t>
                </a:r>
                <a:r>
                  <a:rPr lang="pt-BR" sz="3200" dirty="0"/>
                  <a:t>a | b e se b | a, então a = b, ou a = -b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250" t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0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/>
              <a:t>Conjuntos dos divisores de um inteiro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fontScale="92500" lnSpcReduction="20000"/>
              </a:bodyPr>
              <a:lstStyle/>
              <a:p>
                <a:pPr marL="57150" indent="0">
                  <a:buNone/>
                </a:pPr>
                <a:r>
                  <a:rPr lang="pt-BR" dirty="0" smtClean="0"/>
                  <a:t>O conjunto de todos os divisores de um inteiro a é dado por: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D(a) = {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  <m:sup>
                        <m:r>
                          <a:rPr lang="pt-BR" b="0" i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dirty="0" smtClean="0"/>
                  <a:t> | x | a}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Exemplo: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D(2) = {± 1, ±2}</a:t>
                </a:r>
              </a:p>
              <a:p>
                <a:pPr marL="57150" indent="0">
                  <a:buNone/>
                </a:pPr>
                <a:r>
                  <a:rPr lang="pt-BR" dirty="0" smtClean="0"/>
                  <a:t>D(-8) = {±1, ±2, ±4, ±8}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pPr marL="57150" indent="0">
                  <a:buNone/>
                </a:pPr>
                <a:r>
                  <a:rPr lang="pt-BR" dirty="0" smtClean="0"/>
                  <a:t>Se x | a, então –a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t-BR" dirty="0" smtClean="0"/>
                  <a:t> x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t-BR" dirty="0" smtClean="0"/>
                  <a:t> a, isso significa que qualquer inteiro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 smtClean="0"/>
                  <a:t>0 tem um número finito de divisores</a:t>
                </a:r>
              </a:p>
              <a:p>
                <a:pPr marL="57150" indent="0">
                  <a:buNone/>
                </a:pPr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1029" t="-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Divisores comuns de dois inteiros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pt-BR" dirty="0" smtClean="0"/>
                  <a:t>Chama-se divisor comum de dois inteiros a e b todo inteiro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0</a:t>
                </a:r>
                <a:r>
                  <a:rPr lang="pt-BR" dirty="0"/>
                  <a:t> </a:t>
                </a:r>
                <a:r>
                  <a:rPr lang="pt-BR" dirty="0" smtClean="0"/>
                  <a:t>tal que d | a  e  d | b</a:t>
                </a:r>
              </a:p>
              <a:p>
                <a:pPr marL="514350" indent="-457200"/>
                <a:r>
                  <a:rPr lang="pt-BR" dirty="0" smtClean="0"/>
                  <a:t>Em outras palavras, divisor comum de dois inteiros a e b é todo inteiro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0 que pertence simultaneamente aos conjuntos D(a) e D(b), ou seja D(</a:t>
                </a:r>
                <a:r>
                  <a:rPr lang="pt-BR" dirty="0" err="1" smtClean="0"/>
                  <a:t>a,b</a:t>
                </a:r>
                <a:r>
                  <a:rPr lang="pt-BR" dirty="0" smtClean="0"/>
                  <a:t>) = D(a)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D(b)</a:t>
                </a:r>
              </a:p>
              <a:p>
                <a:pPr marL="514350" indent="-457200"/>
                <a:r>
                  <a:rPr lang="pt-BR" dirty="0" smtClean="0"/>
                  <a:t>Exemplo</a:t>
                </a:r>
              </a:p>
              <a:p>
                <a:pPr marL="1314450" lvl="2" indent="-457200"/>
                <a:r>
                  <a:rPr lang="pt-BR" dirty="0" smtClean="0"/>
                  <a:t>D(12) = </a:t>
                </a:r>
                <a:r>
                  <a:rPr lang="pt-BR" dirty="0"/>
                  <a:t>{±1, ±2, </a:t>
                </a:r>
                <a:r>
                  <a:rPr lang="pt-BR" dirty="0" smtClean="0"/>
                  <a:t>±3, ±4, ±</a:t>
                </a:r>
                <a:r>
                  <a:rPr lang="pt-BR" dirty="0"/>
                  <a:t>6</a:t>
                </a:r>
                <a:r>
                  <a:rPr lang="pt-BR" dirty="0" smtClean="0"/>
                  <a:t>, 12}</a:t>
                </a:r>
              </a:p>
              <a:p>
                <a:pPr marL="1314450" lvl="2" indent="-457200"/>
                <a:r>
                  <a:rPr lang="pt-BR" dirty="0" smtClean="0"/>
                  <a:t>D(15) </a:t>
                </a:r>
                <a:r>
                  <a:rPr lang="pt-BR" dirty="0"/>
                  <a:t>= {±1</a:t>
                </a:r>
                <a:r>
                  <a:rPr lang="pt-BR" dirty="0" smtClean="0"/>
                  <a:t>, </a:t>
                </a:r>
                <a:r>
                  <a:rPr lang="pt-BR" dirty="0"/>
                  <a:t>±3, </a:t>
                </a:r>
                <a:r>
                  <a:rPr lang="pt-BR" dirty="0" smtClean="0"/>
                  <a:t>±5, ±15}</a:t>
                </a:r>
              </a:p>
              <a:p>
                <a:pPr marL="1314450" lvl="2" indent="-457200"/>
                <a:r>
                  <a:rPr lang="pt-BR" dirty="0" smtClean="0"/>
                  <a:t>D(12,15) = </a:t>
                </a:r>
                <a:r>
                  <a:rPr lang="pt-BR" dirty="0"/>
                  <a:t>{±1, ±</a:t>
                </a:r>
                <a:r>
                  <a:rPr lang="pt-BR" dirty="0" smtClean="0"/>
                  <a:t>3}</a:t>
                </a:r>
              </a:p>
              <a:p>
                <a:pPr marL="514350" indent="-457200"/>
                <a:endParaRPr lang="pt-BR" dirty="0"/>
              </a:p>
              <a:p>
                <a:pPr marL="514350" indent="-457200"/>
                <a:endParaRPr lang="pt-BR" dirty="0"/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956" t="-1542" r="-74" b="-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8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pt-BR" dirty="0" smtClean="0"/>
              <a:t>Algoritmo da Divisão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</p:spPr>
            <p:txBody>
              <a:bodyPr>
                <a:normAutofit lnSpcReduction="10000"/>
              </a:bodyPr>
              <a:lstStyle/>
              <a:p>
                <a:pPr marL="514350" indent="-457200"/>
                <a:r>
                  <a:rPr lang="pt-BR" dirty="0" smtClean="0"/>
                  <a:t>Se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dirty="0" smtClean="0"/>
                  <a:t> 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pt-BR" dirty="0" smtClean="0"/>
                  <a:t> são dois inteiros, com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pt-BR" dirty="0" smtClean="0"/>
                  <a:t> </a:t>
                </a:r>
                <a:r>
                  <a:rPr lang="pt-BR" dirty="0" smtClean="0"/>
                  <a:t>!=</a:t>
                </a:r>
                <a:r>
                  <a:rPr lang="pt-BR" dirty="0" smtClean="0"/>
                  <a:t> </a:t>
                </a:r>
                <a:r>
                  <a:rPr lang="pt-BR" dirty="0" smtClean="0"/>
                  <a:t>0, então </a:t>
                </a:r>
                <a:r>
                  <a:rPr lang="pt-BR" i="1" dirty="0" smtClean="0"/>
                  <a:t>existem</a:t>
                </a:r>
                <a:r>
                  <a:rPr lang="pt-BR" dirty="0" smtClean="0"/>
                  <a:t> e </a:t>
                </a:r>
                <a:r>
                  <a:rPr lang="pt-BR" i="1" dirty="0" smtClean="0"/>
                  <a:t>são únicos </a:t>
                </a:r>
                <a:r>
                  <a:rPr lang="pt-BR" dirty="0" smtClean="0"/>
                  <a:t>os inteiros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pt-BR" dirty="0" smtClean="0"/>
                  <a:t> 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pt-BR" dirty="0" smtClean="0"/>
                  <a:t> que satisfazem às condições:</a:t>
                </a:r>
              </a:p>
              <a:p>
                <a:pPr marL="57150" indent="0" algn="ctr">
                  <a:buNone/>
                </a:pPr>
                <a:r>
                  <a:rPr lang="pt-BR" dirty="0" smtClean="0"/>
                  <a:t>a = </a:t>
                </a:r>
                <a:r>
                  <a:rPr lang="pt-BR" dirty="0" err="1" smtClean="0"/>
                  <a:t>bq</a:t>
                </a:r>
                <a:r>
                  <a:rPr lang="pt-BR" dirty="0" smtClean="0"/>
                  <a:t> + r   e  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|b|</a:t>
                </a:r>
                <a:endParaRPr lang="pt-BR" dirty="0" smtClean="0"/>
              </a:p>
              <a:p>
                <a:pPr marL="514350" indent="-457200"/>
                <a:endParaRPr lang="pt-BR" dirty="0"/>
              </a:p>
              <a:p>
                <a:pPr marL="514350" indent="-457200"/>
                <a:r>
                  <a:rPr lang="pt-BR" dirty="0" smtClean="0"/>
                  <a:t>Exemplo: </a:t>
                </a:r>
              </a:p>
              <a:p>
                <a:pPr marL="914400" lvl="1" indent="-457200"/>
                <a:r>
                  <a:rPr lang="pt-BR" dirty="0" smtClean="0"/>
                  <a:t>Seja a = </a:t>
                </a:r>
                <a:r>
                  <a:rPr lang="pt-BR" b="1" dirty="0" smtClean="0">
                    <a:solidFill>
                      <a:srgbClr val="00B0F0"/>
                    </a:solidFill>
                  </a:rPr>
                  <a:t>59</a:t>
                </a:r>
                <a:r>
                  <a:rPr lang="pt-BR" dirty="0" smtClean="0"/>
                  <a:t> e b =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14</a:t>
                </a:r>
                <a:r>
                  <a:rPr lang="pt-BR" dirty="0" smtClean="0"/>
                  <a:t>, então os únicos valores possíveis para q e r são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pt-BR" dirty="0" smtClean="0"/>
                  <a:t> 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pt-BR" dirty="0" smtClean="0"/>
                  <a:t> respectivamente</a:t>
                </a:r>
              </a:p>
              <a:p>
                <a:pPr marL="57150" indent="0" algn="ctr">
                  <a:buNone/>
                </a:pPr>
                <a:r>
                  <a:rPr lang="pt-BR" b="1" dirty="0" smtClean="0">
                    <a:solidFill>
                      <a:srgbClr val="00B0F0"/>
                    </a:solidFill>
                  </a:rPr>
                  <a:t>59</a:t>
                </a:r>
                <a:r>
                  <a:rPr lang="pt-BR" dirty="0" smtClean="0"/>
                  <a:t> =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14</a:t>
                </a:r>
                <a:r>
                  <a:rPr lang="pt-BR" dirty="0" smtClean="0"/>
                  <a:t>.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4</a:t>
                </a:r>
                <a:r>
                  <a:rPr lang="pt-BR" dirty="0" smtClean="0"/>
                  <a:t> +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3</a:t>
                </a:r>
              </a:p>
              <a:p>
                <a:pPr marL="57150" indent="0">
                  <a:buNone/>
                </a:pPr>
                <a:endParaRPr lang="pt-BR" sz="2000" b="1" u="sng" dirty="0" smtClean="0"/>
              </a:p>
              <a:p>
                <a:pPr marL="57150" indent="0">
                  <a:buNone/>
                </a:pPr>
                <a:r>
                  <a:rPr lang="pt-BR" sz="2000" b="1" u="sng" dirty="0" smtClean="0"/>
                  <a:t>Tente encontrar outros valores para q e r</a:t>
                </a:r>
              </a:p>
              <a:p>
                <a:pPr marL="514350" indent="-457200"/>
                <a:endParaRPr lang="pt-BR" dirty="0"/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91264" cy="5141168"/>
              </a:xfrm>
              <a:blipFill rotWithShape="1">
                <a:blip r:embed="rId2"/>
                <a:stretch>
                  <a:fillRect l="-956" t="-2491" b="-8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D0C0-5729-4AF6-8A86-147836BB9F9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1006</Words>
  <Application>Microsoft Office PowerPoint</Application>
  <PresentationFormat>Apresentação na tela (4:3)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Matemática Discreta 2</vt:lpstr>
      <vt:lpstr>Divisibilidade</vt:lpstr>
      <vt:lpstr>Divisibilidade</vt:lpstr>
      <vt:lpstr>Propriedades</vt:lpstr>
      <vt:lpstr>Propriedades</vt:lpstr>
      <vt:lpstr>Propriedades</vt:lpstr>
      <vt:lpstr>Conjuntos dos divisores de um inteiro</vt:lpstr>
      <vt:lpstr>Divisores comuns de dois inteiros</vt:lpstr>
      <vt:lpstr>Algoritmo da Divisão</vt:lpstr>
      <vt:lpstr>Exercícios</vt:lpstr>
      <vt:lpstr>Exercícios</vt:lpstr>
      <vt:lpstr>Exercícios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Glauco</cp:lastModifiedBy>
  <cp:revision>303</cp:revision>
  <dcterms:created xsi:type="dcterms:W3CDTF">2018-08-02T00:18:32Z</dcterms:created>
  <dcterms:modified xsi:type="dcterms:W3CDTF">2019-04-14T16:45:34Z</dcterms:modified>
</cp:coreProperties>
</file>