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7" r:id="rId11"/>
    <p:sldId id="268" r:id="rId12"/>
    <p:sldId id="269" r:id="rId13"/>
    <p:sldId id="270" r:id="rId14"/>
    <p:sldId id="263" r:id="rId15"/>
    <p:sldId id="264" r:id="rId16"/>
    <p:sldId id="265" r:id="rId17"/>
    <p:sldId id="266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79512" y="1556792"/>
            <a:ext cx="8352928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709120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dirty="0" smtClean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dirty="0"/>
                  <a:t>n² &gt; (n+1) 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2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Passo base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Para n = 2, temos que:</a:t>
                </a:r>
              </a:p>
              <a:p>
                <a:pPr marL="57150" indent="0" algn="ctr">
                  <a:buNone/>
                </a:pPr>
                <a:r>
                  <a:rPr lang="pt-BR" dirty="0" smtClean="0"/>
                  <a:t>2² &gt; (2+1)</a:t>
                </a:r>
              </a:p>
              <a:p>
                <a:pPr marL="57150" indent="0" algn="ctr">
                  <a:buNone/>
                </a:pPr>
                <a:r>
                  <a:rPr lang="pt-BR" dirty="0" smtClean="0"/>
                  <a:t>4 &gt; 3</a:t>
                </a:r>
              </a:p>
              <a:p>
                <a:pPr marL="57150" indent="0" algn="ctr">
                  <a:buNone/>
                </a:pPr>
                <a:r>
                  <a:rPr lang="pt-BR" b="1" dirty="0" smtClean="0"/>
                  <a:t>Temos que o passo base é verdadeiro, logo podemos prosseguir com o passo indutivo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709120"/>
              </a:xfrm>
              <a:blipFill rotWithShape="1">
                <a:blip r:embed="rId2"/>
                <a:stretch>
                  <a:fillRect l="-1029" t="-2979" b="-3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3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556792"/>
            <a:ext cx="8352928" cy="7920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</p:spPr>
            <p:txBody>
              <a:bodyPr>
                <a:normAutofit fontScale="47500" lnSpcReduction="20000"/>
              </a:bodyPr>
              <a:lstStyle/>
              <a:p>
                <a:pPr marL="57150" indent="0">
                  <a:buNone/>
                </a:pPr>
                <a:r>
                  <a:rPr lang="pt-BR" sz="4000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sz="4000" dirty="0" smtClean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sz="4000" dirty="0"/>
                  <a:t>n² &gt; (n+1) para n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sz="4000" dirty="0"/>
                  <a:t> </a:t>
                </a:r>
                <a:r>
                  <a:rPr lang="pt-BR" sz="4000" dirty="0" smtClean="0"/>
                  <a:t>2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sz="3800" b="1" dirty="0" smtClean="0">
                    <a:solidFill>
                      <a:srgbClr val="FF0000"/>
                    </a:solidFill>
                  </a:rPr>
                  <a:t>Passo indutivo</a:t>
                </a:r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Assumimos que a expressão é verdadeira para n, ou seja, </a:t>
                </a:r>
                <a:r>
                  <a:rPr lang="pt-BR" sz="3800" b="1" dirty="0" smtClean="0"/>
                  <a:t>n² &gt; (n+1)</a:t>
                </a:r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Devemos mostrar que a expressão continua verdadeira para (n+1):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(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n+1</a:t>
                </a:r>
                <a:r>
                  <a:rPr lang="pt-BR" sz="3800" dirty="0" smtClean="0"/>
                  <a:t>)² &gt; ((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n+1</a:t>
                </a:r>
                <a:r>
                  <a:rPr lang="pt-BR" sz="3800" dirty="0" smtClean="0"/>
                  <a:t>)+1)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n²+2n+1 &gt; (n+2)</a:t>
                </a:r>
              </a:p>
              <a:p>
                <a:pPr marL="57150" indent="0" algn="ctr">
                  <a:buNone/>
                </a:pPr>
                <a:endParaRPr lang="pt-BR" sz="3800" dirty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Anteriormente, assumimos como verdade a seguinte expressão n² &gt; (n+1). </a:t>
                </a:r>
                <a:br>
                  <a:rPr lang="pt-BR" sz="3800" dirty="0" smtClean="0"/>
                </a:br>
                <a:r>
                  <a:rPr lang="pt-BR" sz="3800" dirty="0" smtClean="0"/>
                  <a:t>Se somarmos 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+1</a:t>
                </a:r>
                <a:r>
                  <a:rPr lang="pt-BR" sz="3800" dirty="0" smtClean="0"/>
                  <a:t> em ambos os lados temos: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 n²+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1 </a:t>
                </a:r>
                <a:r>
                  <a:rPr lang="pt-BR" sz="3800" dirty="0" smtClean="0"/>
                  <a:t>&gt; (n+1)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+1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n²+1 &gt; n+2</a:t>
                </a:r>
              </a:p>
              <a:p>
                <a:pPr marL="57150" indent="0" algn="ctr">
                  <a:buNone/>
                </a:pPr>
                <a:endParaRPr lang="pt-BR" sz="3800" dirty="0" smtClean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Logo, temos que n²+2n+1 &gt; </a:t>
                </a:r>
                <a:r>
                  <a:rPr lang="pt-BR" sz="3800" dirty="0"/>
                  <a:t>n²+1 &gt; </a:t>
                </a:r>
                <a:r>
                  <a:rPr lang="pt-BR" sz="3800" dirty="0" smtClean="0"/>
                  <a:t>n+2</a:t>
                </a:r>
                <a:endParaRPr lang="pt-BR" sz="3800" dirty="0"/>
              </a:p>
              <a:p>
                <a:pPr marL="57150" indent="0" algn="ctr">
                  <a:buNone/>
                </a:pPr>
                <a:endParaRPr lang="pt-BR" sz="3800" b="1" dirty="0" smtClean="0"/>
              </a:p>
              <a:p>
                <a:pPr marL="57150" indent="0" algn="ctr">
                  <a:buNone/>
                </a:pPr>
                <a:r>
                  <a:rPr lang="pt-BR" sz="3800" b="1" dirty="0" smtClean="0"/>
                  <a:t>Temos que a expressão é válida.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  <a:blipFill rotWithShape="1">
                <a:blip r:embed="rId2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0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556792"/>
            <a:ext cx="8352928" cy="13681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709120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dirty="0" smtClean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dirty="0"/>
                  <a:t>n²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dirty="0"/>
                  <a:t>  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5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Passo base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Para n = 5, temos que:</a:t>
                </a:r>
              </a:p>
              <a:p>
                <a:pPr marL="57150" indent="0" algn="ctr">
                  <a:buNone/>
                </a:pPr>
                <a:r>
                  <a:rPr lang="pt-BR" dirty="0" smtClean="0"/>
                  <a:t>5²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marL="57150" indent="0" algn="ctr">
                  <a:buNone/>
                </a:pPr>
                <a:r>
                  <a:rPr lang="pt-BR" dirty="0" smtClean="0"/>
                  <a:t>25 &lt; 32</a:t>
                </a:r>
              </a:p>
              <a:p>
                <a:pPr marL="57150" indent="0" algn="ctr">
                  <a:buNone/>
                </a:pPr>
                <a:r>
                  <a:rPr lang="pt-BR" b="1" dirty="0" smtClean="0"/>
                  <a:t>Temos que o passo base é verdadeiro, logo podemos prosseguir com o passo indutivo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709120"/>
              </a:xfrm>
              <a:blipFill rotWithShape="1">
                <a:blip r:embed="rId2"/>
                <a:stretch>
                  <a:fillRect l="-1029" t="-2979" b="-3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8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556792"/>
            <a:ext cx="8352928" cy="11521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</p:spPr>
            <p:txBody>
              <a:bodyPr>
                <a:normAutofit fontScale="55000" lnSpcReduction="20000"/>
              </a:bodyPr>
              <a:lstStyle/>
              <a:p>
                <a:pPr marL="57150" indent="0">
                  <a:buNone/>
                </a:pPr>
                <a:r>
                  <a:rPr lang="pt-BR" sz="5800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sz="5800" dirty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sz="5800" dirty="0"/>
                  <a:t>n²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58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58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580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5800" dirty="0"/>
                  <a:t>  para n </a:t>
                </a:r>
                <a14:m>
                  <m:oMath xmlns:m="http://schemas.openxmlformats.org/officeDocument/2006/math">
                    <m:r>
                      <a:rPr lang="pt-BR" sz="58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sz="5800" dirty="0"/>
                  <a:t> 5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sz="3800" b="1" dirty="0" smtClean="0">
                    <a:solidFill>
                      <a:srgbClr val="FF0000"/>
                    </a:solidFill>
                  </a:rPr>
                  <a:t>Passo indutivo</a:t>
                </a:r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Assumimos que a expressão é verdadeira para n, ou seja, </a:t>
                </a:r>
                <a:r>
                  <a:rPr lang="pt-BR" sz="3800" b="1" dirty="0" smtClean="0"/>
                  <a:t>n²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4000" b="1" i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4000" b="1" i="0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endParaRPr lang="pt-BR" sz="3800" b="1" dirty="0" smtClean="0"/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Devemos mostrar que a expressão continua verdadeira para (n+1):</a:t>
                </a:r>
              </a:p>
              <a:p>
                <a:pPr marL="57150" indent="0" algn="ctr">
                  <a:buNone/>
                </a:pPr>
                <a:r>
                  <a:rPr lang="pt-BR" sz="4000" dirty="0" smtClean="0"/>
                  <a:t>(</a:t>
                </a:r>
                <a:r>
                  <a:rPr lang="pt-BR" sz="4000" b="1" dirty="0" smtClean="0">
                    <a:solidFill>
                      <a:srgbClr val="FF0000"/>
                    </a:solidFill>
                  </a:rPr>
                  <a:t>n+1</a:t>
                </a:r>
                <a:r>
                  <a:rPr lang="pt-BR" sz="4000" dirty="0" smtClean="0"/>
                  <a:t>)²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40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pt-BR" sz="4000" b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4000" b="1" dirty="0">
                            <a:solidFill>
                              <a:srgbClr val="FF0000"/>
                            </a:solidFill>
                          </a:rPr>
                          <m:t>+1</m:t>
                        </m:r>
                      </m:sup>
                    </m:sSup>
                  </m:oMath>
                </a14:m>
                <a:endParaRPr lang="pt-BR" sz="3800" dirty="0" smtClean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n²+2n+1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800" b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800" b="1">
                            <a:latin typeface="Cambria Math"/>
                          </a:rPr>
                          <m:t>𝐧</m:t>
                        </m:r>
                      </m:sup>
                    </m:sSup>
                    <m:r>
                      <a:rPr lang="pt-BR" sz="3800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3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800" b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800" b="1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endParaRPr lang="pt-BR" sz="3800" dirty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Anteriormente, assumimos como verdade a seguinte expressão </a:t>
                </a:r>
                <a:r>
                  <a:rPr lang="pt-BR" sz="3600" b="1" dirty="0"/>
                  <a:t>n²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600" b="1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pt-BR" sz="3800" dirty="0" smtClean="0"/>
                  <a:t>. </a:t>
                </a:r>
                <a:br>
                  <a:rPr lang="pt-BR" sz="3800" dirty="0" smtClean="0"/>
                </a:br>
                <a:r>
                  <a:rPr lang="pt-BR" sz="3800" dirty="0" smtClean="0"/>
                  <a:t>Se somarmos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4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4000" i="1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3800" dirty="0" smtClean="0"/>
                  <a:t> em ambos os lados temos: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 n² </a:t>
                </a:r>
                <a:r>
                  <a:rPr lang="pt-BR" sz="4200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3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</m:sup>
                    </m:sSup>
                    <m:r>
                      <a:rPr lang="pt-BR" sz="3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3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38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600" b="0" i="1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3800" b="1" dirty="0" smtClean="0">
                    <a:solidFill>
                      <a:srgbClr val="FF0000"/>
                    </a:solidFill>
                  </a:rPr>
                  <a:t>+</a:t>
                </a:r>
                <a:r>
                  <a:rPr lang="pt-BR" sz="3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6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endParaRPr lang="pt-BR" sz="3800" b="1" dirty="0" smtClean="0">
                  <a:solidFill>
                    <a:srgbClr val="FF0000"/>
                  </a:solidFill>
                </a:endParaRPr>
              </a:p>
              <a:p>
                <a:pPr marL="57150" indent="0" algn="ctr">
                  <a:buNone/>
                </a:pPr>
                <a:endParaRPr lang="pt-BR" sz="3800" dirty="0" smtClean="0"/>
              </a:p>
              <a:p>
                <a:pPr marL="57150" indent="0" algn="ctr">
                  <a:buNone/>
                </a:pPr>
                <a:r>
                  <a:rPr lang="pt-BR" sz="3800" dirty="0"/>
                  <a:t>Logo, temos que n²+2n+1 </a:t>
                </a:r>
                <a:r>
                  <a:rPr lang="pt-BR" sz="3800" dirty="0" smtClean="0"/>
                  <a:t>&lt;</a:t>
                </a:r>
                <a:r>
                  <a:rPr lang="pt-BR" sz="3300" dirty="0" smtClean="0">
                    <a:solidFill>
                      <a:schemeClr val="tx1"/>
                    </a:solidFill>
                  </a:rPr>
                  <a:t> n² </a:t>
                </a:r>
                <a:r>
                  <a:rPr lang="pt-BR" sz="33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3300" dirty="0" smtClean="0">
                    <a:solidFill>
                      <a:schemeClr val="tx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33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endParaRPr lang="pt-BR" sz="2900" dirty="0" smtClean="0"/>
              </a:p>
              <a:p>
                <a:pPr marL="57150" indent="0" algn="ctr">
                  <a:buNone/>
                </a:pPr>
                <a:r>
                  <a:rPr lang="pt-BR" sz="3800" b="1" dirty="0" smtClean="0"/>
                  <a:t>Temos que a expressão é válida.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  <a:blipFill rotWithShape="1">
                <a:blip r:embed="rId2"/>
                <a:stretch>
                  <a:fillRect l="-1166" t="-3559" b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0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Seja a sequência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....,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pt-BR" dirty="0"/>
                  <a:t> </a:t>
                </a:r>
                <a:r>
                  <a:rPr lang="pt-BR" dirty="0" smtClean="0"/>
                  <a:t>definida por: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7.</m:t>
                          </m:r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Prove, por indução matemática,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3.7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  <a:blipFill rotWithShape="1">
                <a:blip r:embed="rId2"/>
                <a:stretch>
                  <a:fillRect l="-1120" t="-1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1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Seja a sequência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....,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pt-BR" dirty="0"/>
                  <a:t> </a:t>
                </a:r>
                <a:r>
                  <a:rPr lang="pt-BR" dirty="0" smtClean="0"/>
                  <a:t>definida recursivamente por:</a:t>
                </a:r>
              </a:p>
              <a:p>
                <a:pPr marL="571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2.</m:t>
                          </m:r>
                          <m:r>
                            <a:rPr lang="pt-BR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Ache a fórmula fechada para o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termo e prove por indução matemática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  <a:blipFill rotWithShape="1">
                <a:blip r:embed="rId2"/>
                <a:stretch>
                  <a:fillRect l="-1120" t="-1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3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Prove por indução matemática que, para todo número inteiro n &gt;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 pitchFamily="18" charset="0"/>
                      </a:rPr>
                      <m:t>ent</m:t>
                    </m:r>
                    <m:r>
                      <a:rPr lang="pt-BR" b="0" i="0" smtClean="0">
                        <a:latin typeface="Cambria Math"/>
                        <a:ea typeface="Cambria Math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 pitchFamily="18" charset="0"/>
                      </a:rPr>
                      <m:t>o</m:t>
                    </m:r>
                    <m:r>
                      <a:rPr lang="pt-BR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/>
                            <a:ea typeface="Cambria Math" pitchFamily="18" charset="0"/>
                          </a:rPr>
                          <m:t>(3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  <a:ea typeface="Cambria Math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dirty="0" smtClean="0"/>
                  <a:t> - 2) é um número ímpar.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  <a:blipFill rotWithShape="1">
                <a:blip r:embed="rId2"/>
                <a:stretch>
                  <a:fillRect l="-1120" t="-1684" r="-2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16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429000"/>
            <a:ext cx="809529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9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Prove por indução matemática que:</a:t>
                </a:r>
              </a:p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n!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/>
                            <a:ea typeface="Cambria Math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  <a:ea typeface="Cambria Math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dirty="0" smtClean="0"/>
                  <a:t>, para n &gt; 6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  <a:blipFill rotWithShape="1">
                <a:blip r:embed="rId2"/>
                <a:stretch>
                  <a:fillRect l="-1120" t="-1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Encontre </a:t>
                </a: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a fórmula fechada do seguinte somatório e prove por indução:</a:t>
                </a:r>
              </a:p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+ 2 + 4 + 8 + ....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  <a:ea typeface="Cambria Math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712968" cy="4709120"/>
              </a:xfrm>
              <a:blipFill rotWithShape="1">
                <a:blip r:embed="rId2"/>
                <a:stretch>
                  <a:fillRect l="-1120" t="-1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1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Indução Matemática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lnSpcReduction="10000"/>
              </a:bodyPr>
              <a:lstStyle/>
              <a:p>
                <a:pPr marL="571500" indent="-514350"/>
                <a:r>
                  <a:rPr lang="pt-BR" dirty="0" smtClean="0"/>
                  <a:t>É um método matemático utilizado para demonstrar a verdade de proposições</a:t>
                </a:r>
              </a:p>
              <a:p>
                <a:pPr marL="571500" indent="-514350"/>
                <a:r>
                  <a:rPr lang="pt-BR" dirty="0" smtClean="0"/>
                  <a:t>Exemplo:</a:t>
                </a:r>
              </a:p>
              <a:p>
                <a:pPr marL="57150" indent="0" algn="just">
                  <a:buNone/>
                </a:pPr>
                <a:r>
                  <a:rPr lang="pt-BR" dirty="0" smtClean="0"/>
                  <a:t>A soma dos n primeiros números naturais é dado por:</a:t>
                </a:r>
              </a:p>
              <a:p>
                <a:pPr marL="57150" indent="0" algn="ctr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+ 2 + 3 + ... + n </a:t>
                </a:r>
                <a:r>
                  <a:rPr lang="pt-B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3600" b="0" i="0" smtClean="0">
                            <a:latin typeface="Cambria Math"/>
                          </a:rPr>
                          <m:t>n</m:t>
                        </m:r>
                        <m:r>
                          <a:rPr lang="pt-BR" sz="3600" b="0" i="0" smtClean="0">
                            <a:latin typeface="Cambria Math"/>
                          </a:rPr>
                          <m:t>.(</m:t>
                        </m:r>
                        <m:r>
                          <m:rPr>
                            <m:sty m:val="p"/>
                          </m:rPr>
                          <a:rPr lang="pt-BR" sz="3600" b="0" i="0" smtClean="0">
                            <a:latin typeface="Cambria Math"/>
                          </a:rPr>
                          <m:t>n</m:t>
                        </m:r>
                        <m:r>
                          <a:rPr lang="pt-BR" sz="3600" b="0" i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3600" b="0" i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O conjunto dos números naturais é infinito. Então, o teorema acima precisa ser verdade para qualquer valor de n. Como provar isso?</a:t>
                </a: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176" t="-2491" r="-28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Indução Matemática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141168"/>
          </a:xfrm>
        </p:spPr>
        <p:txBody>
          <a:bodyPr>
            <a:normAutofit/>
          </a:bodyPr>
          <a:lstStyle/>
          <a:p>
            <a:pPr marL="571500" indent="-514350"/>
            <a:r>
              <a:rPr lang="pt-BR" dirty="0" smtClean="0"/>
              <a:t>A prova por Indução Matemática é dividida em dois passos:</a:t>
            </a:r>
          </a:p>
          <a:p>
            <a:pPr marL="571500" indent="-514350"/>
            <a:r>
              <a:rPr lang="pt-BR" b="1" dirty="0" smtClean="0">
                <a:solidFill>
                  <a:srgbClr val="FF0000"/>
                </a:solidFill>
              </a:rPr>
              <a:t>Passo base</a:t>
            </a:r>
            <a:r>
              <a:rPr lang="pt-BR" dirty="0" smtClean="0"/>
              <a:t>:</a:t>
            </a:r>
          </a:p>
          <a:p>
            <a:pPr marL="971550" lvl="1" indent="-514350"/>
            <a:r>
              <a:rPr lang="pt-BR" dirty="0" smtClean="0"/>
              <a:t>Provar que a proposição é válida para um valor pequeno</a:t>
            </a:r>
          </a:p>
          <a:p>
            <a:pPr marL="571500" indent="-514350"/>
            <a:r>
              <a:rPr lang="pt-BR" b="1" dirty="0" smtClean="0">
                <a:solidFill>
                  <a:srgbClr val="FF0000"/>
                </a:solidFill>
              </a:rPr>
              <a:t>Passo Indutivo</a:t>
            </a:r>
            <a:r>
              <a:rPr lang="pt-BR" dirty="0" smtClean="0"/>
              <a:t>:</a:t>
            </a:r>
          </a:p>
          <a:p>
            <a:pPr marL="971550" lvl="1" indent="-514350"/>
            <a:r>
              <a:rPr lang="pt-BR" dirty="0" smtClean="0"/>
              <a:t>Assumir que a proposição é válida para o valor n</a:t>
            </a:r>
          </a:p>
          <a:p>
            <a:pPr marL="971550" lvl="1" indent="-514350"/>
            <a:r>
              <a:rPr lang="pt-BR" dirty="0" smtClean="0"/>
              <a:t>Mostrar que a proposição continua válida para o valor n+1</a:t>
            </a:r>
            <a:endParaRPr lang="pt-BR" dirty="0"/>
          </a:p>
          <a:p>
            <a:pPr marL="571500" indent="-514350"/>
            <a:endParaRPr lang="pt-BR" dirty="0"/>
          </a:p>
          <a:p>
            <a:pPr marL="57150" indent="0">
              <a:buNone/>
            </a:pPr>
            <a:endParaRPr lang="pt-BR" dirty="0"/>
          </a:p>
          <a:p>
            <a:pPr marL="1371600" lvl="2" indent="-514350"/>
            <a:endParaRPr lang="pt-BR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Indução Matemática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Vamos provar por indução finita o seguinte teorema:</a:t>
                </a:r>
              </a:p>
              <a:p>
                <a:pPr marL="57150" indent="0" algn="ctr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+ 2 + 3 + ... + n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3600">
                            <a:latin typeface="Cambria Math"/>
                          </a:rPr>
                          <m:t>n</m:t>
                        </m:r>
                        <m:r>
                          <a:rPr lang="pt-BR" sz="3600">
                            <a:latin typeface="Cambria Math"/>
                          </a:rPr>
                          <m:t>.(</m:t>
                        </m:r>
                        <m:r>
                          <m:rPr>
                            <m:sty m:val="p"/>
                          </m:rPr>
                          <a:rPr lang="pt-BR" sz="3600">
                            <a:latin typeface="Cambria Math"/>
                          </a:rPr>
                          <m:t>n</m:t>
                        </m:r>
                        <m:r>
                          <a:rPr lang="pt-BR" sz="360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36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3600" i="1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0" indent="-514350"/>
                <a:r>
                  <a:rPr lang="pt-BR" b="1" dirty="0" smtClean="0">
                    <a:solidFill>
                      <a:srgbClr val="FF0000"/>
                    </a:solidFill>
                  </a:rPr>
                  <a:t>Passo base</a:t>
                </a:r>
                <a:r>
                  <a:rPr lang="pt-BR" dirty="0" smtClean="0"/>
                  <a:t>:</a:t>
                </a:r>
              </a:p>
              <a:p>
                <a:pPr marL="971550" lvl="1" indent="-514350"/>
                <a:r>
                  <a:rPr lang="pt-BR" dirty="0" smtClean="0"/>
                  <a:t>Para n = 1, temos:</a:t>
                </a:r>
              </a:p>
              <a:p>
                <a:pPr marL="457200" lvl="1" indent="0" algn="ctr">
                  <a:buNone/>
                </a:pPr>
                <a:r>
                  <a:rPr lang="pt-BR" dirty="0" smtClean="0">
                    <a:solidFill>
                      <a:schemeClr val="tx1"/>
                    </a:solidFill>
                  </a:rPr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pt-BR">
                            <a:solidFill>
                              <a:schemeClr val="tx1"/>
                            </a:solidFill>
                            <a:latin typeface="Cambria Math"/>
                          </a:rPr>
                          <m:t>.(</m:t>
                        </m:r>
                        <m:r>
                          <a:rPr lang="pt-BR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pt-BR">
                            <a:solidFill>
                              <a:schemeClr val="tx1"/>
                            </a:solidFill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b="1" dirty="0" smtClean="0">
                    <a:solidFill>
                      <a:schemeClr val="tx1"/>
                    </a:solidFill>
                  </a:rPr>
                  <a:t>= 1</a:t>
                </a:r>
              </a:p>
              <a:p>
                <a:pPr marL="457200" lvl="1" indent="0" algn="ctr">
                  <a:buNone/>
                </a:pPr>
                <a:endParaRPr lang="pt-BR" b="1" dirty="0"/>
              </a:p>
              <a:p>
                <a:pPr marL="457200" lvl="1" indent="0" algn="ctr">
                  <a:buNone/>
                </a:pPr>
                <a:r>
                  <a:rPr lang="pt-BR" b="1" dirty="0" smtClean="0">
                    <a:solidFill>
                      <a:schemeClr val="tx1"/>
                    </a:solidFill>
                  </a:rPr>
                  <a:t>O passo base é verdadeiro, então podemos prosseguir para o passo indutivo</a:t>
                </a:r>
                <a:endParaRPr lang="pt-BR" b="1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176" t="-2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Indução Matemática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fontScale="92500" lnSpcReduction="20000"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Vamos provar por indução finita o seguinte teorema:</a:t>
                </a:r>
              </a:p>
              <a:p>
                <a:pPr marL="57150" indent="0" algn="ctr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+ 2 + 3 + ... + n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3600">
                            <a:latin typeface="Cambria Math"/>
                          </a:rPr>
                          <m:t>n</m:t>
                        </m:r>
                        <m:r>
                          <a:rPr lang="pt-BR" sz="3600">
                            <a:latin typeface="Cambria Math"/>
                          </a:rPr>
                          <m:t>.(</m:t>
                        </m:r>
                        <m:r>
                          <m:rPr>
                            <m:sty m:val="p"/>
                          </m:rPr>
                          <a:rPr lang="pt-BR" sz="3600">
                            <a:latin typeface="Cambria Math"/>
                          </a:rPr>
                          <m:t>n</m:t>
                        </m:r>
                        <m:r>
                          <a:rPr lang="pt-BR" sz="360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36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3600" i="1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0" indent="-514350"/>
                <a:r>
                  <a:rPr lang="pt-BR" b="1" dirty="0" smtClean="0">
                    <a:solidFill>
                      <a:srgbClr val="FF0000"/>
                    </a:solidFill>
                  </a:rPr>
                  <a:t>Passo indutivo</a:t>
                </a:r>
                <a:r>
                  <a:rPr lang="pt-BR" dirty="0" smtClean="0"/>
                  <a:t>:</a:t>
                </a:r>
              </a:p>
              <a:p>
                <a:pPr marL="971550" lvl="1" indent="-514350"/>
                <a:r>
                  <a:rPr lang="pt-BR" dirty="0" smtClean="0"/>
                  <a:t>Vamos assumir que o teorema acima é verdade para um valor n</a:t>
                </a:r>
              </a:p>
              <a:p>
                <a:pPr marL="971550" lvl="1" indent="-514350"/>
                <a:r>
                  <a:rPr lang="pt-BR" dirty="0" smtClean="0"/>
                  <a:t>Devemos provar que o teorema acima continua verdadeiro para um valor n+1</a:t>
                </a:r>
              </a:p>
              <a:p>
                <a:pPr marL="971550" lvl="1" indent="-514350"/>
                <a:r>
                  <a:rPr lang="pt-BR" dirty="0" smtClean="0"/>
                  <a:t>Para um valor n+1 temos a seguinte expressão:</a:t>
                </a:r>
              </a:p>
              <a:p>
                <a:pPr marL="457200" lvl="1" indent="0" algn="ctr">
                  <a:buNone/>
                </a:pPr>
                <a:r>
                  <a:rPr lang="pt-BR" dirty="0">
                    <a:latin typeface="Cambria Math" pitchFamily="18" charset="0"/>
                    <a:ea typeface="Cambria Math" pitchFamily="18" charset="0"/>
                  </a:rPr>
                  <a:t>1 + 2 + 3 + ... + </a:t>
                </a: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n + (n+1)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pt-BR" sz="3200">
                            <a:latin typeface="Cambria Math"/>
                          </a:rPr>
                          <m:t>.(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pt-BR" sz="320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32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3200" i="1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 algn="ctr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Será que isso é verdade? 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marL="971550" lvl="1" indent="-514350"/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029" t="-3321" r="-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5796136" y="1556792"/>
            <a:ext cx="2592288" cy="9181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11760" y="5895274"/>
            <a:ext cx="2016224" cy="9181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Indução Matemática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</a:t>
                </a:r>
                <a:r>
                  <a:rPr lang="pt-BR" dirty="0">
                    <a:latin typeface="Cambria Math" pitchFamily="18" charset="0"/>
                    <a:ea typeface="Cambria Math" pitchFamily="18" charset="0"/>
                  </a:rPr>
                  <a:t>+ 2 + 3 + ... + </a:t>
                </a: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n + (n+1) </a:t>
                </a:r>
                <a:r>
                  <a:rPr lang="pt-B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pt-BR" sz="3200">
                            <a:latin typeface="Cambria Math"/>
                          </a:rPr>
                          <m:t>.(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pt-BR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pt-BR" sz="320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32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3200" i="1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971550" lvl="1" indent="-514350"/>
                <a:endParaRPr lang="pt-BR" dirty="0" smtClean="0"/>
              </a:p>
              <a:p>
                <a:pPr marL="857250" lvl="2" indent="0">
                  <a:buNone/>
                </a:pPr>
                <a:r>
                  <a:rPr lang="pt-BR" sz="3200" dirty="0" smtClean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4000">
                            <a:latin typeface="Cambria Math"/>
                          </a:rPr>
                          <m:t>n</m:t>
                        </m:r>
                        <m:r>
                          <a:rPr lang="pt-BR" sz="4000">
                            <a:latin typeface="Cambria Math"/>
                          </a:rPr>
                          <m:t>.(</m:t>
                        </m:r>
                        <m:r>
                          <m:rPr>
                            <m:sty m:val="p"/>
                          </m:rPr>
                          <a:rPr lang="pt-BR" sz="4000">
                            <a:latin typeface="Cambria Math"/>
                          </a:rPr>
                          <m:t>n</m:t>
                        </m:r>
                        <m:r>
                          <a:rPr lang="pt-BR" sz="400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pt-BR" sz="40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z="40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3200" dirty="0" smtClean="0"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pt-BR" sz="3200" dirty="0">
                    <a:latin typeface="Cambria Math" pitchFamily="18" charset="0"/>
                    <a:ea typeface="Cambria Math" pitchFamily="18" charset="0"/>
                  </a:rPr>
                  <a:t>(n+1) </a:t>
                </a:r>
                <a:endParaRPr lang="pt-BR" sz="3200" b="1" dirty="0">
                  <a:solidFill>
                    <a:srgbClr val="FF0000"/>
                  </a:solidFill>
                </a:endParaRPr>
              </a:p>
              <a:p>
                <a:pPr marL="1371600" lvl="2" indent="-514350"/>
                <a:endParaRPr lang="pt-BR" dirty="0" smtClean="0"/>
              </a:p>
              <a:p>
                <a:pPr marL="400050" lvl="2" indent="-400050">
                  <a:buNone/>
                </a:pPr>
                <a:r>
                  <a:rPr lang="pt-BR" sz="3600" dirty="0" smtClean="0">
                    <a:latin typeface="Cambria Math" pitchFamily="18" charset="0"/>
                    <a:ea typeface="Cambria Math" pitchFamily="18" charset="0"/>
                  </a:rPr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3200">
                            <a:latin typeface="Cambria Math" pitchFamily="18" charset="0"/>
                            <a:ea typeface="Cambria Math" pitchFamily="18" charset="0"/>
                          </a:rPr>
                          <m:t>n</m:t>
                        </m:r>
                        <m:r>
                          <a:rPr lang="pt-BR" sz="320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pt-BR" sz="32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3200">
                                <a:latin typeface="Cambria Math" pitchFamily="18" charset="0"/>
                                <a:ea typeface="Cambria Math" pitchFamily="18" charset="0"/>
                              </a:rPr>
                              <m:t>n</m:t>
                            </m:r>
                            <m:r>
                              <a:rPr lang="pt-BR" sz="3200"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sz="3200" b="0" i="0" smtClean="0">
                            <a:latin typeface="Cambria Math" pitchFamily="18" charset="0"/>
                            <a:ea typeface="Cambria Math" pitchFamily="18" charset="0"/>
                          </a:rPr>
                          <m:t>+2</m:t>
                        </m:r>
                        <m:r>
                          <a:rPr lang="pt-BR" sz="3200" b="0" i="0" smtClean="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3200" b="0" i="0" smtClean="0">
                            <a:latin typeface="Cambria Math"/>
                            <a:ea typeface="Cambria Math" pitchFamily="18" charset="0"/>
                          </a:rPr>
                          <m:t>n</m:t>
                        </m:r>
                        <m:r>
                          <a:rPr lang="pt-BR" sz="3200" b="0" i="0" smtClean="0">
                            <a:latin typeface="Cambria Math"/>
                            <a:ea typeface="Cambria Math" pitchFamily="18" charset="0"/>
                          </a:rPr>
                          <m:t>+1</m:t>
                        </m:r>
                        <m:r>
                          <m:rPr>
                            <m:nor/>
                          </m:rPr>
                          <a:rPr lang="pt-BR" sz="3200" b="0" i="0" smtClean="0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pt-BR" sz="320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8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endParaRPr lang="pt-BR" sz="2800" dirty="0" smtClean="0"/>
              </a:p>
              <a:p>
                <a:pPr marL="0" indent="0">
                  <a:buNone/>
                </a:pPr>
                <a:r>
                  <a:rPr lang="pt-BR" sz="28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pt-BR" sz="2800" dirty="0" smtClean="0">
                    <a:latin typeface="Cambria Math" pitchFamily="18" charset="0"/>
                    <a:ea typeface="Cambria Math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800">
                                <a:latin typeface="Cambria Math" pitchFamily="18" charset="0"/>
                                <a:ea typeface="Cambria Math" pitchFamily="18" charset="0"/>
                              </a:rPr>
                              <m:t>n</m:t>
                            </m:r>
                            <m:r>
                              <a:rPr lang="pt-BR" sz="2800"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sz="2800" b="0" i="0" smtClean="0"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pt-BR" sz="280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sz="2800">
                            <a:latin typeface="Cambria Math"/>
                            <a:ea typeface="Cambria Math" pitchFamily="18" charset="0"/>
                          </a:rPr>
                          <m:t>n</m:t>
                        </m:r>
                        <m:r>
                          <a:rPr lang="pt-BR" sz="2800">
                            <a:latin typeface="Cambria Math"/>
                            <a:ea typeface="Cambria Math" pitchFamily="18" charset="0"/>
                          </a:rPr>
                          <m:t>+2</m:t>
                        </m:r>
                        <m:r>
                          <m:rPr>
                            <m:nor/>
                          </m:rPr>
                          <a:rPr lang="pt-BR" sz="2800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2357755" y="1250225"/>
            <a:ext cx="756083" cy="2808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338863" y="2645912"/>
            <a:ext cx="378041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3235044" y="4414300"/>
            <a:ext cx="378041" cy="2439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esquerda e para cima 9"/>
          <p:cNvSpPr/>
          <p:nvPr/>
        </p:nvSpPr>
        <p:spPr>
          <a:xfrm>
            <a:off x="4644010" y="2518456"/>
            <a:ext cx="3024336" cy="4158995"/>
          </a:xfrm>
          <a:prstGeom prst="leftUpArrow">
            <a:avLst>
              <a:gd name="adj1" fmla="val 11562"/>
              <a:gd name="adj2" fmla="val 11802"/>
              <a:gd name="adj3" fmla="val 25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156178" y="5248943"/>
            <a:ext cx="24117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São iguais, logo o teorema é verdade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57150" indent="0">
                  <a:buNone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Demonstrar as seguintes proposições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>
                    <a:latin typeface="Cambria Math" pitchFamily="18" charset="0"/>
                    <a:ea typeface="Cambria Math" pitchFamily="18" charset="0"/>
                  </a:rPr>
                  <a:t>1 + 3 + 5 + ... + (2n-1) </a:t>
                </a:r>
                <a:r>
                  <a:rPr lang="pt-BR" dirty="0" smtClean="0"/>
                  <a:t>= n², para </a:t>
                </a:r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1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2</a:t>
                </a:r>
                <a:r>
                  <a:rPr lang="pt-BR" dirty="0"/>
                  <a:t>+ 4 + 6 + .... + 2n = n(n+1) , </a:t>
                </a:r>
                <a:r>
                  <a:rPr lang="pt-BR" dirty="0" smtClean="0"/>
                  <a:t>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1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2 </a:t>
                </a:r>
                <a:r>
                  <a:rPr lang="pt-BR" dirty="0"/>
                  <a:t>+ 6 + 10 + ... + (4n-2) = </a:t>
                </a:r>
                <a:r>
                  <a:rPr lang="pt-BR" dirty="0" smtClean="0"/>
                  <a:t>n²</a:t>
                </a:r>
                <a:r>
                  <a:rPr lang="pt-BR" dirty="0"/>
                  <a:t>, 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1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 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dirty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dirty="0"/>
                  <a:t> 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1</a:t>
                </a:r>
                <a:endParaRPr lang="pt-BR" dirty="0"/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n² </a:t>
                </a:r>
                <a:r>
                  <a:rPr lang="pt-BR" dirty="0"/>
                  <a:t>&gt; (n+1) para 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2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n²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dirty="0" smtClean="0"/>
                  <a:t>  para n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 smtClean="0"/>
                  <a:t> 5</a:t>
                </a:r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pt-BR" dirty="0" smtClean="0"/>
                  <a:t>(n-1)!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n!  para </a:t>
                </a:r>
                <a:r>
                  <a:rPr lang="pt-BR" dirty="0"/>
                  <a:t>n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2</a:t>
                </a:r>
                <a:endParaRPr lang="pt-BR" dirty="0"/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endParaRPr lang="pt-BR" dirty="0" smtClean="0"/>
              </a:p>
              <a:p>
                <a:pPr marL="571500" indent="-514350">
                  <a:lnSpc>
                    <a:spcPct val="150000"/>
                  </a:lnSpc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dirty="0"/>
              </a:p>
              <a:p>
                <a:pPr marL="571500" indent="-514350">
                  <a:buFont typeface="+mj-lt"/>
                  <a:buAutoNum type="alphaLcParenR"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997152"/>
              </a:xfrm>
              <a:blipFill rotWithShape="1">
                <a:blip r:embed="rId2"/>
                <a:stretch>
                  <a:fillRect l="-588" t="-2442" b="-1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 dirty="0"/>
          </a:p>
        </p:txBody>
      </p:sp>
      <p:pic>
        <p:nvPicPr>
          <p:cNvPr id="5" name="Picture 6" descr="http://www.igm.mat.br/cursos/mat_discreta/images/ind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3860452" cy="6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7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556792"/>
            <a:ext cx="8352928" cy="7920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</p:spPr>
            <p:txBody>
              <a:bodyPr>
                <a:normAutofit/>
              </a:bodyPr>
              <a:lstStyle/>
              <a:p>
                <a:pPr marL="57150" indent="0">
                  <a:buNone/>
                </a:pPr>
                <a:r>
                  <a:rPr lang="pt-BR" sz="1800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sz="1800" dirty="0" smtClean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sz="1800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800" b="0" i="0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1800" dirty="0"/>
                  <a:t> para n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sz="1800" dirty="0"/>
                  <a:t> </a:t>
                </a:r>
                <a:r>
                  <a:rPr lang="pt-BR" sz="1800" dirty="0" smtClean="0"/>
                  <a:t>1 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sz="2000" b="1" dirty="0">
                    <a:solidFill>
                      <a:srgbClr val="FF0000"/>
                    </a:solidFill>
                  </a:rPr>
                  <a:t>Passo base</a:t>
                </a:r>
              </a:p>
              <a:p>
                <a:pPr marL="57150" indent="0">
                  <a:buNone/>
                </a:pPr>
                <a:r>
                  <a:rPr lang="pt-BR" sz="2000" dirty="0"/>
                  <a:t>Para n = </a:t>
                </a:r>
                <a:r>
                  <a:rPr lang="pt-BR" sz="2000" dirty="0" smtClean="0"/>
                  <a:t>1, </a:t>
                </a:r>
                <a:r>
                  <a:rPr lang="pt-BR" sz="2000" dirty="0"/>
                  <a:t>temos que:</a:t>
                </a:r>
              </a:p>
              <a:p>
                <a:pPr marL="57150" indent="0" algn="ctr">
                  <a:buNone/>
                </a:pPr>
                <a:r>
                  <a:rPr lang="pt-BR" sz="2000" dirty="0" smtClean="0"/>
                  <a:t>1 &lt; 2¹</a:t>
                </a:r>
              </a:p>
              <a:p>
                <a:pPr marL="57150" indent="0" algn="ctr">
                  <a:buNone/>
                </a:pPr>
                <a:r>
                  <a:rPr lang="pt-BR" sz="2000" dirty="0" smtClean="0"/>
                  <a:t>1 &lt; 2</a:t>
                </a:r>
              </a:p>
              <a:p>
                <a:pPr marL="57150" indent="0" algn="ctr">
                  <a:buNone/>
                </a:pPr>
                <a:r>
                  <a:rPr lang="pt-BR" sz="2000" b="1" dirty="0" smtClean="0"/>
                  <a:t>Temos </a:t>
                </a:r>
                <a:r>
                  <a:rPr lang="pt-BR" sz="2000" b="1" dirty="0"/>
                  <a:t>que o passo base é verdadeiro, logo podemos prosseguir com o passo indutivo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  <a:blipFill rotWithShape="1">
                <a:blip r:embed="rId2"/>
                <a:stretch>
                  <a:fillRect l="-73" t="-830" r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556792"/>
            <a:ext cx="8352928" cy="7920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</p:spPr>
            <p:txBody>
              <a:bodyPr>
                <a:normAutofit fontScale="47500" lnSpcReduction="20000"/>
              </a:bodyPr>
              <a:lstStyle/>
              <a:p>
                <a:pPr marL="57150" indent="0">
                  <a:buNone/>
                </a:pPr>
                <a:r>
                  <a:rPr lang="pt-BR" sz="4000" dirty="0" smtClean="0">
                    <a:latin typeface="Cambria Math" pitchFamily="18" charset="0"/>
                    <a:ea typeface="Cambria Math" pitchFamily="18" charset="0"/>
                  </a:rPr>
                  <a:t>Prove por indução matemática que</a:t>
                </a:r>
                <a:endParaRPr lang="pt-BR" sz="4000" dirty="0" smtClean="0"/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pt-BR" sz="4000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4000" b="0" i="0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4000" b="0" i="0" dirty="0" smtClean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sz="4000" dirty="0"/>
                  <a:t> para n </a:t>
                </a:r>
                <a14:m>
                  <m:oMath xmlns:m="http://schemas.openxmlformats.org/officeDocument/2006/math">
                    <m:r>
                      <a:rPr lang="pt-BR" sz="40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pt-BR" sz="4000" dirty="0"/>
                  <a:t> </a:t>
                </a:r>
                <a:r>
                  <a:rPr lang="pt-BR" sz="4000" dirty="0" smtClean="0"/>
                  <a:t>1 </a:t>
                </a:r>
              </a:p>
              <a:p>
                <a:pPr marL="57150" indent="0">
                  <a:buNone/>
                </a:pPr>
                <a:endParaRPr lang="pt-BR" b="1" dirty="0" smtClean="0">
                  <a:solidFill>
                    <a:srgbClr val="FF0000"/>
                  </a:solidFill>
                </a:endParaRPr>
              </a:p>
              <a:p>
                <a:pPr marL="57150" indent="0">
                  <a:buNone/>
                </a:pPr>
                <a:r>
                  <a:rPr lang="pt-BR" sz="3800" b="1" dirty="0" smtClean="0">
                    <a:solidFill>
                      <a:srgbClr val="FF0000"/>
                    </a:solidFill>
                  </a:rPr>
                  <a:t>Passo indutivo</a:t>
                </a:r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Assumimos que a expressão é verdadeira para n, ou seja,</a:t>
                </a:r>
                <a:r>
                  <a:rPr lang="pt-BR" sz="3800" b="1" dirty="0" smtClean="0"/>
                  <a:t> </a:t>
                </a:r>
                <a:r>
                  <a:rPr lang="pt-BR" sz="3600" b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0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600" b="1" i="0" dirty="0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pt-BR" sz="3600" b="1" dirty="0"/>
                  <a:t> </a:t>
                </a:r>
                <a:endParaRPr lang="pt-BR" sz="3800" b="1" dirty="0" smtClean="0"/>
              </a:p>
              <a:p>
                <a:pPr marL="514350" indent="-457200">
                  <a:buFontTx/>
                  <a:buChar char="-"/>
                </a:pPr>
                <a:r>
                  <a:rPr lang="pt-BR" sz="3800" dirty="0" smtClean="0"/>
                  <a:t>Devemos mostrar que a expressão continua verdadeira para (n+1):</a:t>
                </a:r>
              </a:p>
              <a:p>
                <a:pPr marL="57150" indent="0" algn="ctr">
                  <a:buNone/>
                </a:pPr>
                <a:r>
                  <a:rPr lang="pt-BR" sz="3800" dirty="0"/>
                  <a:t>(</a:t>
                </a:r>
                <a:r>
                  <a:rPr lang="pt-BR" sz="3800" b="1" dirty="0"/>
                  <a:t>n+1)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600" dirty="0">
                            <a:latin typeface="Cambria Math"/>
                          </a:rPr>
                          <m:t>n</m:t>
                        </m:r>
                        <m:r>
                          <a:rPr lang="pt-BR" sz="3600" i="1" dirty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sz="3600" i="1" dirty="0">
                        <a:latin typeface="Cambria Math"/>
                      </a:rPr>
                      <m:t> </m:t>
                    </m:r>
                  </m:oMath>
                </a14:m>
                <a:endParaRPr lang="pt-BR" sz="3800" dirty="0" smtClean="0"/>
              </a:p>
              <a:p>
                <a:pPr marL="57150" indent="0" algn="ctr">
                  <a:buNone/>
                </a:pPr>
                <a:r>
                  <a:rPr lang="pt-BR" sz="3800" dirty="0"/>
                  <a:t>(</a:t>
                </a:r>
                <a:r>
                  <a:rPr lang="pt-BR" sz="3800" b="1" dirty="0"/>
                  <a:t>n+1)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600" dirty="0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pt-BR" sz="3600" i="1" dirty="0">
                        <a:latin typeface="Cambria Math"/>
                      </a:rPr>
                      <m:t> </m:t>
                    </m:r>
                    <m:r>
                      <a:rPr lang="pt-BR" sz="36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3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600" dirty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endParaRPr lang="pt-BR" sz="3800" dirty="0"/>
              </a:p>
              <a:p>
                <a:pPr marL="57150" indent="0" algn="ctr">
                  <a:buNone/>
                </a:pPr>
                <a:endParaRPr lang="pt-BR" sz="3800" dirty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Anteriormente, assumimos como verdade a seguinte expressão </a:t>
                </a:r>
                <a:r>
                  <a:rPr lang="pt-BR" sz="4000" b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4000" b="1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4000" b="1" dirty="0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pt-BR" sz="4000" b="1" dirty="0"/>
                  <a:t> </a:t>
                </a:r>
                <a:r>
                  <a:rPr lang="pt-BR" sz="3800" dirty="0" smtClean="0"/>
                  <a:t>. Se multiplicarmos por 2 em ambos os lados temos:</a:t>
                </a:r>
              </a:p>
              <a:p>
                <a:pPr marL="57150" indent="0" algn="ctr">
                  <a:buNone/>
                </a:pPr>
                <a:r>
                  <a:rPr lang="pt-BR" sz="3800" dirty="0" smtClean="0"/>
                  <a:t> n</a:t>
                </a:r>
                <a:r>
                  <a:rPr lang="pt-BR" sz="3800" b="1" dirty="0" smtClean="0">
                    <a:solidFill>
                      <a:srgbClr val="FF0000"/>
                    </a:solidFill>
                  </a:rPr>
                  <a:t>.2 </a:t>
                </a:r>
                <a:r>
                  <a:rPr lang="pt-BR" sz="3800" dirty="0"/>
                  <a:t>&lt;</a:t>
                </a:r>
                <a:r>
                  <a:rPr lang="pt-BR" sz="3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6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600" b="1" dirty="0">
                            <a:latin typeface="Cambria Math"/>
                          </a:rPr>
                          <m:t>𝐧</m:t>
                        </m:r>
                      </m:sup>
                    </m:sSup>
                    <m:r>
                      <a:rPr lang="pt-BR" sz="36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pt-BR" sz="36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pt-BR" sz="3800" b="1" dirty="0" smtClean="0">
                  <a:solidFill>
                    <a:srgbClr val="FF0000"/>
                  </a:solidFill>
                </a:endParaRPr>
              </a:p>
              <a:p>
                <a:pPr marL="57150" indent="0" algn="ctr">
                  <a:buNone/>
                </a:pPr>
                <a:r>
                  <a:rPr lang="pt-BR" sz="3800" dirty="0" err="1" smtClean="0"/>
                  <a:t>n+n</a:t>
                </a:r>
                <a:r>
                  <a:rPr lang="pt-BR" sz="3800" dirty="0" smtClean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4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400" b="1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400" b="1" dirty="0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pt-BR" sz="29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4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400" b="1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sz="3400" b="1" dirty="0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endParaRPr lang="pt-BR" sz="3800" dirty="0" smtClean="0"/>
              </a:p>
              <a:p>
                <a:pPr marL="57150" indent="0" algn="ctr">
                  <a:buNone/>
                </a:pPr>
                <a:endParaRPr lang="pt-BR" sz="3800" dirty="0" smtClean="0"/>
              </a:p>
              <a:p>
                <a:pPr marL="57150" indent="0" algn="ctr">
                  <a:buNone/>
                </a:pPr>
                <a:r>
                  <a:rPr lang="pt-BR" sz="3800" dirty="0" smtClean="0"/>
                  <a:t>Logo, temos que n+1 &lt; </a:t>
                </a:r>
                <a:r>
                  <a:rPr lang="pt-BR" sz="3800" dirty="0" err="1" smtClean="0"/>
                  <a:t>n+n</a:t>
                </a:r>
                <a:r>
                  <a:rPr lang="pt-BR" sz="3800" dirty="0" smtClean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800" dirty="0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pt-BR" sz="3800" i="1" dirty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pt-BR" sz="3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800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3800" dirty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endParaRPr lang="pt-BR" sz="3400" dirty="0"/>
              </a:p>
              <a:p>
                <a:pPr marL="57150" indent="0" algn="ctr">
                  <a:buNone/>
                </a:pPr>
                <a:endParaRPr lang="pt-BR" sz="3800" b="1" dirty="0" smtClean="0"/>
              </a:p>
              <a:p>
                <a:pPr marL="57150" indent="0" algn="ctr">
                  <a:buNone/>
                </a:pPr>
                <a:r>
                  <a:rPr lang="pt-BR" sz="3800" b="1" dirty="0" smtClean="0"/>
                  <a:t>Temos que a expressão é válida.</a:t>
                </a:r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pPr marL="971550" lvl="1" indent="-514350"/>
                <a:endParaRPr lang="pt-BR" dirty="0"/>
              </a:p>
              <a:p>
                <a:pPr marL="57150" indent="0">
                  <a:buNone/>
                </a:pP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5141168"/>
              </a:xfrm>
              <a:blipFill rotWithShape="1">
                <a:blip r:embed="rId2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6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1124</Words>
  <Application>Microsoft Office PowerPoint</Application>
  <PresentationFormat>Apresentação na tela (4:3)</PresentationFormat>
  <Paragraphs>228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Matemática Discreta 2</vt:lpstr>
      <vt:lpstr>Indução Matemática</vt:lpstr>
      <vt:lpstr>Indução Matemática</vt:lpstr>
      <vt:lpstr>Indução Matemática</vt:lpstr>
      <vt:lpstr>Indução Matemática</vt:lpstr>
      <vt:lpstr>Indução Matemática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292</cp:revision>
  <dcterms:created xsi:type="dcterms:W3CDTF">2018-08-02T00:18:32Z</dcterms:created>
  <dcterms:modified xsi:type="dcterms:W3CDTF">2018-08-28T14:31:42Z</dcterms:modified>
</cp:coreProperties>
</file>