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80" r:id="rId7"/>
    <p:sldId id="263" r:id="rId8"/>
    <p:sldId id="265" r:id="rId9"/>
    <p:sldId id="278" r:id="rId10"/>
    <p:sldId id="279" r:id="rId11"/>
    <p:sldId id="274" r:id="rId12"/>
    <p:sldId id="275" r:id="rId13"/>
    <p:sldId id="276" r:id="rId14"/>
    <p:sldId id="281" r:id="rId15"/>
    <p:sldId id="272" r:id="rId16"/>
    <p:sldId id="283" r:id="rId17"/>
    <p:sldId id="282" r:id="rId18"/>
    <p:sldId id="271" r:id="rId19"/>
    <p:sldId id="289" r:id="rId20"/>
    <p:sldId id="290" r:id="rId21"/>
    <p:sldId id="286" r:id="rId22"/>
    <p:sldId id="291" r:id="rId23"/>
    <p:sldId id="285" r:id="rId24"/>
    <p:sldId id="293" r:id="rId25"/>
    <p:sldId id="294" r:id="rId26"/>
    <p:sldId id="296" r:id="rId27"/>
    <p:sldId id="297" r:id="rId28"/>
    <p:sldId id="292" r:id="rId29"/>
    <p:sldId id="299" r:id="rId30"/>
    <p:sldId id="298" r:id="rId31"/>
    <p:sldId id="270" r:id="rId32"/>
    <p:sldId id="300"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B4C4F0-637C-4419-B66F-E338B54D8D89}">
          <p14:sldIdLst>
            <p14:sldId id="256"/>
            <p14:sldId id="257"/>
            <p14:sldId id="280"/>
            <p14:sldId id="263"/>
            <p14:sldId id="265"/>
            <p14:sldId id="278"/>
            <p14:sldId id="279"/>
            <p14:sldId id="274"/>
            <p14:sldId id="275"/>
            <p14:sldId id="276"/>
            <p14:sldId id="281"/>
            <p14:sldId id="272"/>
            <p14:sldId id="283"/>
            <p14:sldId id="282"/>
            <p14:sldId id="271"/>
            <p14:sldId id="289"/>
            <p14:sldId id="290"/>
            <p14:sldId id="286"/>
            <p14:sldId id="291"/>
            <p14:sldId id="285"/>
            <p14:sldId id="293"/>
            <p14:sldId id="294"/>
            <p14:sldId id="296"/>
            <p14:sldId id="297"/>
            <p14:sldId id="292"/>
            <p14:sldId id="299"/>
            <p14:sldId id="298"/>
            <p14:sldId id="270"/>
            <p14:sldId id="300"/>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FA27A-7489-451F-98C0-BBEE79DE9B4F}" v="13" dt="2022-07-28T17:38:55.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79"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6A285A-7452-4868-9E3E-C17AA35D1F89}"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177981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A285A-7452-4868-9E3E-C17AA35D1F89}"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735266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A285A-7452-4868-9E3E-C17AA35D1F89}"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16828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A285A-7452-4868-9E3E-C17AA35D1F89}"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143606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A285A-7452-4868-9E3E-C17AA35D1F89}"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135449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6A285A-7452-4868-9E3E-C17AA35D1F89}"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8143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6A285A-7452-4868-9E3E-C17AA35D1F89}" type="datetimeFigureOut">
              <a:rPr lang="en-US" smtClean="0"/>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190602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6A285A-7452-4868-9E3E-C17AA35D1F89}"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404330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A285A-7452-4868-9E3E-C17AA35D1F89}" type="datetimeFigureOut">
              <a:rPr lang="en-US" smtClean="0"/>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25620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6A285A-7452-4868-9E3E-C17AA35D1F89}"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207346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6A285A-7452-4868-9E3E-C17AA35D1F89}"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8265D-9658-4B5E-BDEF-7707AEB4C8F8}" type="slidenum">
              <a:rPr lang="en-US" smtClean="0"/>
              <a:t>‹#›</a:t>
            </a:fld>
            <a:endParaRPr lang="en-US"/>
          </a:p>
        </p:txBody>
      </p:sp>
    </p:spTree>
    <p:extLst>
      <p:ext uri="{BB962C8B-B14F-4D97-AF65-F5344CB8AC3E}">
        <p14:creationId xmlns:p14="http://schemas.microsoft.com/office/powerpoint/2010/main" val="27578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A285A-7452-4868-9E3E-C17AA35D1F89}" type="datetimeFigureOut">
              <a:rPr lang="en-US" smtClean="0"/>
              <a:t>8/15/2022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8265D-9658-4B5E-BDEF-7707AEB4C8F8}" type="slidenum">
              <a:rPr lang="en-US" smtClean="0"/>
              <a:t>‹#›</a:t>
            </a:fld>
            <a:endParaRPr lang="en-US"/>
          </a:p>
        </p:txBody>
      </p:sp>
    </p:spTree>
    <p:extLst>
      <p:ext uri="{BB962C8B-B14F-4D97-AF65-F5344CB8AC3E}">
        <p14:creationId xmlns:p14="http://schemas.microsoft.com/office/powerpoint/2010/main" val="9429119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stephencleary.com/2013/11/there-is-no-threa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DA54-13DD-5302-F096-2A356DDAB544}"/>
              </a:ext>
            </a:extLst>
          </p:cNvPr>
          <p:cNvSpPr>
            <a:spLocks noGrp="1"/>
          </p:cNvSpPr>
          <p:nvPr>
            <p:ph type="ctrTitle"/>
          </p:nvPr>
        </p:nvSpPr>
        <p:spPr>
          <a:xfrm>
            <a:off x="838199" y="1093788"/>
            <a:ext cx="10506455" cy="2967208"/>
          </a:xfrm>
        </p:spPr>
        <p:txBody>
          <a:bodyPr>
            <a:normAutofit/>
          </a:bodyPr>
          <a:lstStyle/>
          <a:p>
            <a:pPr algn="l"/>
            <a:r>
              <a:rPr lang="en-US" sz="8000"/>
              <a:t>Threads, Tasks and More</a:t>
            </a:r>
          </a:p>
        </p:txBody>
      </p:sp>
      <p:sp>
        <p:nvSpPr>
          <p:cNvPr id="3" name="Subtitle 2">
            <a:extLst>
              <a:ext uri="{FF2B5EF4-FFF2-40B4-BE49-F238E27FC236}">
                <a16:creationId xmlns:a16="http://schemas.microsoft.com/office/drawing/2014/main" id="{F4D783E8-B41A-7329-84E9-13369689A557}"/>
              </a:ext>
            </a:extLst>
          </p:cNvPr>
          <p:cNvSpPr>
            <a:spLocks noGrp="1"/>
          </p:cNvSpPr>
          <p:nvPr>
            <p:ph type="subTitle" idx="1"/>
          </p:nvPr>
        </p:nvSpPr>
        <p:spPr>
          <a:xfrm>
            <a:off x="7400924" y="4619624"/>
            <a:ext cx="3946779" cy="1038225"/>
          </a:xfrm>
        </p:spPr>
        <p:txBody>
          <a:bodyPr>
            <a:normAutofit/>
          </a:bodyPr>
          <a:lstStyle/>
          <a:p>
            <a:pPr algn="r"/>
            <a:r>
              <a:rPr lang="en-US"/>
              <a:t>Concurrency and Asynchrony in .NET</a:t>
            </a:r>
          </a:p>
        </p:txBody>
      </p:sp>
    </p:spTree>
    <p:extLst>
      <p:ext uri="{BB962C8B-B14F-4D97-AF65-F5344CB8AC3E}">
        <p14:creationId xmlns:p14="http://schemas.microsoft.com/office/powerpoint/2010/main" val="358796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async keyword</a:t>
            </a:r>
          </a:p>
        </p:txBody>
      </p:sp>
      <p:sp>
        <p:nvSpPr>
          <p:cNvPr id="3" name="TextBox 2">
            <a:extLst>
              <a:ext uri="{FF2B5EF4-FFF2-40B4-BE49-F238E27FC236}">
                <a16:creationId xmlns:a16="http://schemas.microsoft.com/office/drawing/2014/main" id="{C06025F9-014A-0156-3AA7-83CC066D287D}"/>
              </a:ext>
            </a:extLst>
          </p:cNvPr>
          <p:cNvSpPr txBox="1"/>
          <p:nvPr/>
        </p:nvSpPr>
        <p:spPr>
          <a:xfrm>
            <a:off x="640080" y="2872899"/>
            <a:ext cx="5261956" cy="3320668"/>
          </a:xfrm>
          <a:prstGeom prst="rect">
            <a:avLst/>
          </a:prstGeom>
        </p:spPr>
        <p:txBody>
          <a:bodyPr vert="horz" lIns="91440" tIns="45720" rIns="91440" bIns="45720" rtlCol="0">
            <a:normAutofit/>
          </a:bodyPr>
          <a:lstStyle/>
          <a:p>
            <a:pPr>
              <a:lnSpc>
                <a:spcPct val="90000"/>
              </a:lnSpc>
              <a:spcAft>
                <a:spcPts val="600"/>
              </a:spcAft>
            </a:pPr>
            <a:r>
              <a:rPr lang="en-US" sz="2200" dirty="0"/>
              <a:t>Enables use of await inside a method</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Viral in nature</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It’s async all the way down…</a:t>
            </a:r>
          </a:p>
          <a:p>
            <a:pPr indent="-228600">
              <a:lnSpc>
                <a:spcPct val="90000"/>
              </a:lnSpc>
              <a:spcAft>
                <a:spcPts val="600"/>
              </a:spcAft>
              <a:buFont typeface="Arial" panose="020B0604020202020204" pitchFamily="34" charset="0"/>
              <a:buChar char="•"/>
            </a:pPr>
            <a:endParaRPr lang="en-US" sz="2200" dirty="0"/>
          </a:p>
        </p:txBody>
      </p:sp>
      <p:pic>
        <p:nvPicPr>
          <p:cNvPr id="2050" name="Picture 2" descr="See the source image">
            <a:extLst>
              <a:ext uri="{FF2B5EF4-FFF2-40B4-BE49-F238E27FC236}">
                <a16:creationId xmlns:a16="http://schemas.microsoft.com/office/drawing/2014/main" id="{A2193E1F-1E1A-E975-4ED0-8B51F1B86F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15" b="1246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71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async methods</a:t>
            </a:r>
          </a:p>
        </p:txBody>
      </p:sp>
      <p:sp>
        <p:nvSpPr>
          <p:cNvPr id="3" name="TextBox 2">
            <a:extLst>
              <a:ext uri="{FF2B5EF4-FFF2-40B4-BE49-F238E27FC236}">
                <a16:creationId xmlns:a16="http://schemas.microsoft.com/office/drawing/2014/main" id="{C06025F9-014A-0156-3AA7-83CC066D287D}"/>
              </a:ext>
            </a:extLst>
          </p:cNvPr>
          <p:cNvSpPr txBox="1"/>
          <p:nvPr/>
        </p:nvSpPr>
        <p:spPr>
          <a:xfrm>
            <a:off x="640080" y="2872899"/>
            <a:ext cx="8808720" cy="3320668"/>
          </a:xfrm>
          <a:prstGeom prst="rect">
            <a:avLst/>
          </a:prstGeom>
        </p:spPr>
        <p:txBody>
          <a:bodyPr vert="horz" lIns="91440" tIns="45720" rIns="91440" bIns="45720" rtlCol="0">
            <a:normAutofit/>
          </a:bodyPr>
          <a:lstStyle/>
          <a:p>
            <a:pPr>
              <a:lnSpc>
                <a:spcPct val="90000"/>
              </a:lnSpc>
              <a:spcAft>
                <a:spcPts val="600"/>
              </a:spcAft>
            </a:pPr>
            <a:r>
              <a:rPr lang="en-US" sz="2200" dirty="0"/>
              <a:t>Execute </a:t>
            </a:r>
            <a:r>
              <a:rPr lang="en-US" sz="2200" i="1" dirty="0"/>
              <a:t>synchronously</a:t>
            </a:r>
            <a:r>
              <a:rPr lang="en-US" sz="2200" dirty="0"/>
              <a:t> until the first await keyword is encountered</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“go async” at the first await, establishing a continuation</a:t>
            </a:r>
          </a:p>
          <a:p>
            <a:pPr>
              <a:lnSpc>
                <a:spcPct val="90000"/>
              </a:lnSpc>
              <a:spcAft>
                <a:spcPts val="600"/>
              </a:spcAft>
            </a:pPr>
            <a:endParaRPr lang="en-US" sz="2200" dirty="0"/>
          </a:p>
          <a:p>
            <a:pPr>
              <a:lnSpc>
                <a:spcPct val="90000"/>
              </a:lnSpc>
              <a:spcAft>
                <a:spcPts val="600"/>
              </a:spcAft>
            </a:pPr>
            <a:r>
              <a:rPr lang="en-US" sz="2200" dirty="0"/>
              <a:t>Code after the await will execute when the async operation eventually completes – possibly on a different thread</a:t>
            </a:r>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28983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3BCC87-D35A-268D-FDEC-82C0BB45F46D}"/>
              </a:ext>
            </a:extLst>
          </p:cNvPr>
          <p:cNvPicPr>
            <a:picLocks noChangeAspect="1"/>
          </p:cNvPicPr>
          <p:nvPr/>
        </p:nvPicPr>
        <p:blipFill>
          <a:blip r:embed="rId2"/>
          <a:stretch>
            <a:fillRect/>
          </a:stretch>
        </p:blipFill>
        <p:spPr>
          <a:xfrm>
            <a:off x="0" y="0"/>
            <a:ext cx="6806629" cy="6858000"/>
          </a:xfrm>
          <a:prstGeom prst="rect">
            <a:avLst/>
          </a:prstGeom>
        </p:spPr>
      </p:pic>
    </p:spTree>
    <p:extLst>
      <p:ext uri="{BB962C8B-B14F-4D97-AF65-F5344CB8AC3E}">
        <p14:creationId xmlns:p14="http://schemas.microsoft.com/office/powerpoint/2010/main" val="158221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3BCC87-D35A-268D-FDEC-82C0BB45F46D}"/>
              </a:ext>
            </a:extLst>
          </p:cNvPr>
          <p:cNvPicPr>
            <a:picLocks noChangeAspect="1"/>
          </p:cNvPicPr>
          <p:nvPr/>
        </p:nvPicPr>
        <p:blipFill>
          <a:blip r:embed="rId2"/>
          <a:stretch>
            <a:fillRect/>
          </a:stretch>
        </p:blipFill>
        <p:spPr>
          <a:xfrm>
            <a:off x="0" y="0"/>
            <a:ext cx="6806629" cy="6858000"/>
          </a:xfrm>
          <a:prstGeom prst="rect">
            <a:avLst/>
          </a:prstGeom>
        </p:spPr>
      </p:pic>
      <p:pic>
        <p:nvPicPr>
          <p:cNvPr id="3" name="Picture 2">
            <a:extLst>
              <a:ext uri="{FF2B5EF4-FFF2-40B4-BE49-F238E27FC236}">
                <a16:creationId xmlns:a16="http://schemas.microsoft.com/office/drawing/2014/main" id="{36A8AC07-1C9F-8C14-3C33-5EE171E9AF09}"/>
              </a:ext>
            </a:extLst>
          </p:cNvPr>
          <p:cNvPicPr>
            <a:picLocks noChangeAspect="1"/>
          </p:cNvPicPr>
          <p:nvPr/>
        </p:nvPicPr>
        <p:blipFill>
          <a:blip r:embed="rId3"/>
          <a:stretch>
            <a:fillRect/>
          </a:stretch>
        </p:blipFill>
        <p:spPr>
          <a:xfrm>
            <a:off x="7004678" y="339287"/>
            <a:ext cx="3410426" cy="2133898"/>
          </a:xfrm>
          <a:prstGeom prst="rect">
            <a:avLst/>
          </a:prstGeom>
        </p:spPr>
      </p:pic>
    </p:spTree>
    <p:extLst>
      <p:ext uri="{BB962C8B-B14F-4D97-AF65-F5344CB8AC3E}">
        <p14:creationId xmlns:p14="http://schemas.microsoft.com/office/powerpoint/2010/main" val="263694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0F25FD-9F3E-F96C-FF1D-2BAF1141B587}"/>
              </a:ext>
            </a:extLst>
          </p:cNvPr>
          <p:cNvPicPr>
            <a:picLocks noChangeAspect="1"/>
          </p:cNvPicPr>
          <p:nvPr/>
        </p:nvPicPr>
        <p:blipFill>
          <a:blip r:embed="rId2"/>
          <a:stretch>
            <a:fillRect/>
          </a:stretch>
        </p:blipFill>
        <p:spPr>
          <a:xfrm>
            <a:off x="2661758" y="1352260"/>
            <a:ext cx="6868484" cy="4153480"/>
          </a:xfrm>
          <a:prstGeom prst="rect">
            <a:avLst/>
          </a:prstGeom>
        </p:spPr>
      </p:pic>
    </p:spTree>
    <p:extLst>
      <p:ext uri="{BB962C8B-B14F-4D97-AF65-F5344CB8AC3E}">
        <p14:creationId xmlns:p14="http://schemas.microsoft.com/office/powerpoint/2010/main" val="84884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Mixing async and sync</a:t>
            </a:r>
          </a:p>
        </p:txBody>
      </p:sp>
      <p:pic>
        <p:nvPicPr>
          <p:cNvPr id="4098" name="Picture 2" descr="See the source image">
            <a:extLst>
              <a:ext uri="{FF2B5EF4-FFF2-40B4-BE49-F238E27FC236}">
                <a16:creationId xmlns:a16="http://schemas.microsoft.com/office/drawing/2014/main" id="{1E82316E-9E5E-E468-B3B2-D40AB2577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908" y="178685"/>
            <a:ext cx="4168343" cy="421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43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Mixing async and sync</a:t>
            </a:r>
          </a:p>
        </p:txBody>
      </p:sp>
      <p:pic>
        <p:nvPicPr>
          <p:cNvPr id="4098" name="Picture 2" descr="See the source image">
            <a:extLst>
              <a:ext uri="{FF2B5EF4-FFF2-40B4-BE49-F238E27FC236}">
                <a16:creationId xmlns:a16="http://schemas.microsoft.com/office/drawing/2014/main" id="{1E82316E-9E5E-E468-B3B2-D40AB2577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908" y="178685"/>
            <a:ext cx="4168343" cy="42132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D5FFA2-04FD-501E-EA49-B874EC9B4344}"/>
              </a:ext>
            </a:extLst>
          </p:cNvPr>
          <p:cNvSpPr txBox="1"/>
          <p:nvPr/>
        </p:nvSpPr>
        <p:spPr>
          <a:xfrm>
            <a:off x="838200" y="1496291"/>
            <a:ext cx="7012708" cy="1569660"/>
          </a:xfrm>
          <a:prstGeom prst="rect">
            <a:avLst/>
          </a:prstGeom>
          <a:noFill/>
        </p:spPr>
        <p:txBody>
          <a:bodyPr wrap="square" rtlCol="0">
            <a:spAutoFit/>
          </a:bodyPr>
          <a:lstStyle/>
          <a:p>
            <a:r>
              <a:rPr lang="en-US" sz="3200" dirty="0"/>
              <a:t>Don’t!</a:t>
            </a:r>
          </a:p>
          <a:p>
            <a:endParaRPr lang="en-US" sz="3200" dirty="0"/>
          </a:p>
          <a:p>
            <a:endParaRPr lang="en-US" sz="3200" dirty="0"/>
          </a:p>
        </p:txBody>
      </p:sp>
    </p:spTree>
    <p:extLst>
      <p:ext uri="{BB962C8B-B14F-4D97-AF65-F5344CB8AC3E}">
        <p14:creationId xmlns:p14="http://schemas.microsoft.com/office/powerpoint/2010/main" val="328416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Mixing async and sync</a:t>
            </a:r>
          </a:p>
        </p:txBody>
      </p:sp>
      <p:pic>
        <p:nvPicPr>
          <p:cNvPr id="4098" name="Picture 2" descr="See the source image">
            <a:extLst>
              <a:ext uri="{FF2B5EF4-FFF2-40B4-BE49-F238E27FC236}">
                <a16:creationId xmlns:a16="http://schemas.microsoft.com/office/drawing/2014/main" id="{1E82316E-9E5E-E468-B3B2-D40AB2577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908" y="178685"/>
            <a:ext cx="4168343" cy="42132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D5FFA2-04FD-501E-EA49-B874EC9B4344}"/>
              </a:ext>
            </a:extLst>
          </p:cNvPr>
          <p:cNvSpPr txBox="1"/>
          <p:nvPr/>
        </p:nvSpPr>
        <p:spPr>
          <a:xfrm>
            <a:off x="829491" y="1496291"/>
            <a:ext cx="7012708" cy="4031873"/>
          </a:xfrm>
          <a:prstGeom prst="rect">
            <a:avLst/>
          </a:prstGeom>
          <a:noFill/>
        </p:spPr>
        <p:txBody>
          <a:bodyPr wrap="square" rtlCol="0">
            <a:spAutoFit/>
          </a:bodyPr>
          <a:lstStyle/>
          <a:p>
            <a:r>
              <a:rPr lang="en-US" sz="3200" dirty="0"/>
              <a:t>Don’t!</a:t>
            </a:r>
          </a:p>
          <a:p>
            <a:endParaRPr lang="en-US" sz="3200" dirty="0"/>
          </a:p>
          <a:p>
            <a:r>
              <a:rPr lang="en-US" sz="3200" dirty="0"/>
              <a:t>.Result and .Wait() make the code synchronous</a:t>
            </a:r>
          </a:p>
          <a:p>
            <a:endParaRPr lang="en-US" sz="3200" dirty="0"/>
          </a:p>
          <a:p>
            <a:r>
              <a:rPr lang="en-US" sz="3200" dirty="0"/>
              <a:t>Ties up the thread, defeating the purpose</a:t>
            </a:r>
          </a:p>
          <a:p>
            <a:endParaRPr lang="en-US" sz="3200" dirty="0"/>
          </a:p>
        </p:txBody>
      </p:sp>
    </p:spTree>
    <p:extLst>
      <p:ext uri="{BB962C8B-B14F-4D97-AF65-F5344CB8AC3E}">
        <p14:creationId xmlns:p14="http://schemas.microsoft.com/office/powerpoint/2010/main" val="206714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Mixing async and sync</a:t>
            </a:r>
          </a:p>
        </p:txBody>
      </p:sp>
      <p:pic>
        <p:nvPicPr>
          <p:cNvPr id="4098" name="Picture 2" descr="See the source image">
            <a:extLst>
              <a:ext uri="{FF2B5EF4-FFF2-40B4-BE49-F238E27FC236}">
                <a16:creationId xmlns:a16="http://schemas.microsoft.com/office/drawing/2014/main" id="{1E82316E-9E5E-E468-B3B2-D40AB2577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908" y="178685"/>
            <a:ext cx="4168343" cy="42132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D5FFA2-04FD-501E-EA49-B874EC9B4344}"/>
              </a:ext>
            </a:extLst>
          </p:cNvPr>
          <p:cNvSpPr txBox="1"/>
          <p:nvPr/>
        </p:nvSpPr>
        <p:spPr>
          <a:xfrm>
            <a:off x="829491" y="1496291"/>
            <a:ext cx="7012708" cy="1569660"/>
          </a:xfrm>
          <a:prstGeom prst="rect">
            <a:avLst/>
          </a:prstGeom>
          <a:noFill/>
        </p:spPr>
        <p:txBody>
          <a:bodyPr wrap="square" rtlCol="0">
            <a:spAutoFit/>
          </a:bodyPr>
          <a:lstStyle/>
          <a:p>
            <a:r>
              <a:rPr lang="en-US" sz="3200" dirty="0"/>
              <a:t>Can lead to deadlocks</a:t>
            </a:r>
          </a:p>
          <a:p>
            <a:endParaRPr lang="en-US" sz="3200" dirty="0"/>
          </a:p>
          <a:p>
            <a:r>
              <a:rPr lang="en-US" sz="3200" dirty="0"/>
              <a:t>Use </a:t>
            </a:r>
            <a:r>
              <a:rPr lang="en-US" sz="3200" dirty="0" err="1"/>
              <a:t>ConfigureAwait</a:t>
            </a:r>
            <a:r>
              <a:rPr lang="en-US" sz="3200" dirty="0"/>
              <a:t>(false) in library code</a:t>
            </a:r>
          </a:p>
        </p:txBody>
      </p:sp>
    </p:spTree>
    <p:extLst>
      <p:ext uri="{BB962C8B-B14F-4D97-AF65-F5344CB8AC3E}">
        <p14:creationId xmlns:p14="http://schemas.microsoft.com/office/powerpoint/2010/main" val="1684506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Mixing async and sync</a:t>
            </a:r>
          </a:p>
        </p:txBody>
      </p:sp>
      <p:pic>
        <p:nvPicPr>
          <p:cNvPr id="4098" name="Picture 2" descr="See the source image">
            <a:extLst>
              <a:ext uri="{FF2B5EF4-FFF2-40B4-BE49-F238E27FC236}">
                <a16:creationId xmlns:a16="http://schemas.microsoft.com/office/drawing/2014/main" id="{1E82316E-9E5E-E468-B3B2-D40AB2577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908" y="178685"/>
            <a:ext cx="4168343" cy="42132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D5FFA2-04FD-501E-EA49-B874EC9B4344}"/>
              </a:ext>
            </a:extLst>
          </p:cNvPr>
          <p:cNvSpPr txBox="1"/>
          <p:nvPr/>
        </p:nvSpPr>
        <p:spPr>
          <a:xfrm>
            <a:off x="829491" y="1496291"/>
            <a:ext cx="7012708" cy="5047536"/>
          </a:xfrm>
          <a:prstGeom prst="rect">
            <a:avLst/>
          </a:prstGeom>
          <a:noFill/>
        </p:spPr>
        <p:txBody>
          <a:bodyPr wrap="square" rtlCol="0">
            <a:spAutoFit/>
          </a:bodyPr>
          <a:lstStyle/>
          <a:p>
            <a:r>
              <a:rPr lang="en-US" sz="3200" dirty="0"/>
              <a:t>Can lead to deadlocks</a:t>
            </a:r>
          </a:p>
          <a:p>
            <a:endParaRPr lang="en-US" sz="3200" dirty="0"/>
          </a:p>
          <a:p>
            <a:r>
              <a:rPr lang="en-US" sz="3200" dirty="0"/>
              <a:t>Use </a:t>
            </a:r>
            <a:r>
              <a:rPr lang="en-US" sz="3200" dirty="0" err="1"/>
              <a:t>ConfigureAwait</a:t>
            </a:r>
            <a:r>
              <a:rPr lang="en-US" sz="3200" dirty="0"/>
              <a:t>(false) in library code</a:t>
            </a:r>
          </a:p>
          <a:p>
            <a:endParaRPr lang="en-US" sz="3200" dirty="0"/>
          </a:p>
          <a:p>
            <a:r>
              <a:rPr lang="en-US" sz="1800" kern="1200" dirty="0">
                <a:solidFill>
                  <a:srgbClr val="BF9000"/>
                </a:solidFill>
                <a:effectLst/>
                <a:latin typeface="Calibri" panose="020F0502020204030204" pitchFamily="34" charset="0"/>
                <a:ea typeface="+mn-ea"/>
                <a:cs typeface="+mn-cs"/>
              </a:rPr>
              <a:t>Basic explanation of deadlock:</a:t>
            </a:r>
            <a:br>
              <a:rPr lang="en-US" sz="1800" kern="1200" dirty="0">
                <a:solidFill>
                  <a:srgbClr val="FFFFFF"/>
                </a:solidFill>
                <a:effectLst/>
                <a:latin typeface="Calibri" panose="020F0502020204030204" pitchFamily="34" charset="0"/>
                <a:ea typeface="+mn-ea"/>
                <a:cs typeface="+mn-cs"/>
              </a:rPr>
            </a:br>
            <a:r>
              <a:rPr lang="en-US" sz="1800" kern="1200" dirty="0">
                <a:solidFill>
                  <a:srgbClr val="FFFFFF"/>
                </a:solidFill>
                <a:effectLst/>
                <a:latin typeface="Calibri" panose="020F0502020204030204" pitchFamily="34" charset="0"/>
                <a:ea typeface="+mn-ea"/>
                <a:cs typeface="+mn-cs"/>
              </a:rPr>
              <a:t>await triggers the async operation and it captures the current synchronization context. When the async call is ready to complete, it will execute on that context. If the context requires that everything executes on a single thread (UI scenario), it will wait to be able to execute on that thread. If that thread has called .Result or .Wait() on the async task, that call is blocking until the async task completes. But the async task can’t complete – because the thread it needs to execute on is blocking waiting for it to complete. We are at an impasse – classic deadlock.</a:t>
            </a:r>
            <a:endParaRPr lang="en-US" sz="3200" dirty="0">
              <a:effectLst/>
            </a:endParaRPr>
          </a:p>
          <a:p>
            <a:endParaRPr lang="en-US" sz="3200" dirty="0"/>
          </a:p>
        </p:txBody>
      </p:sp>
    </p:spTree>
    <p:extLst>
      <p:ext uri="{BB962C8B-B14F-4D97-AF65-F5344CB8AC3E}">
        <p14:creationId xmlns:p14="http://schemas.microsoft.com/office/powerpoint/2010/main" val="143664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30936" y="639520"/>
            <a:ext cx="3429000" cy="1719072"/>
          </a:xfrm>
        </p:spPr>
        <p:txBody>
          <a:bodyPr anchor="b">
            <a:normAutofit/>
          </a:bodyPr>
          <a:lstStyle/>
          <a:p>
            <a:r>
              <a:rPr lang="en-US" sz="5400"/>
              <a:t>Threads</a:t>
            </a:r>
          </a:p>
        </p:txBody>
      </p:sp>
      <p:pic>
        <p:nvPicPr>
          <p:cNvPr id="5" name="Content Placeholder 4">
            <a:extLst>
              <a:ext uri="{FF2B5EF4-FFF2-40B4-BE49-F238E27FC236}">
                <a16:creationId xmlns:a16="http://schemas.microsoft.com/office/drawing/2014/main" id="{EDE69E15-2B4E-4A94-274F-9E919D0D7BB9}"/>
              </a:ext>
            </a:extLst>
          </p:cNvPr>
          <p:cNvPicPr>
            <a:picLocks noChangeAspect="1"/>
          </p:cNvPicPr>
          <p:nvPr/>
        </p:nvPicPr>
        <p:blipFill>
          <a:blip r:embed="rId2"/>
          <a:stretch>
            <a:fillRect/>
          </a:stretch>
        </p:blipFill>
        <p:spPr>
          <a:xfrm>
            <a:off x="4654296" y="883254"/>
            <a:ext cx="6903720" cy="5091492"/>
          </a:xfrm>
          <a:prstGeom prst="rect">
            <a:avLst/>
          </a:prstGeom>
        </p:spPr>
      </p:pic>
    </p:spTree>
    <p:extLst>
      <p:ext uri="{BB962C8B-B14F-4D97-AF65-F5344CB8AC3E}">
        <p14:creationId xmlns:p14="http://schemas.microsoft.com/office/powerpoint/2010/main" val="1624562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Async isn’t free</a:t>
            </a:r>
          </a:p>
        </p:txBody>
      </p:sp>
    </p:spTree>
    <p:extLst>
      <p:ext uri="{BB962C8B-B14F-4D97-AF65-F5344CB8AC3E}">
        <p14:creationId xmlns:p14="http://schemas.microsoft.com/office/powerpoint/2010/main" val="1914135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Async isn’t free</a:t>
            </a:r>
          </a:p>
        </p:txBody>
      </p:sp>
      <p:pic>
        <p:nvPicPr>
          <p:cNvPr id="4" name="Picture 3">
            <a:extLst>
              <a:ext uri="{FF2B5EF4-FFF2-40B4-BE49-F238E27FC236}">
                <a16:creationId xmlns:a16="http://schemas.microsoft.com/office/drawing/2014/main" id="{4191DB50-73DE-2FB4-2704-7330ACCEBCDE}"/>
              </a:ext>
            </a:extLst>
          </p:cNvPr>
          <p:cNvPicPr>
            <a:picLocks noChangeAspect="1"/>
          </p:cNvPicPr>
          <p:nvPr/>
        </p:nvPicPr>
        <p:blipFill>
          <a:blip r:embed="rId2"/>
          <a:stretch>
            <a:fillRect/>
          </a:stretch>
        </p:blipFill>
        <p:spPr>
          <a:xfrm>
            <a:off x="37254" y="2230380"/>
            <a:ext cx="12117491" cy="1448002"/>
          </a:xfrm>
          <a:prstGeom prst="rect">
            <a:avLst/>
          </a:prstGeom>
        </p:spPr>
      </p:pic>
    </p:spTree>
    <p:extLst>
      <p:ext uri="{BB962C8B-B14F-4D97-AF65-F5344CB8AC3E}">
        <p14:creationId xmlns:p14="http://schemas.microsoft.com/office/powerpoint/2010/main" val="123866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Async isn’t free</a:t>
            </a:r>
          </a:p>
        </p:txBody>
      </p:sp>
      <p:pic>
        <p:nvPicPr>
          <p:cNvPr id="5" name="Picture 4">
            <a:extLst>
              <a:ext uri="{FF2B5EF4-FFF2-40B4-BE49-F238E27FC236}">
                <a16:creationId xmlns:a16="http://schemas.microsoft.com/office/drawing/2014/main" id="{66C55F75-4390-D81B-0D0A-21026EEF3226}"/>
              </a:ext>
            </a:extLst>
          </p:cNvPr>
          <p:cNvPicPr>
            <a:picLocks noChangeAspect="1"/>
          </p:cNvPicPr>
          <p:nvPr/>
        </p:nvPicPr>
        <p:blipFill>
          <a:blip r:embed="rId2"/>
          <a:stretch>
            <a:fillRect/>
          </a:stretch>
        </p:blipFill>
        <p:spPr>
          <a:xfrm>
            <a:off x="838200" y="1500161"/>
            <a:ext cx="2448267" cy="381053"/>
          </a:xfrm>
          <a:prstGeom prst="rect">
            <a:avLst/>
          </a:prstGeom>
        </p:spPr>
      </p:pic>
      <p:pic>
        <p:nvPicPr>
          <p:cNvPr id="7" name="Picture 6">
            <a:extLst>
              <a:ext uri="{FF2B5EF4-FFF2-40B4-BE49-F238E27FC236}">
                <a16:creationId xmlns:a16="http://schemas.microsoft.com/office/drawing/2014/main" id="{F91F12CD-468E-F30A-EC34-EE87796DB645}"/>
              </a:ext>
            </a:extLst>
          </p:cNvPr>
          <p:cNvPicPr>
            <a:picLocks noChangeAspect="1"/>
          </p:cNvPicPr>
          <p:nvPr/>
        </p:nvPicPr>
        <p:blipFill>
          <a:blip r:embed="rId3"/>
          <a:stretch>
            <a:fillRect/>
          </a:stretch>
        </p:blipFill>
        <p:spPr>
          <a:xfrm>
            <a:off x="838200" y="2090551"/>
            <a:ext cx="4363059" cy="2114845"/>
          </a:xfrm>
          <a:prstGeom prst="rect">
            <a:avLst/>
          </a:prstGeom>
        </p:spPr>
      </p:pic>
      <p:pic>
        <p:nvPicPr>
          <p:cNvPr id="11" name="Picture 10">
            <a:extLst>
              <a:ext uri="{FF2B5EF4-FFF2-40B4-BE49-F238E27FC236}">
                <a16:creationId xmlns:a16="http://schemas.microsoft.com/office/drawing/2014/main" id="{23ABE435-7A98-1FE2-E6B6-43CFD63AA10F}"/>
              </a:ext>
            </a:extLst>
          </p:cNvPr>
          <p:cNvPicPr>
            <a:picLocks noChangeAspect="1"/>
          </p:cNvPicPr>
          <p:nvPr/>
        </p:nvPicPr>
        <p:blipFill>
          <a:blip r:embed="rId4"/>
          <a:stretch>
            <a:fillRect/>
          </a:stretch>
        </p:blipFill>
        <p:spPr>
          <a:xfrm>
            <a:off x="838200" y="4414733"/>
            <a:ext cx="3400900" cy="752580"/>
          </a:xfrm>
          <a:prstGeom prst="rect">
            <a:avLst/>
          </a:prstGeom>
        </p:spPr>
      </p:pic>
    </p:spTree>
    <p:extLst>
      <p:ext uri="{BB962C8B-B14F-4D97-AF65-F5344CB8AC3E}">
        <p14:creationId xmlns:p14="http://schemas.microsoft.com/office/powerpoint/2010/main" val="60894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Async isn’t free</a:t>
            </a:r>
          </a:p>
        </p:txBody>
      </p:sp>
      <p:pic>
        <p:nvPicPr>
          <p:cNvPr id="4" name="Picture 3">
            <a:extLst>
              <a:ext uri="{FF2B5EF4-FFF2-40B4-BE49-F238E27FC236}">
                <a16:creationId xmlns:a16="http://schemas.microsoft.com/office/drawing/2014/main" id="{EE4AF2C3-02BE-A9FF-0FFA-3177AB18D009}"/>
              </a:ext>
            </a:extLst>
          </p:cNvPr>
          <p:cNvPicPr>
            <a:picLocks noChangeAspect="1"/>
          </p:cNvPicPr>
          <p:nvPr/>
        </p:nvPicPr>
        <p:blipFill>
          <a:blip r:embed="rId2"/>
          <a:stretch>
            <a:fillRect/>
          </a:stretch>
        </p:blipFill>
        <p:spPr>
          <a:xfrm>
            <a:off x="838200" y="1495398"/>
            <a:ext cx="2295845" cy="390580"/>
          </a:xfrm>
          <a:prstGeom prst="rect">
            <a:avLst/>
          </a:prstGeom>
        </p:spPr>
      </p:pic>
      <p:pic>
        <p:nvPicPr>
          <p:cNvPr id="7" name="Picture 6">
            <a:extLst>
              <a:ext uri="{FF2B5EF4-FFF2-40B4-BE49-F238E27FC236}">
                <a16:creationId xmlns:a16="http://schemas.microsoft.com/office/drawing/2014/main" id="{0800E223-65FD-6737-8DE9-10BF5988DF26}"/>
              </a:ext>
            </a:extLst>
          </p:cNvPr>
          <p:cNvPicPr>
            <a:picLocks noChangeAspect="1"/>
          </p:cNvPicPr>
          <p:nvPr/>
        </p:nvPicPr>
        <p:blipFill>
          <a:blip r:embed="rId3"/>
          <a:stretch>
            <a:fillRect/>
          </a:stretch>
        </p:blipFill>
        <p:spPr>
          <a:xfrm>
            <a:off x="4703955" y="0"/>
            <a:ext cx="6312382" cy="6858000"/>
          </a:xfrm>
          <a:prstGeom prst="rect">
            <a:avLst/>
          </a:prstGeom>
        </p:spPr>
      </p:pic>
    </p:spTree>
    <p:extLst>
      <p:ext uri="{BB962C8B-B14F-4D97-AF65-F5344CB8AC3E}">
        <p14:creationId xmlns:p14="http://schemas.microsoft.com/office/powerpoint/2010/main" val="416513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Async isn’t free</a:t>
            </a:r>
          </a:p>
        </p:txBody>
      </p:sp>
      <p:pic>
        <p:nvPicPr>
          <p:cNvPr id="5122" name="Picture 2" descr="Method &#10;TaskFromResuIt &#10;AwaitTaskFromResuIt &#10;ReturnCompIetedTask &#10;AwaitCompIetedTask &#10;Mean &#10;9.7919 &#10;35 . €993 &#10;e. 1739 &#10;15 .7939 &#10;Error &#10;e. 3819 &#10;1. 2316 &#10;e. 6623 &#10;StdDev &#10;1.1139 ns &#10;3.6126 ns &#10;e. 2688 ns &#10;1.9527 ns &#10;Median &#10;9 .4179 &#10;34. 3739 &#10;€ . €784 &#10;15 . 1576 &#10;Ratio &#10;3.62 &#10;€.62 &#10;1.63 &#10;Rati0SD &#10;€.55 &#10;€.62 &#10;e. 29 &#10;Gen e &#10;e .€167 &#10;e. €334 &#10;Gen &#10;1 &#10;Gen &#10;2 &#10;Allocated &#10;72 B ">
            <a:extLst>
              <a:ext uri="{FF2B5EF4-FFF2-40B4-BE49-F238E27FC236}">
                <a16:creationId xmlns:a16="http://schemas.microsoft.com/office/drawing/2014/main" id="{AC2809FC-3795-4BA7-090B-EBFC300BF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2743200"/>
            <a:ext cx="1122997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20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err="1"/>
              <a:t>Task.Yield</a:t>
            </a:r>
            <a:r>
              <a:rPr lang="en-US" dirty="0"/>
              <a:t>()</a:t>
            </a:r>
          </a:p>
        </p:txBody>
      </p:sp>
      <p:pic>
        <p:nvPicPr>
          <p:cNvPr id="4" name="Picture 3">
            <a:extLst>
              <a:ext uri="{FF2B5EF4-FFF2-40B4-BE49-F238E27FC236}">
                <a16:creationId xmlns:a16="http://schemas.microsoft.com/office/drawing/2014/main" id="{93319ED3-CCEB-7BA1-F90A-3D1E62E6B134}"/>
              </a:ext>
            </a:extLst>
          </p:cNvPr>
          <p:cNvPicPr>
            <a:picLocks noChangeAspect="1"/>
          </p:cNvPicPr>
          <p:nvPr/>
        </p:nvPicPr>
        <p:blipFill>
          <a:blip r:embed="rId2"/>
          <a:stretch>
            <a:fillRect/>
          </a:stretch>
        </p:blipFill>
        <p:spPr>
          <a:xfrm>
            <a:off x="838200" y="1468107"/>
            <a:ext cx="7392432" cy="4734586"/>
          </a:xfrm>
          <a:prstGeom prst="rect">
            <a:avLst/>
          </a:prstGeom>
        </p:spPr>
      </p:pic>
    </p:spTree>
    <p:extLst>
      <p:ext uri="{BB962C8B-B14F-4D97-AF65-F5344CB8AC3E}">
        <p14:creationId xmlns:p14="http://schemas.microsoft.com/office/powerpoint/2010/main" val="339877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err="1"/>
              <a:t>Task.Yield</a:t>
            </a:r>
            <a:r>
              <a:rPr lang="en-US" dirty="0"/>
              <a:t>()</a:t>
            </a:r>
          </a:p>
        </p:txBody>
      </p:sp>
      <p:pic>
        <p:nvPicPr>
          <p:cNvPr id="4" name="Picture 3">
            <a:extLst>
              <a:ext uri="{FF2B5EF4-FFF2-40B4-BE49-F238E27FC236}">
                <a16:creationId xmlns:a16="http://schemas.microsoft.com/office/drawing/2014/main" id="{93319ED3-CCEB-7BA1-F90A-3D1E62E6B134}"/>
              </a:ext>
            </a:extLst>
          </p:cNvPr>
          <p:cNvPicPr>
            <a:picLocks noChangeAspect="1"/>
          </p:cNvPicPr>
          <p:nvPr/>
        </p:nvPicPr>
        <p:blipFill>
          <a:blip r:embed="rId2"/>
          <a:stretch>
            <a:fillRect/>
          </a:stretch>
        </p:blipFill>
        <p:spPr>
          <a:xfrm>
            <a:off x="838200" y="1468107"/>
            <a:ext cx="7392432" cy="4734586"/>
          </a:xfrm>
          <a:prstGeom prst="rect">
            <a:avLst/>
          </a:prstGeom>
        </p:spPr>
      </p:pic>
      <p:pic>
        <p:nvPicPr>
          <p:cNvPr id="5" name="Picture 4">
            <a:extLst>
              <a:ext uri="{FF2B5EF4-FFF2-40B4-BE49-F238E27FC236}">
                <a16:creationId xmlns:a16="http://schemas.microsoft.com/office/drawing/2014/main" id="{1F55A152-0FBA-1C5B-E6AD-469E57401960}"/>
              </a:ext>
            </a:extLst>
          </p:cNvPr>
          <p:cNvPicPr>
            <a:picLocks noChangeAspect="1"/>
          </p:cNvPicPr>
          <p:nvPr/>
        </p:nvPicPr>
        <p:blipFill>
          <a:blip r:embed="rId3"/>
          <a:stretch>
            <a:fillRect/>
          </a:stretch>
        </p:blipFill>
        <p:spPr>
          <a:xfrm>
            <a:off x="5469075" y="3729199"/>
            <a:ext cx="6296904" cy="1819529"/>
          </a:xfrm>
          <a:prstGeom prst="rect">
            <a:avLst/>
          </a:prstGeom>
        </p:spPr>
      </p:pic>
    </p:spTree>
    <p:extLst>
      <p:ext uri="{BB962C8B-B14F-4D97-AF65-F5344CB8AC3E}">
        <p14:creationId xmlns:p14="http://schemas.microsoft.com/office/powerpoint/2010/main" val="3242219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The Thread Pool</a:t>
            </a:r>
          </a:p>
        </p:txBody>
      </p:sp>
    </p:spTree>
    <p:extLst>
      <p:ext uri="{BB962C8B-B14F-4D97-AF65-F5344CB8AC3E}">
        <p14:creationId xmlns:p14="http://schemas.microsoft.com/office/powerpoint/2010/main" val="693014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The Thread Pool</a:t>
            </a:r>
          </a:p>
        </p:txBody>
      </p:sp>
      <p:pic>
        <p:nvPicPr>
          <p:cNvPr id="4" name="Picture 3">
            <a:extLst>
              <a:ext uri="{FF2B5EF4-FFF2-40B4-BE49-F238E27FC236}">
                <a16:creationId xmlns:a16="http://schemas.microsoft.com/office/drawing/2014/main" id="{685836CE-F129-55C4-5370-5EEB4B4AAF99}"/>
              </a:ext>
            </a:extLst>
          </p:cNvPr>
          <p:cNvPicPr>
            <a:picLocks noChangeAspect="1"/>
          </p:cNvPicPr>
          <p:nvPr/>
        </p:nvPicPr>
        <p:blipFill>
          <a:blip r:embed="rId2"/>
          <a:stretch>
            <a:fillRect/>
          </a:stretch>
        </p:blipFill>
        <p:spPr>
          <a:xfrm>
            <a:off x="495300" y="1828800"/>
            <a:ext cx="11201400" cy="3200400"/>
          </a:xfrm>
          <a:prstGeom prst="rect">
            <a:avLst/>
          </a:prstGeom>
        </p:spPr>
      </p:pic>
    </p:spTree>
    <p:extLst>
      <p:ext uri="{BB962C8B-B14F-4D97-AF65-F5344CB8AC3E}">
        <p14:creationId xmlns:p14="http://schemas.microsoft.com/office/powerpoint/2010/main" val="2162130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838200" y="365125"/>
            <a:ext cx="8540931" cy="1325563"/>
          </a:xfrm>
        </p:spPr>
        <p:txBody>
          <a:bodyPr>
            <a:normAutofit/>
          </a:bodyPr>
          <a:lstStyle/>
          <a:p>
            <a:r>
              <a:rPr lang="en-US" dirty="0"/>
              <a:t>The Thread Pool</a:t>
            </a:r>
          </a:p>
        </p:txBody>
      </p:sp>
      <p:sp>
        <p:nvSpPr>
          <p:cNvPr id="3" name="TextBox 2">
            <a:extLst>
              <a:ext uri="{FF2B5EF4-FFF2-40B4-BE49-F238E27FC236}">
                <a16:creationId xmlns:a16="http://schemas.microsoft.com/office/drawing/2014/main" id="{7D526C23-DE25-C139-9455-792E7B44F3D7}"/>
              </a:ext>
            </a:extLst>
          </p:cNvPr>
          <p:cNvSpPr txBox="1"/>
          <p:nvPr/>
        </p:nvSpPr>
        <p:spPr>
          <a:xfrm>
            <a:off x="838200" y="1541418"/>
            <a:ext cx="5791009" cy="2554545"/>
          </a:xfrm>
          <a:prstGeom prst="rect">
            <a:avLst/>
          </a:prstGeom>
          <a:noFill/>
        </p:spPr>
        <p:txBody>
          <a:bodyPr wrap="none" rtlCol="0">
            <a:spAutoFit/>
          </a:bodyPr>
          <a:lstStyle/>
          <a:p>
            <a:r>
              <a:rPr lang="en-US" sz="3200" dirty="0"/>
              <a:t>Tuned for CPU bound work</a:t>
            </a:r>
          </a:p>
          <a:p>
            <a:endParaRPr lang="en-US" sz="3200" dirty="0"/>
          </a:p>
          <a:p>
            <a:r>
              <a:rPr lang="en-US" sz="3200" dirty="0"/>
              <a:t>Tries to avoid adding new threads</a:t>
            </a:r>
          </a:p>
          <a:p>
            <a:endParaRPr lang="en-US" sz="3200" dirty="0"/>
          </a:p>
          <a:p>
            <a:endParaRPr lang="en-US" sz="3200" dirty="0"/>
          </a:p>
        </p:txBody>
      </p:sp>
    </p:spTree>
    <p:extLst>
      <p:ext uri="{BB962C8B-B14F-4D97-AF65-F5344CB8AC3E}">
        <p14:creationId xmlns:p14="http://schemas.microsoft.com/office/powerpoint/2010/main" val="241615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30936" y="639520"/>
            <a:ext cx="3429000" cy="1719072"/>
          </a:xfrm>
        </p:spPr>
        <p:txBody>
          <a:bodyPr anchor="b">
            <a:normAutofit/>
          </a:bodyPr>
          <a:lstStyle/>
          <a:p>
            <a:r>
              <a:rPr lang="en-US" sz="5400"/>
              <a:t>Threads</a:t>
            </a:r>
          </a:p>
        </p:txBody>
      </p:sp>
      <p:pic>
        <p:nvPicPr>
          <p:cNvPr id="5" name="Content Placeholder 4">
            <a:extLst>
              <a:ext uri="{FF2B5EF4-FFF2-40B4-BE49-F238E27FC236}">
                <a16:creationId xmlns:a16="http://schemas.microsoft.com/office/drawing/2014/main" id="{EDE69E15-2B4E-4A94-274F-9E919D0D7BB9}"/>
              </a:ext>
            </a:extLst>
          </p:cNvPr>
          <p:cNvPicPr>
            <a:picLocks noChangeAspect="1"/>
          </p:cNvPicPr>
          <p:nvPr/>
        </p:nvPicPr>
        <p:blipFill>
          <a:blip r:embed="rId2"/>
          <a:stretch>
            <a:fillRect/>
          </a:stretch>
        </p:blipFill>
        <p:spPr>
          <a:xfrm>
            <a:off x="4654296" y="883254"/>
            <a:ext cx="6903720" cy="5091492"/>
          </a:xfrm>
          <a:prstGeom prst="rect">
            <a:avLst/>
          </a:prstGeom>
        </p:spPr>
      </p:pic>
      <p:sp>
        <p:nvSpPr>
          <p:cNvPr id="4" name="TextBox 3">
            <a:extLst>
              <a:ext uri="{FF2B5EF4-FFF2-40B4-BE49-F238E27FC236}">
                <a16:creationId xmlns:a16="http://schemas.microsoft.com/office/drawing/2014/main" id="{C34FC144-CD8C-3EB9-7000-C97D4B5126B1}"/>
              </a:ext>
            </a:extLst>
          </p:cNvPr>
          <p:cNvSpPr txBox="1"/>
          <p:nvPr/>
        </p:nvSpPr>
        <p:spPr>
          <a:xfrm>
            <a:off x="217977" y="2798799"/>
            <a:ext cx="4745909" cy="3385542"/>
          </a:xfrm>
          <a:prstGeom prst="rect">
            <a:avLst/>
          </a:prstGeom>
          <a:noFill/>
        </p:spPr>
        <p:txBody>
          <a:bodyPr wrap="square" rtlCol="0">
            <a:spAutoFit/>
          </a:bodyPr>
          <a:lstStyle/>
          <a:p>
            <a:r>
              <a:rPr lang="en-US" sz="2800" dirty="0"/>
              <a:t>“As soon as you type </a:t>
            </a:r>
            <a:r>
              <a:rPr lang="en-US" sz="2800" dirty="0">
                <a:latin typeface="Courier New" panose="02070309020205020404" pitchFamily="49" charset="0"/>
                <a:cs typeface="Courier New" panose="02070309020205020404" pitchFamily="49" charset="0"/>
              </a:rPr>
              <a:t>new Thread()</a:t>
            </a:r>
            <a:r>
              <a:rPr lang="en-US" sz="2800" dirty="0"/>
              <a:t>, it’s over; your project already has legacy code.”</a:t>
            </a:r>
          </a:p>
          <a:p>
            <a:endParaRPr lang="en-US" sz="2800" dirty="0"/>
          </a:p>
          <a:p>
            <a:r>
              <a:rPr lang="en-US" sz="2800" dirty="0"/>
              <a:t>-Stephen Cleary</a:t>
            </a:r>
          </a:p>
          <a:p>
            <a:r>
              <a:rPr lang="en-US" sz="2800" dirty="0"/>
              <a:t>Concurrency in C# Cookbook</a:t>
            </a:r>
          </a:p>
          <a:p>
            <a:endParaRPr lang="en-US" dirty="0"/>
          </a:p>
        </p:txBody>
      </p:sp>
    </p:spTree>
    <p:extLst>
      <p:ext uri="{BB962C8B-B14F-4D97-AF65-F5344CB8AC3E}">
        <p14:creationId xmlns:p14="http://schemas.microsoft.com/office/powerpoint/2010/main" val="2016778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2613-015B-8445-81DA-B4C16DF30E07}"/>
              </a:ext>
            </a:extLst>
          </p:cNvPr>
          <p:cNvSpPr>
            <a:spLocks noGrp="1"/>
          </p:cNvSpPr>
          <p:nvPr>
            <p:ph type="title"/>
          </p:nvPr>
        </p:nvSpPr>
        <p:spPr/>
        <p:txBody>
          <a:bodyPr/>
          <a:lstStyle/>
          <a:p>
            <a:r>
              <a:rPr lang="en-US" dirty="0"/>
              <a:t>Thread Pool and Async Demo</a:t>
            </a:r>
          </a:p>
        </p:txBody>
      </p:sp>
    </p:spTree>
    <p:extLst>
      <p:ext uri="{BB962C8B-B14F-4D97-AF65-F5344CB8AC3E}">
        <p14:creationId xmlns:p14="http://schemas.microsoft.com/office/powerpoint/2010/main" val="317009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Tasks</a:t>
            </a:r>
          </a:p>
        </p:txBody>
      </p:sp>
      <p:sp>
        <p:nvSpPr>
          <p:cNvPr id="3" name="TextBox 2">
            <a:extLst>
              <a:ext uri="{FF2B5EF4-FFF2-40B4-BE49-F238E27FC236}">
                <a16:creationId xmlns:a16="http://schemas.microsoft.com/office/drawing/2014/main" id="{D971D856-A170-23EE-CE72-736C27657176}"/>
              </a:ext>
            </a:extLst>
          </p:cNvPr>
          <p:cNvSpPr txBox="1"/>
          <p:nvPr/>
        </p:nvSpPr>
        <p:spPr>
          <a:xfrm>
            <a:off x="630935" y="2807208"/>
            <a:ext cx="3968773" cy="3410712"/>
          </a:xfrm>
          <a:prstGeom prst="rect">
            <a:avLst/>
          </a:prstGeom>
        </p:spPr>
        <p:txBody>
          <a:bodyPr vert="horz" lIns="91440" tIns="45720" rIns="91440" bIns="45720" rtlCol="0" anchor="t">
            <a:normAutofit/>
          </a:bodyPr>
          <a:lstStyle/>
          <a:p>
            <a:pPr>
              <a:lnSpc>
                <a:spcPct val="90000"/>
              </a:lnSpc>
              <a:spcAft>
                <a:spcPts val="600"/>
              </a:spcAft>
            </a:pPr>
            <a:r>
              <a:rPr lang="en-US" sz="2200" dirty="0"/>
              <a:t>Can return results</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Can propagate exceptions</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Use a Thread Pool</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Make async programming easy</a:t>
            </a:r>
          </a:p>
        </p:txBody>
      </p:sp>
      <p:pic>
        <p:nvPicPr>
          <p:cNvPr id="7" name="Picture 6">
            <a:extLst>
              <a:ext uri="{FF2B5EF4-FFF2-40B4-BE49-F238E27FC236}">
                <a16:creationId xmlns:a16="http://schemas.microsoft.com/office/drawing/2014/main" id="{9AC8631E-0C62-9754-A500-2135A3A5E648}"/>
              </a:ext>
            </a:extLst>
          </p:cNvPr>
          <p:cNvPicPr>
            <a:picLocks noChangeAspect="1"/>
          </p:cNvPicPr>
          <p:nvPr/>
        </p:nvPicPr>
        <p:blipFill>
          <a:blip r:embed="rId2"/>
          <a:stretch>
            <a:fillRect/>
          </a:stretch>
        </p:blipFill>
        <p:spPr>
          <a:xfrm>
            <a:off x="5014514" y="1392402"/>
            <a:ext cx="6903720" cy="4073195"/>
          </a:xfrm>
          <a:prstGeom prst="rect">
            <a:avLst/>
          </a:prstGeom>
        </p:spPr>
      </p:pic>
    </p:spTree>
    <p:extLst>
      <p:ext uri="{BB962C8B-B14F-4D97-AF65-F5344CB8AC3E}">
        <p14:creationId xmlns:p14="http://schemas.microsoft.com/office/powerpoint/2010/main" val="3564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Rare exception to the rule</a:t>
            </a:r>
          </a:p>
        </p:txBody>
      </p:sp>
      <p:pic>
        <p:nvPicPr>
          <p:cNvPr id="5" name="Picture 4">
            <a:extLst>
              <a:ext uri="{FF2B5EF4-FFF2-40B4-BE49-F238E27FC236}">
                <a16:creationId xmlns:a16="http://schemas.microsoft.com/office/drawing/2014/main" id="{9C1FF698-8B57-3579-E58B-C6B570531656}"/>
              </a:ext>
            </a:extLst>
          </p:cNvPr>
          <p:cNvPicPr>
            <a:picLocks noChangeAspect="1"/>
          </p:cNvPicPr>
          <p:nvPr/>
        </p:nvPicPr>
        <p:blipFill>
          <a:blip r:embed="rId2"/>
          <a:stretch>
            <a:fillRect/>
          </a:stretch>
        </p:blipFill>
        <p:spPr>
          <a:xfrm>
            <a:off x="4704016" y="0"/>
            <a:ext cx="7143749" cy="6858000"/>
          </a:xfrm>
          <a:prstGeom prst="rect">
            <a:avLst/>
          </a:prstGeom>
        </p:spPr>
      </p:pic>
    </p:spTree>
    <p:extLst>
      <p:ext uri="{BB962C8B-B14F-4D97-AF65-F5344CB8AC3E}">
        <p14:creationId xmlns:p14="http://schemas.microsoft.com/office/powerpoint/2010/main" val="318406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40080" y="325369"/>
            <a:ext cx="5908502" cy="1956841"/>
          </a:xfrm>
        </p:spPr>
        <p:txBody>
          <a:bodyPr vert="horz" lIns="91440" tIns="45720" rIns="91440" bIns="45720" rtlCol="0" anchor="b">
            <a:normAutofit/>
          </a:bodyPr>
          <a:lstStyle/>
          <a:p>
            <a:r>
              <a:rPr lang="en-US" sz="5400" dirty="0"/>
              <a:t>Asynchronous Code</a:t>
            </a:r>
          </a:p>
        </p:txBody>
      </p:sp>
      <p:sp>
        <p:nvSpPr>
          <p:cNvPr id="3" name="TextBox 2">
            <a:extLst>
              <a:ext uri="{FF2B5EF4-FFF2-40B4-BE49-F238E27FC236}">
                <a16:creationId xmlns:a16="http://schemas.microsoft.com/office/drawing/2014/main" id="{C06025F9-014A-0156-3AA7-83CC066D287D}"/>
              </a:ext>
            </a:extLst>
          </p:cNvPr>
          <p:cNvSpPr txBox="1"/>
          <p:nvPr/>
        </p:nvSpPr>
        <p:spPr>
          <a:xfrm>
            <a:off x="640080" y="2872899"/>
            <a:ext cx="8642465" cy="3320668"/>
          </a:xfrm>
          <a:prstGeom prst="rect">
            <a:avLst/>
          </a:prstGeom>
        </p:spPr>
        <p:txBody>
          <a:bodyPr vert="horz" lIns="91440" tIns="45720" rIns="91440" bIns="45720" rtlCol="0">
            <a:normAutofit/>
          </a:bodyPr>
          <a:lstStyle/>
          <a:p>
            <a:pPr>
              <a:lnSpc>
                <a:spcPct val="90000"/>
              </a:lnSpc>
              <a:spcAft>
                <a:spcPts val="600"/>
              </a:spcAft>
            </a:pPr>
            <a:r>
              <a:rPr lang="en-US" sz="1700" dirty="0"/>
              <a:t>Definition: </a:t>
            </a:r>
          </a:p>
          <a:p>
            <a:pPr>
              <a:lnSpc>
                <a:spcPct val="90000"/>
              </a:lnSpc>
              <a:spcAft>
                <a:spcPts val="600"/>
              </a:spcAft>
            </a:pPr>
            <a:r>
              <a:rPr lang="en-US" sz="1700" i="1" dirty="0"/>
              <a:t>A form of concurrency that uses futures to avoid unnecessary threads</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t>‘Futures’ in .NET are Task and Task&lt;T&gt;</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t>While executing, the original thread is not blocked and can do other work</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399343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40080" y="325369"/>
            <a:ext cx="5908502" cy="1956841"/>
          </a:xfrm>
        </p:spPr>
        <p:txBody>
          <a:bodyPr vert="horz" lIns="91440" tIns="45720" rIns="91440" bIns="45720" rtlCol="0" anchor="b">
            <a:normAutofit/>
          </a:bodyPr>
          <a:lstStyle/>
          <a:p>
            <a:r>
              <a:rPr lang="en-US" sz="5400" dirty="0"/>
              <a:t>Asynchronous Code</a:t>
            </a:r>
          </a:p>
        </p:txBody>
      </p:sp>
      <p:sp>
        <p:nvSpPr>
          <p:cNvPr id="3" name="TextBox 2">
            <a:extLst>
              <a:ext uri="{FF2B5EF4-FFF2-40B4-BE49-F238E27FC236}">
                <a16:creationId xmlns:a16="http://schemas.microsoft.com/office/drawing/2014/main" id="{C06025F9-014A-0156-3AA7-83CC066D287D}"/>
              </a:ext>
            </a:extLst>
          </p:cNvPr>
          <p:cNvSpPr txBox="1"/>
          <p:nvPr/>
        </p:nvSpPr>
        <p:spPr>
          <a:xfrm>
            <a:off x="640080" y="2872899"/>
            <a:ext cx="8642465" cy="3320668"/>
          </a:xfrm>
          <a:prstGeom prst="rect">
            <a:avLst/>
          </a:prstGeom>
        </p:spPr>
        <p:txBody>
          <a:bodyPr vert="horz" lIns="91440" tIns="45720" rIns="91440" bIns="45720" rtlCol="0">
            <a:normAutofit/>
          </a:bodyPr>
          <a:lstStyle/>
          <a:p>
            <a:pPr>
              <a:lnSpc>
                <a:spcPct val="90000"/>
              </a:lnSpc>
              <a:spcAft>
                <a:spcPts val="600"/>
              </a:spcAft>
            </a:pPr>
            <a:r>
              <a:rPr lang="en-US" sz="1700" dirty="0"/>
              <a:t>Definition: </a:t>
            </a:r>
          </a:p>
          <a:p>
            <a:pPr>
              <a:lnSpc>
                <a:spcPct val="90000"/>
              </a:lnSpc>
              <a:spcAft>
                <a:spcPts val="600"/>
              </a:spcAft>
            </a:pPr>
            <a:r>
              <a:rPr lang="en-US" sz="1700" i="1" dirty="0"/>
              <a:t>A form of concurrency that uses futures to avoid unnecessary threads</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t>‘Futures’ in .NET are Task and Task&lt;T&gt;</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t>While executing, the original thread is not blocked and can do other work</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hlinkClick r:id="rId2"/>
              </a:rPr>
              <a:t>There Is No Thread (stephencleary.com)</a:t>
            </a: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157728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40080" y="325369"/>
            <a:ext cx="5908502" cy="1956841"/>
          </a:xfrm>
        </p:spPr>
        <p:txBody>
          <a:bodyPr vert="horz" lIns="91440" tIns="45720" rIns="91440" bIns="45720" rtlCol="0" anchor="b">
            <a:normAutofit/>
          </a:bodyPr>
          <a:lstStyle/>
          <a:p>
            <a:r>
              <a:rPr lang="en-US" sz="5400" dirty="0"/>
              <a:t>Asynchronous Code</a:t>
            </a:r>
          </a:p>
        </p:txBody>
      </p:sp>
      <p:sp>
        <p:nvSpPr>
          <p:cNvPr id="3" name="TextBox 2">
            <a:extLst>
              <a:ext uri="{FF2B5EF4-FFF2-40B4-BE49-F238E27FC236}">
                <a16:creationId xmlns:a16="http://schemas.microsoft.com/office/drawing/2014/main" id="{C06025F9-014A-0156-3AA7-83CC066D287D}"/>
              </a:ext>
            </a:extLst>
          </p:cNvPr>
          <p:cNvSpPr txBox="1"/>
          <p:nvPr/>
        </p:nvSpPr>
        <p:spPr>
          <a:xfrm>
            <a:off x="640080" y="2872899"/>
            <a:ext cx="6120938" cy="3320668"/>
          </a:xfrm>
          <a:prstGeom prst="rect">
            <a:avLst/>
          </a:prstGeom>
        </p:spPr>
        <p:txBody>
          <a:bodyPr vert="horz" lIns="91440" tIns="45720" rIns="91440" bIns="45720" rtlCol="0">
            <a:normAutofit/>
          </a:bodyPr>
          <a:lstStyle/>
          <a:p>
            <a:pPr>
              <a:lnSpc>
                <a:spcPct val="90000"/>
              </a:lnSpc>
              <a:spcAft>
                <a:spcPts val="600"/>
              </a:spcAft>
            </a:pPr>
            <a:r>
              <a:rPr lang="en-US" sz="2200" dirty="0"/>
              <a:t>Used for code that does I/O</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Not used for purely CPU / Memory bound work</a:t>
            </a:r>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92501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3DD-E855-8D51-A4A0-C3907B1E4C3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async keyword</a:t>
            </a:r>
          </a:p>
        </p:txBody>
      </p:sp>
      <p:sp>
        <p:nvSpPr>
          <p:cNvPr id="3" name="TextBox 2">
            <a:extLst>
              <a:ext uri="{FF2B5EF4-FFF2-40B4-BE49-F238E27FC236}">
                <a16:creationId xmlns:a16="http://schemas.microsoft.com/office/drawing/2014/main" id="{C06025F9-014A-0156-3AA7-83CC066D287D}"/>
              </a:ext>
            </a:extLst>
          </p:cNvPr>
          <p:cNvSpPr txBox="1"/>
          <p:nvPr/>
        </p:nvSpPr>
        <p:spPr>
          <a:xfrm>
            <a:off x="640080" y="2872899"/>
            <a:ext cx="6370320" cy="3320668"/>
          </a:xfrm>
          <a:prstGeom prst="rect">
            <a:avLst/>
          </a:prstGeom>
        </p:spPr>
        <p:txBody>
          <a:bodyPr vert="horz" lIns="91440" tIns="45720" rIns="91440" bIns="45720" rtlCol="0">
            <a:normAutofit/>
          </a:bodyPr>
          <a:lstStyle/>
          <a:p>
            <a:pPr>
              <a:lnSpc>
                <a:spcPct val="90000"/>
              </a:lnSpc>
              <a:spcAft>
                <a:spcPts val="600"/>
              </a:spcAft>
            </a:pPr>
            <a:r>
              <a:rPr lang="en-US" sz="2200" dirty="0"/>
              <a:t>Enables use of await inside a method</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Viral in nature</a:t>
            </a:r>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21112337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DCC6910E479E4D84CA205D2BCFB355" ma:contentTypeVersion="18" ma:contentTypeDescription="Create a new document." ma:contentTypeScope="" ma:versionID="3a7ca76301b680ac6c5a657bc8a31ce2">
  <xsd:schema xmlns:xsd="http://www.w3.org/2001/XMLSchema" xmlns:xs="http://www.w3.org/2001/XMLSchema" xmlns:p="http://schemas.microsoft.com/office/2006/metadata/properties" xmlns:ns1="http://schemas.microsoft.com/sharepoint/v3" xmlns:ns3="974d4c98-05eb-4f1d-803a-9ce49b851beb" xmlns:ns4="2a40f647-9166-4efc-931f-cf730f649af2" targetNamespace="http://schemas.microsoft.com/office/2006/metadata/properties" ma:root="true" ma:fieldsID="6874adc0f28a2926c00383653f1ea7f0" ns1:_="" ns3:_="" ns4:_="">
    <xsd:import namespace="http://schemas.microsoft.com/sharepoint/v3"/>
    <xsd:import namespace="974d4c98-05eb-4f1d-803a-9ce49b851beb"/>
    <xsd:import namespace="2a40f647-9166-4efc-931f-cf730f649af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1:_ip_UnifiedCompliancePolicyProperties" minOccurs="0"/>
                <xsd:element ref="ns1:_ip_UnifiedCompliancePolicyUIActio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4d4c98-05eb-4f1d-803a-9ce49b851be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a40f647-9166-4efc-931f-cf730f649af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DateTaken" ma:index="23" nillable="true" ma:displayName="MediaServiceDateTaken" ma:hidden="true" ma:internalName="MediaServiceDateTake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_activity" ma:index="25"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a40f647-9166-4efc-931f-cf730f649af2"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50879F1-A11B-4FD9-86D7-64505CE28B13}">
  <ds:schemaRefs>
    <ds:schemaRef ds:uri="http://schemas.microsoft.com/sharepoint/v3/contenttype/forms"/>
  </ds:schemaRefs>
</ds:datastoreItem>
</file>

<file path=customXml/itemProps2.xml><?xml version="1.0" encoding="utf-8"?>
<ds:datastoreItem xmlns:ds="http://schemas.openxmlformats.org/officeDocument/2006/customXml" ds:itemID="{FB203042-0F2C-4836-9BAF-B3B0504037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74d4c98-05eb-4f1d-803a-9ce49b851beb"/>
    <ds:schemaRef ds:uri="2a40f647-9166-4efc-931f-cf730f649a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77635C-BFF3-4DFE-92A1-65675D917AAB}">
  <ds:schemaRefs>
    <ds:schemaRef ds:uri="http://schemas.microsoft.com/office/2006/metadata/properties"/>
    <ds:schemaRef ds:uri="http://www.w3.org/XML/1998/namespace"/>
    <ds:schemaRef ds:uri="http://schemas.microsoft.com/office/2006/documentManagement/types"/>
    <ds:schemaRef ds:uri="974d4c98-05eb-4f1d-803a-9ce49b851beb"/>
    <ds:schemaRef ds:uri="http://schemas.microsoft.com/office/infopath/2007/PartnerControls"/>
    <ds:schemaRef ds:uri="http://purl.org/dc/elements/1.1/"/>
    <ds:schemaRef ds:uri="http://schemas.openxmlformats.org/package/2006/metadata/core-properties"/>
    <ds:schemaRef ds:uri="http://purl.org/dc/dcmitype/"/>
    <ds:schemaRef ds:uri="2a40f647-9166-4efc-931f-cf730f649af2"/>
    <ds:schemaRef ds:uri="http://schemas.microsoft.com/sharepoint/v3"/>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TM04033937[[fn=Vapor Trail]]</Template>
  <TotalTime>3086</TotalTime>
  <Words>478</Words>
  <Application>Microsoft Office PowerPoint</Application>
  <PresentationFormat>Widescreen</PresentationFormat>
  <Paragraphs>93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Courier New</vt:lpstr>
      <vt:lpstr>Office Theme</vt:lpstr>
      <vt:lpstr>Threads, Tasks and More</vt:lpstr>
      <vt:lpstr>Threads</vt:lpstr>
      <vt:lpstr>Threads</vt:lpstr>
      <vt:lpstr>Tasks</vt:lpstr>
      <vt:lpstr>Rare exception to the rule</vt:lpstr>
      <vt:lpstr>Asynchronous Code</vt:lpstr>
      <vt:lpstr>Asynchronous Code</vt:lpstr>
      <vt:lpstr>Asynchronous Code</vt:lpstr>
      <vt:lpstr>async keyword</vt:lpstr>
      <vt:lpstr>async keyword</vt:lpstr>
      <vt:lpstr>async methods</vt:lpstr>
      <vt:lpstr>PowerPoint Presentation</vt:lpstr>
      <vt:lpstr>PowerPoint Presentation</vt:lpstr>
      <vt:lpstr>PowerPoint Presentation</vt:lpstr>
      <vt:lpstr>Mixing async and sync</vt:lpstr>
      <vt:lpstr>Mixing async and sync</vt:lpstr>
      <vt:lpstr>Mixing async and sync</vt:lpstr>
      <vt:lpstr>Mixing async and sync</vt:lpstr>
      <vt:lpstr>Mixing async and sync</vt:lpstr>
      <vt:lpstr>Async isn’t free</vt:lpstr>
      <vt:lpstr>Async isn’t free</vt:lpstr>
      <vt:lpstr>Async isn’t free</vt:lpstr>
      <vt:lpstr>Async isn’t free</vt:lpstr>
      <vt:lpstr>Async isn’t free</vt:lpstr>
      <vt:lpstr>Task.Yield()</vt:lpstr>
      <vt:lpstr>Task.Yield()</vt:lpstr>
      <vt:lpstr>The Thread Pool</vt:lpstr>
      <vt:lpstr>The Thread Pool</vt:lpstr>
      <vt:lpstr>The Thread Pool</vt:lpstr>
      <vt:lpstr>Thread Pool and Async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 Tasks and More</dc:title>
  <dc:creator>Mike Treit</dc:creator>
  <cp:lastModifiedBy>Mike Treit</cp:lastModifiedBy>
  <cp:revision>2</cp:revision>
  <dcterms:created xsi:type="dcterms:W3CDTF">2022-07-26T18:42:51Z</dcterms:created>
  <dcterms:modified xsi:type="dcterms:W3CDTF">2022-08-16T01:59:33Z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0x0101006FDCC6910E479E4D84CA205D2BCFB355</vt:lpwstr>
  </property>
</Properties>
</file>