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38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B5A7-5B97-4877-B242-DA94EA0823D6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1BBB1-93FB-482C-A56C-E7FAFF1DD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5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4BFD3-0D74-4BE7-BC42-FBDFD625E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, 1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3757"/>
            <a:ext cx="1706880" cy="47066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US" sz="1801">
              <a:solidFill>
                <a:srgbClr val="FFFFFF"/>
              </a:solidFill>
            </a:endParaRPr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585" y="-5690"/>
            <a:ext cx="1706880" cy="62097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2114469" y="172551"/>
            <a:ext cx="1" cy="2560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74157"/>
            <a:ext cx="10972800" cy="849376"/>
          </a:xfrm>
        </p:spPr>
        <p:txBody>
          <a:bodyPr anchor="t" anchorCtr="0">
            <a:noAutofit/>
          </a:bodyPr>
          <a:lstStyle>
            <a:lvl1pPr>
              <a:lnSpc>
                <a:spcPts val="3733"/>
              </a:lnSpc>
              <a:defRPr sz="3467">
                <a:solidFill>
                  <a:schemeClr val="accent1"/>
                </a:solidFill>
              </a:defRPr>
            </a:lvl1pPr>
          </a:lstStyle>
          <a:p>
            <a:r>
              <a:rPr lang="en-US"/>
              <a:t>Single headlines are Arial 26pt and set in title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474747"/>
                </a:solidFill>
              </a:rPr>
              <a:t>©2018 Discover Financial Services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srgbClr val="474747"/>
                </a:solidFill>
              </a:rPr>
              <a:pPr/>
              <a:t>‹#›</a:t>
            </a:fld>
            <a:endParaRPr lang="en-US">
              <a:solidFill>
                <a:srgbClr val="474747"/>
              </a:solidFill>
            </a:endParaRP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30788" y="34546"/>
            <a:ext cx="5060949" cy="404284"/>
          </a:xfrm>
        </p:spPr>
        <p:txBody>
          <a:bodyPr rIns="0" anchor="b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Business Unit Name or Logo</a:t>
            </a:r>
          </a:p>
        </p:txBody>
      </p:sp>
    </p:spTree>
    <p:extLst>
      <p:ext uri="{BB962C8B-B14F-4D97-AF65-F5344CB8AC3E}">
        <p14:creationId xmlns:p14="http://schemas.microsoft.com/office/powerpoint/2010/main" val="6452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4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3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7C621-33F7-485D-95C1-383082B4E289}" type="datetimeFigureOut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404C-53CA-4F89-AAE4-432A0FAF2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6BE73-F382-6905-44A1-43D3501EDA0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43489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103"/>
            <a:ext cx="12191999" cy="444331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F86F08"/>
                </a:solidFill>
              </a:rPr>
              <a:t>Document Lifecycle Management System (DLMS)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474747"/>
                </a:solidFill>
              </a:rPr>
              <a:t>©2024 Discover Financial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C0598A4-470A-764E-BF54-0E1638E4D98B}" type="slidenum">
              <a:rPr lang="en-US" smtClean="0">
                <a:solidFill>
                  <a:srgbClr val="474747"/>
                </a:solidFill>
              </a:rPr>
              <a:pPr/>
              <a:t>1</a:t>
            </a:fld>
            <a:endParaRPr lang="en-US" dirty="0">
              <a:solidFill>
                <a:srgbClr val="474747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Innovation Lab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DBAAFD-B6B3-0644-AC97-BF81959FE392}"/>
              </a:ext>
            </a:extLst>
          </p:cNvPr>
          <p:cNvSpPr/>
          <p:nvPr/>
        </p:nvSpPr>
        <p:spPr>
          <a:xfrm>
            <a:off x="2337603" y="1551244"/>
            <a:ext cx="8796907" cy="26665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C31491-0436-554D-A70F-8752D6E7EF40}"/>
              </a:ext>
            </a:extLst>
          </p:cNvPr>
          <p:cNvSpPr/>
          <p:nvPr/>
        </p:nvSpPr>
        <p:spPr>
          <a:xfrm>
            <a:off x="2870949" y="2205907"/>
            <a:ext cx="1938528" cy="1402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sz="1400" i="1" dirty="0"/>
              <a:t>(React &amp; NodeJS)</a:t>
            </a:r>
          </a:p>
          <a:p>
            <a:pPr algn="ctr"/>
            <a:endParaRPr lang="en-US" sz="1400" i="1" dirty="0"/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AA8E8-200D-EB44-BC89-017E80F06D50}"/>
              </a:ext>
            </a:extLst>
          </p:cNvPr>
          <p:cNvSpPr/>
          <p:nvPr/>
        </p:nvSpPr>
        <p:spPr>
          <a:xfrm>
            <a:off x="6096000" y="2150049"/>
            <a:ext cx="2530536" cy="1554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Server</a:t>
            </a:r>
          </a:p>
          <a:p>
            <a:pPr algn="ctr"/>
            <a:r>
              <a:rPr lang="en-US" sz="1400" i="1" dirty="0"/>
              <a:t>(Typescript)</a:t>
            </a:r>
          </a:p>
          <a:p>
            <a:pPr algn="ctr"/>
            <a:endParaRPr lang="en-US" sz="1400" i="1" dirty="0"/>
          </a:p>
          <a:p>
            <a:pPr algn="ctr"/>
            <a:endParaRPr lang="en-US" sz="1400" i="1" dirty="0"/>
          </a:p>
          <a:p>
            <a:pPr algn="ctr"/>
            <a:endParaRPr lang="en-US" dirty="0"/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D92EBE3B-C57B-B84A-A2F2-52464CC237E0}"/>
              </a:ext>
            </a:extLst>
          </p:cNvPr>
          <p:cNvSpPr/>
          <p:nvPr/>
        </p:nvSpPr>
        <p:spPr>
          <a:xfrm>
            <a:off x="9281265" y="2519715"/>
            <a:ext cx="794849" cy="81216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Mongo</a:t>
            </a:r>
          </a:p>
          <a:p>
            <a:pPr algn="ctr"/>
            <a:r>
              <a:rPr lang="en-US" sz="1200" dirty="0"/>
              <a:t>DB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D0A043-7FCB-044D-90B7-76EF6236AB67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4809477" y="2906947"/>
            <a:ext cx="1067233" cy="47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9F154A-D2B1-0F4A-B6D1-6EFB964BBC4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626536" y="2925798"/>
            <a:ext cx="654729" cy="16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29C33E-3AEF-0543-AD43-29B8AB13CF80}"/>
              </a:ext>
            </a:extLst>
          </p:cNvPr>
          <p:cNvGrpSpPr/>
          <p:nvPr/>
        </p:nvGrpSpPr>
        <p:grpSpPr>
          <a:xfrm>
            <a:off x="901887" y="2205907"/>
            <a:ext cx="1185970" cy="1122929"/>
            <a:chOff x="1081742" y="3192125"/>
            <a:chExt cx="1185970" cy="1122929"/>
          </a:xfrm>
        </p:grpSpPr>
        <p:pic>
          <p:nvPicPr>
            <p:cNvPr id="21" name="Graphic 20" descr="Browser window outline">
              <a:extLst>
                <a:ext uri="{FF2B5EF4-FFF2-40B4-BE49-F238E27FC236}">
                  <a16:creationId xmlns:a16="http://schemas.microsoft.com/office/drawing/2014/main" id="{3A44068E-0D2B-F442-8541-533F5C5DF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5088" y="340065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B02864-645D-7548-AC15-577C956438AD}"/>
                </a:ext>
              </a:extLst>
            </p:cNvPr>
            <p:cNvSpPr txBox="1"/>
            <p:nvPr/>
          </p:nvSpPr>
          <p:spPr>
            <a:xfrm>
              <a:off x="1081742" y="3192125"/>
              <a:ext cx="1185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F6AA3B-E329-C24F-B521-376655D65E3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753151" y="2884523"/>
            <a:ext cx="584452" cy="16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F80A9E6-3B8A-E740-9DEC-650C7324CA80}"/>
              </a:ext>
            </a:extLst>
          </p:cNvPr>
          <p:cNvSpPr/>
          <p:nvPr/>
        </p:nvSpPr>
        <p:spPr>
          <a:xfrm>
            <a:off x="2733849" y="1874467"/>
            <a:ext cx="2306224" cy="2053056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13494B-AAD8-A74F-ACA6-8CA3C62D6D51}"/>
              </a:ext>
            </a:extLst>
          </p:cNvPr>
          <p:cNvSpPr/>
          <p:nvPr/>
        </p:nvSpPr>
        <p:spPr>
          <a:xfrm>
            <a:off x="5876710" y="1885198"/>
            <a:ext cx="4683617" cy="2053056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2AAC76-F3E6-18BA-7264-AF240267F6C7}"/>
              </a:ext>
            </a:extLst>
          </p:cNvPr>
          <p:cNvSpPr/>
          <p:nvPr/>
        </p:nvSpPr>
        <p:spPr>
          <a:xfrm>
            <a:off x="6162598" y="3094393"/>
            <a:ext cx="760336" cy="51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State machine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90A993-5838-5F84-9B00-2F229681D66D}"/>
              </a:ext>
            </a:extLst>
          </p:cNvPr>
          <p:cNvSpPr/>
          <p:nvPr/>
        </p:nvSpPr>
        <p:spPr>
          <a:xfrm>
            <a:off x="2870949" y="3094393"/>
            <a:ext cx="1938528" cy="51359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Component Library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8ED3EF-4545-B0A3-8D7D-1C4CD1B9D0CE}"/>
              </a:ext>
            </a:extLst>
          </p:cNvPr>
          <p:cNvGrpSpPr/>
          <p:nvPr/>
        </p:nvGrpSpPr>
        <p:grpSpPr>
          <a:xfrm>
            <a:off x="2337603" y="4425011"/>
            <a:ext cx="1110606" cy="1432598"/>
            <a:chOff x="837465" y="4719724"/>
            <a:chExt cx="1110606" cy="14325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47358C5-D726-ADDB-3A14-836FE63CF18C}"/>
                </a:ext>
              </a:extLst>
            </p:cNvPr>
            <p:cNvSpPr/>
            <p:nvPr/>
          </p:nvSpPr>
          <p:spPr>
            <a:xfrm>
              <a:off x="837465" y="5015931"/>
              <a:ext cx="1110606" cy="11363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EA99FD-A4DA-F654-DDE3-85FB453D083D}"/>
                </a:ext>
              </a:extLst>
            </p:cNvPr>
            <p:cNvSpPr txBox="1"/>
            <p:nvPr/>
          </p:nvSpPr>
          <p:spPr>
            <a:xfrm>
              <a:off x="955037" y="4719724"/>
              <a:ext cx="9516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Legend</a:t>
              </a:r>
            </a:p>
            <a:p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60A6DA-1209-BB32-E6DB-4CB02811AA05}"/>
                </a:ext>
              </a:extLst>
            </p:cNvPr>
            <p:cNvSpPr/>
            <p:nvPr/>
          </p:nvSpPr>
          <p:spPr>
            <a:xfrm>
              <a:off x="882200" y="5082755"/>
              <a:ext cx="979731" cy="43915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Customizable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4F2A76-6DF2-B4B5-08A0-B12FB7AC9640}"/>
                </a:ext>
              </a:extLst>
            </p:cNvPr>
            <p:cNvSpPr/>
            <p:nvPr/>
          </p:nvSpPr>
          <p:spPr>
            <a:xfrm>
              <a:off x="894243" y="5619127"/>
              <a:ext cx="979731" cy="439154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Reusable code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680EDF8-02D8-224E-1A9F-24D8277A389F}"/>
              </a:ext>
            </a:extLst>
          </p:cNvPr>
          <p:cNvSpPr/>
          <p:nvPr/>
        </p:nvSpPr>
        <p:spPr>
          <a:xfrm>
            <a:off x="6971678" y="3094393"/>
            <a:ext cx="760336" cy="5135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Document schema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81F7B7-A54F-3266-6D38-D005816288B9}"/>
              </a:ext>
            </a:extLst>
          </p:cNvPr>
          <p:cNvSpPr txBox="1"/>
          <p:nvPr/>
        </p:nvSpPr>
        <p:spPr>
          <a:xfrm>
            <a:off x="3260106" y="1538301"/>
            <a:ext cx="137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Front end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02ED26-5E72-2A1E-CFB8-93BFD27DEE71}"/>
              </a:ext>
            </a:extLst>
          </p:cNvPr>
          <p:cNvSpPr txBox="1"/>
          <p:nvPr/>
        </p:nvSpPr>
        <p:spPr>
          <a:xfrm>
            <a:off x="7616755" y="1551555"/>
            <a:ext cx="1378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Back end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23A1A5-9DA3-432C-717B-DDB7F86A662B}"/>
              </a:ext>
            </a:extLst>
          </p:cNvPr>
          <p:cNvSpPr/>
          <p:nvPr/>
        </p:nvSpPr>
        <p:spPr>
          <a:xfrm>
            <a:off x="6542766" y="4642501"/>
            <a:ext cx="1573298" cy="632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Profile Service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8337A-E1EB-B1E7-27D2-A33BF46FF3C2}"/>
              </a:ext>
            </a:extLst>
          </p:cNvPr>
          <p:cNvCxnSpPr>
            <a:cxnSpLocks/>
            <a:stCxn id="10" idx="2"/>
            <a:endCxn id="38" idx="0"/>
          </p:cNvCxnSpPr>
          <p:nvPr/>
        </p:nvCxnSpPr>
        <p:spPr>
          <a:xfrm flipH="1">
            <a:off x="7329415" y="3602011"/>
            <a:ext cx="831511" cy="1040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5D284F-F2D0-8B6A-71F9-D5A288D1EBD1}"/>
              </a:ext>
            </a:extLst>
          </p:cNvPr>
          <p:cNvSpPr/>
          <p:nvPr/>
        </p:nvSpPr>
        <p:spPr>
          <a:xfrm>
            <a:off x="8353881" y="4642501"/>
            <a:ext cx="1573298" cy="6327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Auth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9C051B-6E9C-F739-442F-6B0244CBD6E6}"/>
              </a:ext>
            </a:extLst>
          </p:cNvPr>
          <p:cNvSpPr/>
          <p:nvPr/>
        </p:nvSpPr>
        <p:spPr>
          <a:xfrm>
            <a:off x="7780758" y="3094393"/>
            <a:ext cx="760336" cy="50761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 profile &amp; auth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A7D65C-0E21-FD05-B65C-DB1C4A334E3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8160926" y="3602011"/>
            <a:ext cx="979604" cy="10404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9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499A435DFFC43AA6A7709D2892E7A" ma:contentTypeVersion="13" ma:contentTypeDescription="Create a new document." ma:contentTypeScope="" ma:versionID="5aaeae1a2b75db5c97bec6c3781ad6f8">
  <xsd:schema xmlns:xsd="http://www.w3.org/2001/XMLSchema" xmlns:xs="http://www.w3.org/2001/XMLSchema" xmlns:p="http://schemas.microsoft.com/office/2006/metadata/properties" xmlns:ns2="3daa4a96-c990-4984-b8fb-532cc7fb84a5" xmlns:ns3="50a9a756-0495-430e-b4fa-dfb41a51744f" targetNamespace="http://schemas.microsoft.com/office/2006/metadata/properties" ma:root="true" ma:fieldsID="018d19152db811c2ed1aef70c8ea910b" ns2:_="" ns3:_="">
    <xsd:import namespace="3daa4a96-c990-4984-b8fb-532cc7fb84a5"/>
    <xsd:import namespace="50a9a756-0495-430e-b4fa-dfb41a5174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4a96-c990-4984-b8fb-532cc7fb84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19" nillable="true" ma:displayName="Sign-off status" ma:internalName="Sign_x002d_off_x0020_status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a9a756-0495-430e-b4fa-dfb41a5174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daa4a96-c990-4984-b8fb-532cc7fb84a5" xsi:nil="true"/>
    <SharedWithUsers xmlns="50a9a756-0495-430e-b4fa-dfb41a51744f">
      <UserInfo>
        <DisplayName>Sasikumar Natarajan</DisplayName>
        <AccountId>3665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F326499-3B18-42BE-9923-F8D85419F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4a96-c990-4984-b8fb-532cc7fb84a5"/>
    <ds:schemaRef ds:uri="50a9a756-0495-430e-b4fa-dfb41a5174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1688E8-7CDB-4F52-94A9-EE0AF544E3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5A135A-D6FD-4538-BF5E-4FE0D89D1792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50a9a756-0495-430e-b4fa-dfb41a51744f"/>
    <ds:schemaRef ds:uri="3daa4a96-c990-4984-b8fb-532cc7fb84a5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7bb8990-ab2f-4012-9b6b-17817ed56724}" enabled="1" method="Privileged" siteId="{f3f068cf-080c-4824-a912-f8c4633bd454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62527</TotalTime>
  <Words>55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Document Lifecycle Management System (DLMS) Architecture</vt:lpstr>
    </vt:vector>
  </TitlesOfParts>
  <Company>Discover Financial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Tupperware S3 Architecture</dc:title>
  <dc:creator>Bryan Payton</dc:creator>
  <cp:lastModifiedBy>Bryce Curtis</cp:lastModifiedBy>
  <cp:revision>59</cp:revision>
  <dcterms:created xsi:type="dcterms:W3CDTF">2019-06-27T18:04:48Z</dcterms:created>
  <dcterms:modified xsi:type="dcterms:W3CDTF">2024-06-03T12:31:45Z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0x010100681499A435DFFC43AA6A7709D2892E7A</vt:lpwstr>
  </property>
  <property fmtid="{D5CDD505-2E9C-101B-9397-08002B2CF9AE}" pid="3" name="ClassificationContentMarkingFooterLocations">
    <vt:lpwstr>Office Theme:8</vt:lpwstr>
  </property>
  <property fmtid="{D5CDD505-2E9C-101B-9397-08002B2CF9AE}" pid="4" name="ClassificationContentMarkingFooterText">
    <vt:lpwstr>Public</vt:lpwstr>
  </property>
</Properties>
</file>