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B5A7-5B97-4877-B242-DA94EA0823D6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1BBB1-93FB-482C-A56C-E7FAFF1D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4BFD3-0D74-4BE7-BC42-FBDFD625E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9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3757"/>
            <a:ext cx="1706880" cy="4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C621-33F7-485D-95C1-383082B4E28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7B336-1E9C-7E8B-5F05-1044ADF1324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348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A2E531F-50F2-9A22-BF49-5B7299C6376C}"/>
              </a:ext>
            </a:extLst>
          </p:cNvPr>
          <p:cNvSpPr/>
          <p:nvPr/>
        </p:nvSpPr>
        <p:spPr>
          <a:xfrm>
            <a:off x="3289517" y="2506944"/>
            <a:ext cx="5789335" cy="306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FIN-OCR-SDK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30" y="529493"/>
            <a:ext cx="12191999" cy="444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86F08"/>
                </a:solidFill>
              </a:rPr>
              <a:t>FIN-OCR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01F57-8F46-8336-10F2-F9F6BCEC5528}"/>
              </a:ext>
            </a:extLst>
          </p:cNvPr>
          <p:cNvSpPr/>
          <p:nvPr/>
        </p:nvSpPr>
        <p:spPr>
          <a:xfrm>
            <a:off x="3480731" y="466247"/>
            <a:ext cx="5190186" cy="556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6B8D18-749B-AB82-E644-2AB02BEE5464}"/>
              </a:ext>
            </a:extLst>
          </p:cNvPr>
          <p:cNvGrpSpPr/>
          <p:nvPr/>
        </p:nvGrpSpPr>
        <p:grpSpPr>
          <a:xfrm>
            <a:off x="3300391" y="2785866"/>
            <a:ext cx="8664085" cy="2239771"/>
            <a:chOff x="2701983" y="3951042"/>
            <a:chExt cx="7754372" cy="15489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E98A9F-C9FA-AA4D-54A7-68CC36991743}"/>
                </a:ext>
              </a:extLst>
            </p:cNvPr>
            <p:cNvSpPr/>
            <p:nvPr/>
          </p:nvSpPr>
          <p:spPr>
            <a:xfrm>
              <a:off x="2701985" y="4183069"/>
              <a:ext cx="5181467" cy="65252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Core OCR</a:t>
              </a:r>
            </a:p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19D0DF-F4D6-61D2-6CFA-6678C000EFD0}"/>
                </a:ext>
              </a:extLst>
            </p:cNvPr>
            <p:cNvSpPr/>
            <p:nvPr/>
          </p:nvSpPr>
          <p:spPr>
            <a:xfrm>
              <a:off x="2704720" y="4836475"/>
              <a:ext cx="2589683" cy="6454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Opencv.js</a:t>
              </a:r>
              <a:endParaRPr lang="en-US" b="1" dirty="0"/>
            </a:p>
            <a:p>
              <a:pPr algn="ctr"/>
              <a:r>
                <a:rPr lang="en-US" sz="1200" b="1" i="1" dirty="0"/>
                <a:t>(</a:t>
              </a:r>
              <a:r>
                <a:rPr lang="en-US" sz="1200" b="1" i="1" dirty="0" err="1"/>
                <a:t>javascript</a:t>
              </a:r>
              <a:r>
                <a:rPr lang="en-US" sz="1200" b="1" i="1" dirty="0"/>
                <a:t> wrapping C++)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154144-258E-A6F8-4571-FCDFED9CD82E}"/>
                </a:ext>
              </a:extLst>
            </p:cNvPr>
            <p:cNvSpPr/>
            <p:nvPr/>
          </p:nvSpPr>
          <p:spPr>
            <a:xfrm>
              <a:off x="5294403" y="4841608"/>
              <a:ext cx="2589683" cy="658374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Tesseract.js</a:t>
              </a:r>
              <a:endParaRPr lang="en-US" b="1" dirty="0"/>
            </a:p>
            <a:p>
              <a:pPr algn="ctr"/>
              <a:r>
                <a:rPr lang="en-US" sz="1200" b="1" i="1" dirty="0"/>
                <a:t>(pure </a:t>
              </a:r>
              <a:r>
                <a:rPr lang="en-US" sz="1200" b="1" i="1" dirty="0" err="1"/>
                <a:t>javascript</a:t>
              </a:r>
              <a:r>
                <a:rPr lang="en-US" sz="1200" b="1" i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1566FF-2FE7-8BE5-9E88-C91164BACEAA}"/>
                </a:ext>
              </a:extLst>
            </p:cNvPr>
            <p:cNvSpPr txBox="1"/>
            <p:nvPr/>
          </p:nvSpPr>
          <p:spPr>
            <a:xfrm>
              <a:off x="7910826" y="5054340"/>
              <a:ext cx="1454293" cy="2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Open Source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DE40A-C59B-4F34-4946-028EED240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4084" y="4850043"/>
              <a:ext cx="2014348" cy="531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2E9E87-6852-082B-74BB-6260942A157F}"/>
                </a:ext>
              </a:extLst>
            </p:cNvPr>
            <p:cNvSpPr txBox="1"/>
            <p:nvPr/>
          </p:nvSpPr>
          <p:spPr>
            <a:xfrm>
              <a:off x="7920573" y="4386463"/>
              <a:ext cx="1566707" cy="2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Generic OCR logic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28456EE-9F12-5691-17CB-B8314754A15C}"/>
                </a:ext>
              </a:extLst>
            </p:cNvPr>
            <p:cNvSpPr/>
            <p:nvPr/>
          </p:nvSpPr>
          <p:spPr>
            <a:xfrm>
              <a:off x="2701983" y="3978846"/>
              <a:ext cx="1188609" cy="18984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Check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4AB9DE7-3808-2AE0-B0C5-7EED45B575CD}"/>
                </a:ext>
              </a:extLst>
            </p:cNvPr>
            <p:cNvSpPr/>
            <p:nvPr/>
          </p:nvSpPr>
          <p:spPr>
            <a:xfrm>
              <a:off x="3890592" y="3970272"/>
              <a:ext cx="1215627" cy="19915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       Card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BD03A2-9CD3-61E3-07F5-76823FE10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815" y="4170796"/>
              <a:ext cx="20036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59F7842-356E-4423-20C0-3E684D22212B}"/>
                </a:ext>
              </a:extLst>
            </p:cNvPr>
            <p:cNvSpPr txBox="1"/>
            <p:nvPr/>
          </p:nvSpPr>
          <p:spPr>
            <a:xfrm>
              <a:off x="7952114" y="3951042"/>
              <a:ext cx="2504241" cy="238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Media-specific layer</a:t>
              </a:r>
            </a:p>
          </p:txBody>
        </p: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76B33B43-0427-CF90-CFCD-234E6892C7C4}"/>
              </a:ext>
            </a:extLst>
          </p:cNvPr>
          <p:cNvSpPr/>
          <p:nvPr/>
        </p:nvSpPr>
        <p:spPr>
          <a:xfrm>
            <a:off x="3314314" y="3613658"/>
            <a:ext cx="393730" cy="22819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BC31694-F49B-7768-4E92-0C7368AF2E01}"/>
              </a:ext>
            </a:extLst>
          </p:cNvPr>
          <p:cNvSpPr/>
          <p:nvPr/>
        </p:nvSpPr>
        <p:spPr>
          <a:xfrm>
            <a:off x="6945991" y="3627332"/>
            <a:ext cx="393730" cy="22819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3DBE41-B500-2B77-91F9-97C9BCCE1B05}"/>
              </a:ext>
            </a:extLst>
          </p:cNvPr>
          <p:cNvSpPr txBox="1"/>
          <p:nvPr/>
        </p:nvSpPr>
        <p:spPr>
          <a:xfrm>
            <a:off x="3676311" y="3494003"/>
            <a:ext cx="17626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Preprocess</a:t>
            </a:r>
            <a:br>
              <a:rPr lang="en-US" sz="1400" dirty="0"/>
            </a:br>
            <a:r>
              <a:rPr lang="en-US" sz="1200" dirty="0"/>
              <a:t>Using Open CV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22C9CB-8743-DDAB-F3C0-08F01B75563A}"/>
              </a:ext>
            </a:extLst>
          </p:cNvPr>
          <p:cNvSpPr txBox="1"/>
          <p:nvPr/>
        </p:nvSpPr>
        <p:spPr>
          <a:xfrm>
            <a:off x="7316181" y="3390381"/>
            <a:ext cx="17626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Translate</a:t>
            </a:r>
            <a:r>
              <a:rPr lang="en-US" sz="1400" b="1" dirty="0"/>
              <a:t> </a:t>
            </a:r>
            <a:r>
              <a:rPr lang="en-US" sz="1200" dirty="0"/>
              <a:t>(pluggable)</a:t>
            </a:r>
            <a:br>
              <a:rPr lang="en-US" sz="1400" dirty="0"/>
            </a:br>
            <a:r>
              <a:rPr lang="en-US" sz="1200" dirty="0"/>
              <a:t>1. Using Tesseract</a:t>
            </a:r>
            <a:br>
              <a:rPr lang="en-US" sz="1200" dirty="0"/>
            </a:br>
            <a:r>
              <a:rPr lang="en-US" sz="1200" dirty="0"/>
              <a:t>2. Using Open CV</a:t>
            </a:r>
            <a:endParaRPr lang="en-US" sz="1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F15CCB6-3D63-832F-4AA9-475658D220BA}"/>
              </a:ext>
            </a:extLst>
          </p:cNvPr>
          <p:cNvGrpSpPr/>
          <p:nvPr/>
        </p:nvGrpSpPr>
        <p:grpSpPr>
          <a:xfrm>
            <a:off x="3320001" y="1373745"/>
            <a:ext cx="1532443" cy="821442"/>
            <a:chOff x="3320001" y="2336913"/>
            <a:chExt cx="1532443" cy="8214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DCB5B3-1C0B-9244-2E80-726D65693E39}"/>
                </a:ext>
              </a:extLst>
            </p:cNvPr>
            <p:cNvSpPr/>
            <p:nvPr/>
          </p:nvSpPr>
          <p:spPr>
            <a:xfrm>
              <a:off x="3320001" y="2336913"/>
              <a:ext cx="1532443" cy="82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FIN-OCR-WEB</a:t>
              </a:r>
            </a:p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5437B4-4D71-E06F-9FA7-F43C826B6A5A}"/>
                </a:ext>
              </a:extLst>
            </p:cNvPr>
            <p:cNvSpPr/>
            <p:nvPr/>
          </p:nvSpPr>
          <p:spPr>
            <a:xfrm>
              <a:off x="3486912" y="2799042"/>
              <a:ext cx="1137462" cy="3125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FIN-OCR SDK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ADC4BDB-4E71-E3C5-6191-39E86C27B158}"/>
              </a:ext>
            </a:extLst>
          </p:cNvPr>
          <p:cNvSpPr/>
          <p:nvPr/>
        </p:nvSpPr>
        <p:spPr>
          <a:xfrm>
            <a:off x="5987185" y="2819992"/>
            <a:ext cx="3102545" cy="293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Other Media Types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A94BA-44EF-1471-69C2-9B96F17820AE}"/>
              </a:ext>
            </a:extLst>
          </p:cNvPr>
          <p:cNvCxnSpPr>
            <a:cxnSpLocks/>
          </p:cNvCxnSpPr>
          <p:nvPr/>
        </p:nvCxnSpPr>
        <p:spPr>
          <a:xfrm>
            <a:off x="4861262" y="3772763"/>
            <a:ext cx="1971436" cy="0"/>
          </a:xfrm>
          <a:prstGeom prst="straightConnector1">
            <a:avLst/>
          </a:prstGeom>
          <a:ln w="222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E79C4E-E5CD-FDBA-FF36-EE6A71E21BEE}"/>
              </a:ext>
            </a:extLst>
          </p:cNvPr>
          <p:cNvGrpSpPr/>
          <p:nvPr/>
        </p:nvGrpSpPr>
        <p:grpSpPr>
          <a:xfrm>
            <a:off x="7527794" y="1367562"/>
            <a:ext cx="1532443" cy="821442"/>
            <a:chOff x="5325585" y="2318625"/>
            <a:chExt cx="1532443" cy="82144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2B730B-F0BF-49E3-30A0-9A78B250D607}"/>
                </a:ext>
              </a:extLst>
            </p:cNvPr>
            <p:cNvSpPr/>
            <p:nvPr/>
          </p:nvSpPr>
          <p:spPr>
            <a:xfrm>
              <a:off x="5325585" y="2318625"/>
              <a:ext cx="1532443" cy="82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FIN-OCR-CLI</a:t>
              </a:r>
            </a:p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3C7776-D1AA-BAA8-300E-6F9D41A91DB0}"/>
                </a:ext>
              </a:extLst>
            </p:cNvPr>
            <p:cNvSpPr/>
            <p:nvPr/>
          </p:nvSpPr>
          <p:spPr>
            <a:xfrm>
              <a:off x="5516880" y="2744178"/>
              <a:ext cx="1137462" cy="3125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FIN-OCR SDK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C15FAD-A074-EAF4-CD68-312C7A62D409}"/>
              </a:ext>
            </a:extLst>
          </p:cNvPr>
          <p:cNvGrpSpPr/>
          <p:nvPr/>
        </p:nvGrpSpPr>
        <p:grpSpPr>
          <a:xfrm>
            <a:off x="5210146" y="1364421"/>
            <a:ext cx="2078736" cy="821442"/>
            <a:chOff x="7181089" y="1368756"/>
            <a:chExt cx="2078736" cy="8214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1F6C42-12DB-FFDD-0743-5C2FB2234093}"/>
                </a:ext>
              </a:extLst>
            </p:cNvPr>
            <p:cNvSpPr/>
            <p:nvPr/>
          </p:nvSpPr>
          <p:spPr>
            <a:xfrm>
              <a:off x="7181089" y="1368756"/>
              <a:ext cx="2078736" cy="821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FIN-OCR-BROWSER</a:t>
              </a:r>
            </a:p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151EA4-0798-74BD-15FF-AA1724EBB05C}"/>
                </a:ext>
              </a:extLst>
            </p:cNvPr>
            <p:cNvSpPr/>
            <p:nvPr/>
          </p:nvSpPr>
          <p:spPr>
            <a:xfrm>
              <a:off x="7376160" y="1848066"/>
              <a:ext cx="1619018" cy="31257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FIN-OCR SDK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5933AD92-3EC2-AE27-03AD-7B7AF9C037B9}"/>
              </a:ext>
            </a:extLst>
          </p:cNvPr>
          <p:cNvSpPr/>
          <p:nvPr/>
        </p:nvSpPr>
        <p:spPr>
          <a:xfrm>
            <a:off x="9241536" y="5159034"/>
            <a:ext cx="1885245" cy="449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FIN-OCR-TRAIN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5A6A0ABF-1109-7020-81B8-C21F79B0FD74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8268473" y="4400849"/>
            <a:ext cx="348282" cy="1597844"/>
          </a:xfrm>
          <a:prstGeom prst="bentConnector2">
            <a:avLst/>
          </a:prstGeom>
          <a:ln w="222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0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daa4a96-c990-4984-b8fb-532cc7fb84a5" xsi:nil="true"/>
    <SharedWithUsers xmlns="50a9a756-0495-430e-b4fa-dfb41a51744f">
      <UserInfo>
        <DisplayName>Sasikumar Natarajan</DisplayName>
        <AccountId>3665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499A435DFFC43AA6A7709D2892E7A" ma:contentTypeVersion="13" ma:contentTypeDescription="Create a new document." ma:contentTypeScope="" ma:versionID="5aaeae1a2b75db5c97bec6c3781ad6f8">
  <xsd:schema xmlns:xsd="http://www.w3.org/2001/XMLSchema" xmlns:xs="http://www.w3.org/2001/XMLSchema" xmlns:p="http://schemas.microsoft.com/office/2006/metadata/properties" xmlns:ns2="3daa4a96-c990-4984-b8fb-532cc7fb84a5" xmlns:ns3="50a9a756-0495-430e-b4fa-dfb41a51744f" targetNamespace="http://schemas.microsoft.com/office/2006/metadata/properties" ma:root="true" ma:fieldsID="018d19152db811c2ed1aef70c8ea910b" ns2:_="" ns3:_="">
    <xsd:import namespace="3daa4a96-c990-4984-b8fb-532cc7fb84a5"/>
    <xsd:import namespace="50a9a756-0495-430e-b4fa-dfb41a517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4a96-c990-4984-b8fb-532cc7fb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9a756-0495-430e-b4fa-dfb41a5174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5A135A-D6FD-4538-BF5E-4FE0D89D1792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50a9a756-0495-430e-b4fa-dfb41a51744f"/>
    <ds:schemaRef ds:uri="3daa4a96-c990-4984-b8fb-532cc7fb84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326499-3B18-42BE-9923-F8D85419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4a96-c990-4984-b8fb-532cc7fb84a5"/>
    <ds:schemaRef ds:uri="50a9a756-0495-430e-b4fa-dfb41a5174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1688E8-7CDB-4F52-94A9-EE0AF544E3E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cc71aa7-c92e-49b0-a10c-8c6e039be242}" enabled="1" method="Privileged" siteId="{f3f068cf-080c-4824-a912-f8c4633bd4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65173</TotalTime>
  <Words>69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FIN-OCR Architecture</vt:lpstr>
    </vt:vector>
  </TitlesOfParts>
  <Company>Discover Financial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Tupperware S3 Architecture</dc:title>
  <dc:creator>Bryan Payton</dc:creator>
  <cp:lastModifiedBy>Keith Smith</cp:lastModifiedBy>
  <cp:revision>68</cp:revision>
  <dcterms:created xsi:type="dcterms:W3CDTF">2019-06-27T18:04:48Z</dcterms:created>
  <dcterms:modified xsi:type="dcterms:W3CDTF">2024-07-17T19:48:06Z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0x010100681499A435DFFC43AA6A7709D2892E7A</vt:lpwstr>
  </property>
  <property fmtid="{D5CDD505-2E9C-101B-9397-08002B2CF9AE}" pid="3" name="ClassificationContentMarkingFooterLocations">
    <vt:lpwstr>Office Theme:8</vt:lpwstr>
  </property>
  <property fmtid="{D5CDD505-2E9C-101B-9397-08002B2CF9AE}" pid="4" name="ClassificationContentMarkingFooterText">
    <vt:lpwstr>Internal</vt:lpwstr>
  </property>
</Properties>
</file>