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8" r:id="rId2"/>
  </p:sldIdLst>
  <p:sldSz cx="12192000" cy="6858000"/>
  <p:notesSz cx="6858000" cy="9144000"/>
  <p:defaultTextStyle>
    <a:defPPr>
      <a:defRPr lang="en-L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E5287"/>
    <a:srgbClr val="8BA1C2"/>
    <a:srgbClr val="546FA3"/>
    <a:srgbClr val="446286"/>
    <a:srgbClr val="586AA2"/>
    <a:srgbClr val="526DAB"/>
    <a:srgbClr val="5876B5"/>
    <a:srgbClr val="6585B9"/>
    <a:srgbClr val="7290C4"/>
    <a:srgbClr val="7E96C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4699"/>
  </p:normalViewPr>
  <p:slideViewPr>
    <p:cSldViewPr snapToGrid="0" snapToObjects="1">
      <p:cViewPr varScale="1">
        <p:scale>
          <a:sx n="79" d="100"/>
          <a:sy n="79" d="100"/>
        </p:scale>
        <p:origin x="821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89E3F-7C15-9341-B653-EC24AE00FD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F72CEAE-7FC4-864A-8065-C86CCBAF9D4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D311E2-63EB-644F-8FEE-D7208DA4BB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7F1BAF-BC5C-D547-B291-DDCE845087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9620E2-13DE-0944-98E0-3D1D9AEB0D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6007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B7A44C-E953-A74A-B9C7-BD0FCB153D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33A6300-D364-894B-9F11-506049C5C41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77C2B3-6800-9A4A-8C40-A714E8B59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87E060-0C59-E54C-9B67-0D05D6CEA9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F2710-0355-1049-AC92-C364D327D0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61081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DBEFB3-A904-494C-990A-3F171492ACA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2650E4D-DC9F-CB4A-A428-7A9B6C8706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9382AF-C457-F940-8AF1-E2BF9896FF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C48B92-052A-CB43-9225-7693536C1E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4FDAE8C-45A5-1447-A482-CA4E839B14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446097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04CAF-2F4B-6246-9FE9-4EDDC530D1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E7A03F-9492-B64A-A461-7ECF8FD1B6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3DEC58-2760-144C-BD8E-2C3BB7AE28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CB3951-1C20-B24B-8B80-2C330DC04B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0659055-202A-C74D-82A0-3499CC0A99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02016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085870-4975-F943-9971-05BC88DEF1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781AA01-FA5F-3649-918C-0FAE657230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3F7B0B-6E17-9244-816D-31060AAD70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EA2C8-3520-2D49-BE7E-7D7B0A967C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8EB8B1C-94A4-A44F-B23C-05852E116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139077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C51770-E04F-2E45-8B0F-C2260328E2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FCF685-BDB3-AE49-B0EB-1BE8385552E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CFBB4B-1F54-6C4D-83F1-0EA1AC374A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2DA88DC-C0A3-8243-ACF9-6F7075A1D7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F17A7E-546C-5348-A2EC-101E0D7CC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500734-EB9E-624E-9A53-86A25C767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77856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0AD188-BE27-F940-9CA1-166DC68D60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956F3D-7C69-4446-80F3-59CE996DBF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2B09F5F-836A-6146-AE12-E2F1BC68EDB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FF6D279-D9D8-AC48-BEFB-E36CA17ADB4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00B0B3A-B97C-6144-9939-B045D1855F7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50ABB82-13F3-F944-BB22-F680E3453E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9CBE07D-F411-BA4D-9286-90522AFD3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741E93FF-10D8-F14D-A0B2-393DE9EEC0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025207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6D7646-4958-8049-80FB-5CA48041D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A925FE4-142B-8048-ADBB-B56A4CFDEE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02184E4-2818-9C47-B160-9A28EF1F96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4112749-F3F1-0745-8980-0DDD7D730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09027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BFF872E-A5DB-904A-8A4B-5D50F41ECB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FEF5AD-B4A6-CA43-9AE3-DD28550E3D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60CBB1-8AE8-0F48-9154-F3D2325F61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232840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D7174E-9DD3-4C41-A793-7A022F873C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9B2DB6-6DF0-0941-B7E4-12623B016B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409A323-4DAD-D74C-8A48-DA498C8C1AB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26B09DF-8712-6748-9D09-8D60C7FD85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573ECC-BCA5-E54B-8BC2-4471E4ACC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23CD07-C82B-C140-AB93-76A81B23BE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6240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3AA14-3AEB-B749-A9D3-AADC5E87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513D588-09B2-9B45-BDDF-E4C9516A6D4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B0EF6F9-0A11-4745-A5E4-027D72ADBB7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F71946-9F96-B446-8DA4-5319A216C6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390C57-88BF-B247-95D5-C11B15A470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812B944-E0B7-6C4D-9CB7-2D48E9831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1549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7C3AA0C-F0B2-D449-97CD-29FD03CE0D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6BDC5BC-2E58-434A-A44F-EFD4E5B2F6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773C34-E703-1B40-A010-F45527C12D4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0FD3D9A-36CF-C845-9F31-DDC271F1AF6B}" type="datetimeFigureOut">
              <a:rPr lang="en-GB" smtClean="0"/>
              <a:t>10/07/2024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30CCA5-6040-6146-B026-D0B8A12E53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C2DBD82-8385-C647-8871-41E2B4D574F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525174-4E32-D344-817B-DB6FB820C1DE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07210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L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>
            <a:extLst>
              <a:ext uri="{FF2B5EF4-FFF2-40B4-BE49-F238E27FC236}">
                <a16:creationId xmlns:a16="http://schemas.microsoft.com/office/drawing/2014/main" id="{9FB2F2DC-EFD6-E317-5FB2-C3AB7EAA7D9A}"/>
              </a:ext>
            </a:extLst>
          </p:cNvPr>
          <p:cNvGrpSpPr/>
          <p:nvPr/>
        </p:nvGrpSpPr>
        <p:grpSpPr>
          <a:xfrm>
            <a:off x="311380" y="312803"/>
            <a:ext cx="1766042" cy="611255"/>
            <a:chOff x="2098558" y="238731"/>
            <a:chExt cx="1766042" cy="611255"/>
          </a:xfrm>
        </p:grpSpPr>
        <p:pic>
          <p:nvPicPr>
            <p:cNvPr id="15" name="Picture 14" descr="A close-up of a network&#10;&#10;Description automatically generated">
              <a:extLst>
                <a:ext uri="{FF2B5EF4-FFF2-40B4-BE49-F238E27FC236}">
                  <a16:creationId xmlns:a16="http://schemas.microsoft.com/office/drawing/2014/main" id="{2B913398-F298-8729-D567-B24AD42C155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098558" y="249104"/>
              <a:ext cx="1740989" cy="600882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B16EB08E-5EE2-4594-26C7-D189F58EBF64}"/>
                </a:ext>
              </a:extLst>
            </p:cNvPr>
            <p:cNvSpPr txBox="1"/>
            <p:nvPr/>
          </p:nvSpPr>
          <p:spPr>
            <a:xfrm>
              <a:off x="2123612" y="238731"/>
              <a:ext cx="174098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COVID-19</a:t>
              </a:r>
            </a:p>
            <a:p>
              <a:r>
                <a:rPr lang="en-GB" sz="1400" dirty="0">
                  <a:solidFill>
                    <a:schemeClr val="bg1"/>
                  </a:solidFill>
                  <a:latin typeface="Noto Sans InsParthi" panose="020F0502020204030204" pitchFamily="34" charset="0"/>
                  <a:cs typeface="Noto Sans InsParthi" panose="020F0502020204030204" pitchFamily="34" charset="0"/>
                </a:rPr>
                <a:t>★★★★★</a:t>
              </a:r>
            </a:p>
          </p:txBody>
        </p:sp>
      </p:grp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27A8B4A6-6136-8703-D676-13DD131D37AA}"/>
              </a:ext>
            </a:extLst>
          </p:cNvPr>
          <p:cNvSpPr/>
          <p:nvPr/>
        </p:nvSpPr>
        <p:spPr>
          <a:xfrm>
            <a:off x="31138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Rheumatoid arthritis 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3" name="Rounded Rectangle 12">
            <a:extLst>
              <a:ext uri="{FF2B5EF4-FFF2-40B4-BE49-F238E27FC236}">
                <a16:creationId xmlns:a16="http://schemas.microsoft.com/office/drawing/2014/main" id="{B24B2572-7BF1-6D75-4786-4251F5CBF65B}"/>
              </a:ext>
            </a:extLst>
          </p:cNvPr>
          <p:cNvSpPr/>
          <p:nvPr/>
        </p:nvSpPr>
        <p:spPr>
          <a:xfrm>
            <a:off x="311380" y="1749161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Parkinson’s disease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14" name="Rounded Rectangle 13">
            <a:extLst>
              <a:ext uri="{FF2B5EF4-FFF2-40B4-BE49-F238E27FC236}">
                <a16:creationId xmlns:a16="http://schemas.microsoft.com/office/drawing/2014/main" id="{8FD85E3B-7BE3-12C9-DA88-9DF10469F55A}"/>
              </a:ext>
            </a:extLst>
          </p:cNvPr>
          <p:cNvSpPr/>
          <p:nvPr/>
        </p:nvSpPr>
        <p:spPr>
          <a:xfrm>
            <a:off x="336434" y="2461118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Asthma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26" name="Rounded Rectangle 25">
            <a:extLst>
              <a:ext uri="{FF2B5EF4-FFF2-40B4-BE49-F238E27FC236}">
                <a16:creationId xmlns:a16="http://schemas.microsoft.com/office/drawing/2014/main" id="{3FC85A72-9673-B257-E383-E6397BDCCA83}"/>
              </a:ext>
            </a:extLst>
          </p:cNvPr>
          <p:cNvSpPr/>
          <p:nvPr/>
        </p:nvSpPr>
        <p:spPr>
          <a:xfrm>
            <a:off x="336434" y="3173075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Cancer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31" name="Rounded Rectangle 30">
            <a:extLst>
              <a:ext uri="{FF2B5EF4-FFF2-40B4-BE49-F238E27FC236}">
                <a16:creationId xmlns:a16="http://schemas.microsoft.com/office/drawing/2014/main" id="{965F451B-E2B8-D8B2-BEF3-27DF7694CDFE}"/>
              </a:ext>
            </a:extLst>
          </p:cNvPr>
          <p:cNvSpPr/>
          <p:nvPr/>
        </p:nvSpPr>
        <p:spPr>
          <a:xfrm>
            <a:off x="2229950" y="323177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Sarcopenia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32" name="Rounded Rectangle 31">
            <a:extLst>
              <a:ext uri="{FF2B5EF4-FFF2-40B4-BE49-F238E27FC236}">
                <a16:creationId xmlns:a16="http://schemas.microsoft.com/office/drawing/2014/main" id="{DB6DCF8C-FD65-327C-A221-69ACA6501F2C}"/>
              </a:ext>
            </a:extLst>
          </p:cNvPr>
          <p:cNvSpPr/>
          <p:nvPr/>
        </p:nvSpPr>
        <p:spPr>
          <a:xfrm>
            <a:off x="2229950" y="1037204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Cystic fibrosis ★★★☆☆</a:t>
            </a:r>
          </a:p>
        </p:txBody>
      </p:sp>
      <p:sp>
        <p:nvSpPr>
          <p:cNvPr id="33" name="Rounded Rectangle 32">
            <a:extLst>
              <a:ext uri="{FF2B5EF4-FFF2-40B4-BE49-F238E27FC236}">
                <a16:creationId xmlns:a16="http://schemas.microsoft.com/office/drawing/2014/main" id="{5909C77C-483C-2C7A-6F02-414532B577D4}"/>
              </a:ext>
            </a:extLst>
          </p:cNvPr>
          <p:cNvSpPr/>
          <p:nvPr/>
        </p:nvSpPr>
        <p:spPr>
          <a:xfrm>
            <a:off x="2229950" y="1747089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Heart failure ★★★☆☆</a:t>
            </a:r>
          </a:p>
        </p:txBody>
      </p:sp>
      <p:sp>
        <p:nvSpPr>
          <p:cNvPr id="34" name="Rounded Rectangle 33">
            <a:extLst>
              <a:ext uri="{FF2B5EF4-FFF2-40B4-BE49-F238E27FC236}">
                <a16:creationId xmlns:a16="http://schemas.microsoft.com/office/drawing/2014/main" id="{6A9CA2C6-425F-83A1-69B5-F07906EF7FFA}"/>
              </a:ext>
            </a:extLst>
          </p:cNvPr>
          <p:cNvSpPr/>
          <p:nvPr/>
        </p:nvSpPr>
        <p:spPr>
          <a:xfrm>
            <a:off x="2229950" y="2461116"/>
            <a:ext cx="1740988" cy="600881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Atherosclerosis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★☆★☆★</a:t>
            </a:r>
          </a:p>
        </p:txBody>
      </p:sp>
      <p:sp>
        <p:nvSpPr>
          <p:cNvPr id="35" name="Rounded Rectangle 34">
            <a:extLst>
              <a:ext uri="{FF2B5EF4-FFF2-40B4-BE49-F238E27FC236}">
                <a16:creationId xmlns:a16="http://schemas.microsoft.com/office/drawing/2014/main" id="{529EA56A-16DD-48CE-3B1A-3C67F525FE14}"/>
              </a:ext>
            </a:extLst>
          </p:cNvPr>
          <p:cNvSpPr/>
          <p:nvPr/>
        </p:nvSpPr>
        <p:spPr>
          <a:xfrm>
            <a:off x="2229950" y="3195123"/>
            <a:ext cx="1740988" cy="600881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Osteoarthritis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★★☆☆☆</a:t>
            </a:r>
          </a:p>
        </p:txBody>
      </p:sp>
      <p:sp>
        <p:nvSpPr>
          <p:cNvPr id="36" name="Rounded Rectangle 35">
            <a:extLst>
              <a:ext uri="{FF2B5EF4-FFF2-40B4-BE49-F238E27FC236}">
                <a16:creationId xmlns:a16="http://schemas.microsoft.com/office/drawing/2014/main" id="{AC648295-C9ED-DF12-2610-9640D8C4DC23}"/>
              </a:ext>
            </a:extLst>
          </p:cNvPr>
          <p:cNvSpPr/>
          <p:nvPr/>
        </p:nvSpPr>
        <p:spPr>
          <a:xfrm>
            <a:off x="4433018" y="3128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Sjogren’s syndrome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7" name="Rounded Rectangle 36">
            <a:extLst>
              <a:ext uri="{FF2B5EF4-FFF2-40B4-BE49-F238E27FC236}">
                <a16:creationId xmlns:a16="http://schemas.microsoft.com/office/drawing/2014/main" id="{D57F231D-62B0-130A-DB0F-B70363B15B7D}"/>
              </a:ext>
            </a:extLst>
          </p:cNvPr>
          <p:cNvSpPr/>
          <p:nvPr/>
        </p:nvSpPr>
        <p:spPr>
          <a:xfrm>
            <a:off x="4433018" y="10372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Diabetic kidney disease ★☆☆☆☆</a:t>
            </a:r>
          </a:p>
        </p:txBody>
      </p:sp>
      <p:sp>
        <p:nvSpPr>
          <p:cNvPr id="38" name="Rounded Rectangle 37">
            <a:extLst>
              <a:ext uri="{FF2B5EF4-FFF2-40B4-BE49-F238E27FC236}">
                <a16:creationId xmlns:a16="http://schemas.microsoft.com/office/drawing/2014/main" id="{E590DF80-29A9-268C-D2BE-7E2FE6814672}"/>
              </a:ext>
            </a:extLst>
          </p:cNvPr>
          <p:cNvSpPr/>
          <p:nvPr/>
        </p:nvSpPr>
        <p:spPr>
          <a:xfrm>
            <a:off x="4443802" y="176160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</a:rPr>
              <a:t>Atopic dermatitis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39" name="Rounded Rectangle 38">
            <a:extLst>
              <a:ext uri="{FF2B5EF4-FFF2-40B4-BE49-F238E27FC236}">
                <a16:creationId xmlns:a16="http://schemas.microsoft.com/office/drawing/2014/main" id="{35DAC374-0962-3F30-6D4E-77A4D317E857}"/>
              </a:ext>
            </a:extLst>
          </p:cNvPr>
          <p:cNvSpPr/>
          <p:nvPr/>
        </p:nvSpPr>
        <p:spPr>
          <a:xfrm>
            <a:off x="7248336" y="1398172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Neural tube closure defects ★★★★☆</a:t>
            </a:r>
          </a:p>
        </p:txBody>
      </p:sp>
      <p:sp>
        <p:nvSpPr>
          <p:cNvPr id="40" name="Rounded Rectangle 39">
            <a:extLst>
              <a:ext uri="{FF2B5EF4-FFF2-40B4-BE49-F238E27FC236}">
                <a16:creationId xmlns:a16="http://schemas.microsoft.com/office/drawing/2014/main" id="{C3012C4E-9040-B54D-5DCD-25CA7664DB5F}"/>
              </a:ext>
            </a:extLst>
          </p:cNvPr>
          <p:cNvSpPr/>
          <p:nvPr/>
        </p:nvSpPr>
        <p:spPr>
          <a:xfrm>
            <a:off x="7248336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Acute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★★★★★</a:t>
            </a:r>
          </a:p>
        </p:txBody>
      </p:sp>
      <p:sp>
        <p:nvSpPr>
          <p:cNvPr id="41" name="Rounded Rectangle 40">
            <a:extLst>
              <a:ext uri="{FF2B5EF4-FFF2-40B4-BE49-F238E27FC236}">
                <a16:creationId xmlns:a16="http://schemas.microsoft.com/office/drawing/2014/main" id="{63742DF9-37E5-86DB-8678-CFFEBD4CDF79}"/>
              </a:ext>
            </a:extLst>
          </p:cNvPr>
          <p:cNvSpPr/>
          <p:nvPr/>
        </p:nvSpPr>
        <p:spPr>
          <a:xfrm>
            <a:off x="7248336" y="2218045"/>
            <a:ext cx="1740987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Kidney </a:t>
            </a:r>
            <a:r>
              <a:rPr lang="en-GB" sz="1350" dirty="0" err="1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crystallopathy</a:t>
            </a:r>
            <a:r>
              <a:rPr lang="en-GB" sz="135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 and tubular necrosis </a:t>
            </a:r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2" name="Rounded Rectangle 41">
            <a:extLst>
              <a:ext uri="{FF2B5EF4-FFF2-40B4-BE49-F238E27FC236}">
                <a16:creationId xmlns:a16="http://schemas.microsoft.com/office/drawing/2014/main" id="{521E0C92-B71A-8F9F-EA09-4BA9FB6E7AA2}"/>
              </a:ext>
            </a:extLst>
          </p:cNvPr>
          <p:cNvSpPr/>
          <p:nvPr/>
        </p:nvSpPr>
        <p:spPr>
          <a:xfrm>
            <a:off x="7248336" y="3031321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Cognitive function defects ★☆☆☆☆</a:t>
            </a:r>
          </a:p>
        </p:txBody>
      </p:sp>
      <p:sp>
        <p:nvSpPr>
          <p:cNvPr id="43" name="Rounded Rectangle 42">
            <a:extLst>
              <a:ext uri="{FF2B5EF4-FFF2-40B4-BE49-F238E27FC236}">
                <a16:creationId xmlns:a16="http://schemas.microsoft.com/office/drawing/2014/main" id="{1D2C2B70-A93A-2A5B-6B69-21AA304EBA32}"/>
              </a:ext>
            </a:extLst>
          </p:cNvPr>
          <p:cNvSpPr/>
          <p:nvPr/>
        </p:nvSpPr>
        <p:spPr>
          <a:xfrm>
            <a:off x="7248336" y="3844597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Immune-mediated diseases ★☆☆☆☆</a:t>
            </a:r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6F20FCEF-FADC-8E5F-9EA7-BC6256AA7EAA}"/>
              </a:ext>
            </a:extLst>
          </p:cNvPr>
          <p:cNvSpPr/>
          <p:nvPr/>
        </p:nvSpPr>
        <p:spPr>
          <a:xfrm>
            <a:off x="7248336" y="465789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Chronic inflammation</a:t>
            </a:r>
          </a:p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★★★☆☆</a:t>
            </a:r>
          </a:p>
        </p:txBody>
      </p:sp>
      <p:sp>
        <p:nvSpPr>
          <p:cNvPr id="45" name="Rounded Rectangle 44">
            <a:extLst>
              <a:ext uri="{FF2B5EF4-FFF2-40B4-BE49-F238E27FC236}">
                <a16:creationId xmlns:a16="http://schemas.microsoft.com/office/drawing/2014/main" id="{C5FE31AA-2300-1962-44E7-056985CA76A7}"/>
              </a:ext>
            </a:extLst>
          </p:cNvPr>
          <p:cNvSpPr/>
          <p:nvPr/>
        </p:nvSpPr>
        <p:spPr>
          <a:xfrm>
            <a:off x="4440153" y="24680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Psoriasis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6" name="Rounded Rectangle 45">
            <a:extLst>
              <a:ext uri="{FF2B5EF4-FFF2-40B4-BE49-F238E27FC236}">
                <a16:creationId xmlns:a16="http://schemas.microsoft.com/office/drawing/2014/main" id="{B0A4851B-5AA4-5E83-7769-70081C7217C5}"/>
              </a:ext>
            </a:extLst>
          </p:cNvPr>
          <p:cNvSpPr/>
          <p:nvPr/>
        </p:nvSpPr>
        <p:spPr>
          <a:xfrm>
            <a:off x="4440153" y="31924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Liver steatosis ★☆☆☆☆</a:t>
            </a:r>
          </a:p>
        </p:txBody>
      </p:sp>
      <p:sp>
        <p:nvSpPr>
          <p:cNvPr id="47" name="Rounded Rectangle 46">
            <a:extLst>
              <a:ext uri="{FF2B5EF4-FFF2-40B4-BE49-F238E27FC236}">
                <a16:creationId xmlns:a16="http://schemas.microsoft.com/office/drawing/2014/main" id="{574FD5EF-D4ED-9879-02EA-8DE461271ACE}"/>
              </a:ext>
            </a:extLst>
          </p:cNvPr>
          <p:cNvSpPr/>
          <p:nvPr/>
        </p:nvSpPr>
        <p:spPr>
          <a:xfrm>
            <a:off x="4450937" y="3916854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Cholestasis</a:t>
            </a:r>
          </a:p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  <p:sp>
        <p:nvSpPr>
          <p:cNvPr id="48" name="Rounded Rectangle 47">
            <a:extLst>
              <a:ext uri="{FF2B5EF4-FFF2-40B4-BE49-F238E27FC236}">
                <a16:creationId xmlns:a16="http://schemas.microsoft.com/office/drawing/2014/main" id="{A4B2982B-947A-596F-12B9-3C4956A0D9F5}"/>
              </a:ext>
            </a:extLst>
          </p:cNvPr>
          <p:cNvSpPr/>
          <p:nvPr/>
        </p:nvSpPr>
        <p:spPr>
          <a:xfrm>
            <a:off x="9451404" y="573556"/>
            <a:ext cx="1740988" cy="581007"/>
          </a:xfrm>
          <a:prstGeom prst="roundRect">
            <a:avLst>
              <a:gd name="adj" fmla="val 10628"/>
            </a:avLst>
          </a:prstGeom>
          <a:solidFill>
            <a:srgbClr val="2E5287"/>
          </a:solidFill>
          <a:ln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chemeClr val="bg1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CAR T cell treatment ★★★☆☆</a:t>
            </a:r>
          </a:p>
        </p:txBody>
      </p:sp>
      <p:sp>
        <p:nvSpPr>
          <p:cNvPr id="49" name="Rounded Rectangle 48">
            <a:extLst>
              <a:ext uri="{FF2B5EF4-FFF2-40B4-BE49-F238E27FC236}">
                <a16:creationId xmlns:a16="http://schemas.microsoft.com/office/drawing/2014/main" id="{82296E7C-E524-FA38-7B9B-083F0C2508C7}"/>
              </a:ext>
            </a:extLst>
          </p:cNvPr>
          <p:cNvSpPr/>
          <p:nvPr/>
        </p:nvSpPr>
        <p:spPr>
          <a:xfrm>
            <a:off x="9462188" y="1405623"/>
            <a:ext cx="1740988" cy="581007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Cytokine release syndrome ★☆☆☆☆</a:t>
            </a:r>
          </a:p>
        </p:txBody>
      </p:sp>
      <p:sp>
        <p:nvSpPr>
          <p:cNvPr id="4" name="Rounded Rectangle 35">
            <a:extLst>
              <a:ext uri="{FF2B5EF4-FFF2-40B4-BE49-F238E27FC236}">
                <a16:creationId xmlns:a16="http://schemas.microsoft.com/office/drawing/2014/main" id="{B6921709-470A-1626-AD4B-5E0ED8B4AF47}"/>
              </a:ext>
            </a:extLst>
          </p:cNvPr>
          <p:cNvSpPr/>
          <p:nvPr/>
        </p:nvSpPr>
        <p:spPr>
          <a:xfrm>
            <a:off x="4433018" y="4657897"/>
            <a:ext cx="1740988" cy="581006"/>
          </a:xfrm>
          <a:prstGeom prst="roundRect">
            <a:avLst>
              <a:gd name="adj" fmla="val 10628"/>
            </a:avLst>
          </a:prstGeom>
          <a:solidFill>
            <a:schemeClr val="bg1"/>
          </a:solidFill>
          <a:ln w="12700">
            <a:solidFill>
              <a:srgbClr val="2E5287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sz="1400" dirty="0">
                <a:solidFill>
                  <a:srgbClr val="2E5287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Immune System </a:t>
            </a:r>
          </a:p>
          <a:p>
            <a:r>
              <a:rPr lang="en-GB" sz="1400" dirty="0">
                <a:solidFill>
                  <a:srgbClr val="2E5287"/>
                </a:solidFill>
                <a:ea typeface="Noto Sans" panose="020B0502040504020204" pitchFamily="34" charset="0"/>
                <a:cs typeface="Noto Sans" panose="020B0502040504020204" pitchFamily="34" charset="0"/>
              </a:rPr>
              <a:t>Develop. </a:t>
            </a:r>
            <a:r>
              <a:rPr lang="en-GB" sz="1400" dirty="0">
                <a:solidFill>
                  <a:srgbClr val="2E5287"/>
                </a:solidFill>
                <a:latin typeface="Noto Sans InsParthi" panose="020F0502020204030204" pitchFamily="34" charset="0"/>
                <a:cs typeface="Noto Sans InsParthi" panose="020F0502020204030204" pitchFamily="34" charset="0"/>
              </a:rPr>
              <a:t>★☆☆☆☆</a:t>
            </a:r>
          </a:p>
        </p:txBody>
      </p:sp>
    </p:spTree>
    <p:extLst>
      <p:ext uri="{BB962C8B-B14F-4D97-AF65-F5344CB8AC3E}">
        <p14:creationId xmlns:p14="http://schemas.microsoft.com/office/powerpoint/2010/main" val="123119568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79</Words>
  <Application>Microsoft Office PowerPoint</Application>
  <PresentationFormat>Widescreen</PresentationFormat>
  <Paragraphs>40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Noto Sans</vt:lpstr>
      <vt:lpstr>Noto Sans InsParthi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Alexander Mazein</dc:creator>
  <cp:lastModifiedBy>Maia Ladeira Luiz Carlos</cp:lastModifiedBy>
  <cp:revision>16</cp:revision>
  <dcterms:created xsi:type="dcterms:W3CDTF">2023-11-13T12:25:57Z</dcterms:created>
  <dcterms:modified xsi:type="dcterms:W3CDTF">2024-07-10T07:13:31Z</dcterms:modified>
</cp:coreProperties>
</file>