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4" r:id="rId9"/>
    <p:sldId id="260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3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BF8A-B091-C24E-84D7-4D632C0A40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6380-5A33-E04C-B744-46F1A3FA9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ms-proxy-qa.ooma.com:8083/hms/api/devices/256/status?username=kb8whtmr99q48uutjd5k75ws7gif4v7j" TargetMode="External"/><Relationship Id="rId3" Type="http://schemas.openxmlformats.org/officeDocument/2006/relationships/hyperlink" Target="http://hms-proxy-qa.ooma.com:8083/hms/api/modes?username=wigt2rx4db9dbcu9f4n5hnnf5x7evm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ms-proxy-qa.ooma.com:8083/hms/api/devices/678/notification_settings/219?username=wigt2rx4db9dbcu9f4n5hnnf5x7evm58" TargetMode="External"/><Relationship Id="rId4" Type="http://schemas.openxmlformats.org/officeDocument/2006/relationships/hyperlink" Target="http://hms-proxy-qa.ooma.com:8083/hms/api/base/notification/sms?username=wigt2rx4db9dbcu9f4n5hnnf5x7evm58" TargetMode="External"/><Relationship Id="rId5" Type="http://schemas.openxmlformats.org/officeDocument/2006/relationships/hyperlink" Target="mailto:8583973190@tmomail.net" TargetMode="External"/><Relationship Id="rId6" Type="http://schemas.openxmlformats.org/officeDocument/2006/relationships/hyperlink" Target="mailto:6504338086@txt.att.net" TargetMode="External"/><Relationship Id="rId7" Type="http://schemas.openxmlformats.org/officeDocument/2006/relationships/hyperlink" Target="http://hms-proxy-qa.ooma.com:8083/hms/api/base/notification/email?username=wigt2rx4db9dbcu9f4n5hnnf5x7evm58" TargetMode="External"/><Relationship Id="rId8" Type="http://schemas.openxmlformats.org/officeDocument/2006/relationships/hyperlink" Target="mailto:disen@ooma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ms-proxy-qa.ooma.com:8083/hms/api/devices/678?username=wigt2rx4db9dbcu9f4n5hnnf5x7evm5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2365"/>
            <a:ext cx="7772400" cy="1774532"/>
          </a:xfrm>
        </p:spPr>
        <p:txBody>
          <a:bodyPr/>
          <a:lstStyle/>
          <a:p>
            <a:r>
              <a:rPr lang="en-US" dirty="0" smtClean="0"/>
              <a:t>Ooma Home Security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904567" cy="1752600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sz="1800" dirty="0" smtClean="0"/>
              <a:t>Disen Chitilapilly </a:t>
            </a:r>
            <a:r>
              <a:rPr lang="en-US" sz="1800" dirty="0" err="1" smtClean="0"/>
              <a:t>Devassy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87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case – Trigger Tampering </a:t>
            </a:r>
            <a:endParaRPr lang="en-US" dirty="0"/>
          </a:p>
        </p:txBody>
      </p:sp>
      <p:cxnSp>
        <p:nvCxnSpPr>
          <p:cNvPr id="6" name="Straight Connector 5"/>
          <p:cNvCxnSpPr>
            <a:stCxn id="16" idx="2"/>
          </p:cNvCxnSpPr>
          <p:nvPr/>
        </p:nvCxnSpPr>
        <p:spPr>
          <a:xfrm>
            <a:off x="640292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2"/>
          </p:cNvCxnSpPr>
          <p:nvPr/>
        </p:nvCxnSpPr>
        <p:spPr>
          <a:xfrm flipH="1">
            <a:off x="2127250" y="1778000"/>
            <a:ext cx="10583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2"/>
          </p:cNvCxnSpPr>
          <p:nvPr/>
        </p:nvCxnSpPr>
        <p:spPr>
          <a:xfrm>
            <a:off x="3894667" y="1820333"/>
            <a:ext cx="0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45667" y="1820333"/>
            <a:ext cx="52918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</p:cNvCxnSpPr>
          <p:nvPr/>
        </p:nvCxnSpPr>
        <p:spPr>
          <a:xfrm>
            <a:off x="7249583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4000" y="1534582"/>
            <a:ext cx="772583" cy="243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 FW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93333" y="1552864"/>
            <a:ext cx="889000" cy="225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 Server</a:t>
            </a:r>
            <a:endParaRPr lang="en-US" sz="1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460750" y="1552863"/>
            <a:ext cx="867833" cy="267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000" dirty="0" smtClean="0"/>
              <a:t>Client </a:t>
            </a:r>
            <a:r>
              <a:rPr lang="en-US" sz="1000" dirty="0" err="1" smtClean="0"/>
              <a:t>Telo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048250" y="1534582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Beagle Bone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52166" y="1534581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Sensors – 1,2,3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50876" y="4608728"/>
            <a:ext cx="148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3210" y="2300506"/>
            <a:ext cx="49053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98584" y="2796880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56251" y="3333749"/>
            <a:ext cx="1703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3210" y="3640576"/>
            <a:ext cx="4905374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3210" y="3860112"/>
            <a:ext cx="148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Verifying the tampering Mode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625" y="4341339"/>
            <a:ext cx="171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33" y="1949734"/>
            <a:ext cx="347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Trigger  GPIO for Tampering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56251" y="2300506"/>
            <a:ext cx="172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Tampering GPIOs of Sensor 1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624667" y="3277938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1419" y="2951284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82625" y="4180417"/>
            <a:ext cx="1476375" cy="2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9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86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Home Security Automation Architecture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4221" b="24221"/>
          <a:stretch>
            <a:fillRect/>
          </a:stretch>
        </p:blipFill>
        <p:spPr>
          <a:xfrm>
            <a:off x="550333" y="5397501"/>
            <a:ext cx="857250" cy="522674"/>
          </a:xfrm>
        </p:spPr>
      </p:pic>
      <p:sp>
        <p:nvSpPr>
          <p:cNvPr id="4" name="Rectangle 3"/>
          <p:cNvSpPr/>
          <p:nvPr/>
        </p:nvSpPr>
        <p:spPr>
          <a:xfrm>
            <a:off x="3377352" y="5016499"/>
            <a:ext cx="1830917" cy="582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Beagle Bone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301" y="1619250"/>
            <a:ext cx="1882563" cy="45508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Ooma Client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1" y="4483099"/>
            <a:ext cx="1088177" cy="533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5936" y="1619249"/>
            <a:ext cx="1459230" cy="4550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dirty="0" smtClean="0"/>
              <a:t>HMS Server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1545377" y="5503333"/>
            <a:ext cx="1831975" cy="2540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545377" y="4751915"/>
            <a:ext cx="1831975" cy="42333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77352" y="1619249"/>
            <a:ext cx="1702647" cy="4550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77352" y="2942166"/>
            <a:ext cx="1766146" cy="4974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 Framework</a:t>
            </a:r>
            <a:endParaRPr lang="en-US" dirty="0"/>
          </a:p>
        </p:txBody>
      </p:sp>
      <p:cxnSp>
        <p:nvCxnSpPr>
          <p:cNvPr id="23" name="Elbow Connector 22"/>
          <p:cNvCxnSpPr>
            <a:stCxn id="5" idx="2"/>
          </p:cNvCxnSpPr>
          <p:nvPr/>
        </p:nvCxnSpPr>
        <p:spPr>
          <a:xfrm rot="16200000" flipH="1">
            <a:off x="1817898" y="1664018"/>
            <a:ext cx="1107016" cy="1927647"/>
          </a:xfrm>
          <a:prstGeom prst="bent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3"/>
            <a:endCxn id="9" idx="2"/>
          </p:cNvCxnSpPr>
          <p:nvPr/>
        </p:nvCxnSpPr>
        <p:spPr>
          <a:xfrm flipV="1">
            <a:off x="5143498" y="2074334"/>
            <a:ext cx="2022053" cy="1116541"/>
          </a:xfrm>
          <a:prstGeom prst="bent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2"/>
            <a:endCxn id="4" idx="0"/>
          </p:cNvCxnSpPr>
          <p:nvPr/>
        </p:nvCxnSpPr>
        <p:spPr>
          <a:xfrm>
            <a:off x="4260425" y="3439583"/>
            <a:ext cx="32386" cy="1576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>
            <a:off x="4228676" y="2074334"/>
            <a:ext cx="31749" cy="867832"/>
          </a:xfrm>
          <a:prstGeom prst="straightConnector1">
            <a:avLst/>
          </a:prstGeom>
          <a:ln>
            <a:solidFill>
              <a:schemeClr val="tx1">
                <a:alpha val="20000"/>
              </a:schemeClr>
            </a:solidFill>
            <a:headEnd type="arrow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Bring up Call Flow</a:t>
            </a:r>
            <a:endParaRPr lang="en-US" dirty="0"/>
          </a:p>
        </p:txBody>
      </p:sp>
      <p:cxnSp>
        <p:nvCxnSpPr>
          <p:cNvPr id="6" name="Straight Connector 5"/>
          <p:cNvCxnSpPr>
            <a:stCxn id="16" idx="2"/>
          </p:cNvCxnSpPr>
          <p:nvPr/>
        </p:nvCxnSpPr>
        <p:spPr>
          <a:xfrm>
            <a:off x="640292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2"/>
          </p:cNvCxnSpPr>
          <p:nvPr/>
        </p:nvCxnSpPr>
        <p:spPr>
          <a:xfrm flipH="1">
            <a:off x="2127250" y="1778000"/>
            <a:ext cx="10583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2"/>
          </p:cNvCxnSpPr>
          <p:nvPr/>
        </p:nvCxnSpPr>
        <p:spPr>
          <a:xfrm>
            <a:off x="3894667" y="1820333"/>
            <a:ext cx="0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0" idx="2"/>
          </p:cNvCxnSpPr>
          <p:nvPr/>
        </p:nvCxnSpPr>
        <p:spPr>
          <a:xfrm>
            <a:off x="5545667" y="1778000"/>
            <a:ext cx="52917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</p:cNvCxnSpPr>
          <p:nvPr/>
        </p:nvCxnSpPr>
        <p:spPr>
          <a:xfrm>
            <a:off x="7249583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4000" y="1534582"/>
            <a:ext cx="772583" cy="243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 FW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93333" y="1552864"/>
            <a:ext cx="889000" cy="225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 Server</a:t>
            </a:r>
            <a:endParaRPr lang="en-US" sz="1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460750" y="1552863"/>
            <a:ext cx="867833" cy="267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000" dirty="0" smtClean="0"/>
              <a:t>Client </a:t>
            </a:r>
            <a:r>
              <a:rPr lang="en-US" sz="1000" dirty="0" err="1" smtClean="0"/>
              <a:t>Telo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048250" y="1534582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Beagle Bone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52166" y="1534581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Sensors – 1,2,3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0292" y="2053167"/>
            <a:ext cx="1476375" cy="2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0293" y="2328333"/>
            <a:ext cx="148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3250" y="2603500"/>
            <a:ext cx="329141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0293" y="2899833"/>
            <a:ext cx="3212040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40292" y="3299907"/>
            <a:ext cx="49053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98584" y="3534833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66835" y="3788833"/>
            <a:ext cx="1650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40293" y="4826000"/>
            <a:ext cx="4905374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294" y="1828113"/>
            <a:ext cx="1486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the Server status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50877" y="2103623"/>
            <a:ext cx="171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Server status – Good/Bad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650877" y="2349844"/>
            <a:ext cx="3201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the Client Status – Online/HMS Enabled/Running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502833" y="2603501"/>
            <a:ext cx="1418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Status Good/Bad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33" y="3058583"/>
            <a:ext cx="347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Ssh</a:t>
            </a:r>
            <a:r>
              <a:rPr lang="en-US" sz="1000" dirty="0" smtClean="0"/>
              <a:t> to Beagle bone/ Access GPIOS of sensors?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98585" y="3220214"/>
            <a:ext cx="172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GPIOs of Sensor 1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799666" y="3581803"/>
            <a:ext cx="1301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Yes/No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23984" y="4099983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66833" y="3853762"/>
            <a:ext cx="1725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GPIOs of Sensor 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31416" y="4099983"/>
            <a:ext cx="1301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Yes/No</a:t>
            </a:r>
            <a:endParaRPr lang="en-US" sz="1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598584" y="4346204"/>
            <a:ext cx="1650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0667" y="4601637"/>
            <a:ext cx="1481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Pass/Fail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487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Based Automation</a:t>
            </a:r>
          </a:p>
          <a:p>
            <a:r>
              <a:rPr lang="en-US" dirty="0" smtClean="0"/>
              <a:t>Flask API’s for REST Communication</a:t>
            </a:r>
          </a:p>
          <a:p>
            <a:r>
              <a:rPr lang="en-US" dirty="0" smtClean="0"/>
              <a:t>Beagle bone for emulating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Flask Based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micro-frameworks</a:t>
            </a:r>
          </a:p>
          <a:p>
            <a:r>
              <a:rPr lang="en-US" dirty="0" smtClean="0"/>
              <a:t>Easy Learning</a:t>
            </a:r>
          </a:p>
          <a:p>
            <a:r>
              <a:rPr lang="en-US" dirty="0" smtClean="0"/>
              <a:t>Fast </a:t>
            </a:r>
          </a:p>
          <a:p>
            <a:r>
              <a:rPr lang="en-US" dirty="0" smtClean="0"/>
              <a:t>Really no need to follow </a:t>
            </a:r>
            <a:r>
              <a:rPr lang="en-US" dirty="0" err="1" smtClean="0"/>
              <a:t>mvc</a:t>
            </a:r>
            <a:r>
              <a:rPr lang="en-US" dirty="0" smtClean="0"/>
              <a:t> or </a:t>
            </a:r>
            <a:r>
              <a:rPr lang="en-US" dirty="0" err="1" smtClean="0"/>
              <a:t>mtv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needs deep learning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5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834"/>
            <a:ext cx="8229600" cy="5131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Sensor </a:t>
            </a:r>
            <a:r>
              <a:rPr lang="en-US" sz="2000" dirty="0"/>
              <a:t>Status</a:t>
            </a:r>
          </a:p>
          <a:p>
            <a:pPr marL="0" indent="0">
              <a:buNone/>
            </a:pPr>
            <a:r>
              <a:rPr lang="en-US" sz="1400" u="sng" dirty="0">
                <a:hlinkClick r:id="rId2"/>
              </a:rPr>
              <a:t>http://hms-proxy-qa.ooma.com:8083/hms/api/devices/256/status?username=kb8whtmr99q48uutjd5k75ws7gif4v7j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  "state": 0,</a:t>
            </a:r>
          </a:p>
          <a:p>
            <a:pPr marL="0" indent="0">
              <a:buNone/>
            </a:pPr>
            <a:r>
              <a:rPr lang="en-US" sz="1400" dirty="0"/>
              <a:t>  "</a:t>
            </a:r>
            <a:r>
              <a:rPr lang="en-US" sz="1400" dirty="0" err="1"/>
              <a:t>batteryStatus</a:t>
            </a:r>
            <a:r>
              <a:rPr lang="en-US" sz="1400" dirty="0"/>
              <a:t>": 0,</a:t>
            </a:r>
          </a:p>
          <a:p>
            <a:pPr marL="0" indent="0">
              <a:buNone/>
            </a:pPr>
            <a:r>
              <a:rPr lang="en-US" sz="1400" dirty="0"/>
              <a:t>  "</a:t>
            </a:r>
            <a:r>
              <a:rPr lang="en-US" sz="1400" dirty="0" err="1"/>
              <a:t>connectionStatus</a:t>
            </a:r>
            <a:r>
              <a:rPr lang="en-US" sz="1400" dirty="0"/>
              <a:t>": 1,</a:t>
            </a:r>
          </a:p>
          <a:p>
            <a:pPr marL="0" indent="0">
              <a:buNone/>
            </a:pPr>
            <a:r>
              <a:rPr lang="en-US" sz="1400" dirty="0"/>
              <a:t>  "</a:t>
            </a:r>
            <a:r>
              <a:rPr lang="en-US" sz="1400" dirty="0" err="1"/>
              <a:t>tamperStatus</a:t>
            </a:r>
            <a:r>
              <a:rPr lang="en-US" sz="1400" dirty="0"/>
              <a:t>": 1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All Modes</a:t>
            </a:r>
          </a:p>
          <a:p>
            <a:pPr marL="0" indent="0">
              <a:buNone/>
            </a:pPr>
            <a:r>
              <a:rPr lang="en-US" sz="1400" u="sng" dirty="0">
                <a:hlinkClick r:id="rId3"/>
              </a:rPr>
              <a:t>http://hms-proxy-qa.ooma.com:8083/hms/api/modes?username=wigt2rx4db9dbcu9f4n5hnnf5x7evm58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[{"id":219,"name":"Home","runSettings":{"current":false,"paused":false,"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":[{"id":240,"startTime":"18:00","days":127}]}},{"id":220,"name":"Away","runSettings":{"current":true,"paused":false,"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":[{"id":241,"startTime":"08:00","days":127}]}},{"id":221,"name":"Night","runSettings":{"current":false,"paused":false,"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":[{"id":242,"startTime":"21:00","days":127}]}},{"id":283,"name":"new","runSettings":{"current":false,"paused":false,"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":[]}},{"id":284,"name":"new Mode","</a:t>
            </a:r>
            <a:r>
              <a:rPr lang="en-US" sz="1400" dirty="0" err="1"/>
              <a:t>runSettings</a:t>
            </a:r>
            <a:r>
              <a:rPr lang="en-US" sz="1400" dirty="0"/>
              <a:t>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":[]}},{"id":285,"name":"Mode1","runSettings":{"current":false,"paused":false,"</a:t>
            </a:r>
            <a:r>
              <a:rPr lang="en-US" sz="1400" dirty="0" err="1"/>
              <a:t>modeSchedules</a:t>
            </a:r>
            <a:r>
              <a:rPr lang="en-US" sz="1400" dirty="0"/>
              <a:t>":[]}}]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4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584"/>
            <a:ext cx="8229600" cy="586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Search based on sensor id</a:t>
            </a:r>
            <a:endParaRPr lang="en-US" sz="1400" dirty="0"/>
          </a:p>
          <a:p>
            <a:pPr marL="0" indent="0">
              <a:buNone/>
            </a:pPr>
            <a:r>
              <a:rPr lang="en-US" sz="1400" u="sng" dirty="0">
                <a:hlinkClick r:id="rId2"/>
              </a:rPr>
              <a:t>http://hms-proxy-qa.ooma.com:8083/hms/api/devices/678?username=wigt2rx4db9dbcu9f4n5hnnf5x7evm58</a:t>
            </a:r>
          </a:p>
          <a:p>
            <a:pPr marL="0" indent="0">
              <a:buNone/>
            </a:pPr>
            <a:r>
              <a:rPr lang="en-US" sz="1400" dirty="0"/>
              <a:t>{"id":678,"name":"Water Sensor 1 vco","beehiveName":"02e9e00117","type":"WATER_LEAKAGE","model":"dectFloodDetector","alert":true,"state":0,"status":{"state":-1,"batteryStatus":-1,"connectionStatus":-1}</a:t>
            </a:r>
            <a:r>
              <a:rPr lang="en-US" sz="1400" dirty="0" smtClean="0"/>
              <a:t>}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Check </a:t>
            </a:r>
            <a:r>
              <a:rPr lang="en-US" sz="1400" b="1" dirty="0"/>
              <a:t>different </a:t>
            </a:r>
            <a:r>
              <a:rPr lang="en-US" sz="1400" b="1" dirty="0" smtClean="0"/>
              <a:t>modes</a:t>
            </a:r>
            <a:endParaRPr lang="en-US" sz="1400" b="1" dirty="0"/>
          </a:p>
          <a:p>
            <a:pPr marL="0" indent="0">
              <a:buNone/>
            </a:pPr>
            <a:r>
              <a:rPr lang="en-US" sz="1400" u="sng" dirty="0"/>
              <a:t>http://hms-proxy-qa.ooma.com:8083/hms/api/modes/283?username=</a:t>
            </a:r>
            <a:r>
              <a:rPr lang="en-US" sz="1400" u="sng" dirty="0" smtClean="0"/>
              <a:t>wigt2rx4db9dbcu9f4n5hnnf5x7evm58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{"id":283,"name":"new","runSettings":{"current":false,"pa</a:t>
            </a:r>
            <a:r>
              <a:rPr lang="en-US" sz="1100" dirty="0"/>
              <a:t>used":false,"</a:t>
            </a:r>
            <a:r>
              <a:rPr lang="en-US" sz="1100" dirty="0" err="1"/>
              <a:t>modeSchedules</a:t>
            </a:r>
            <a:r>
              <a:rPr lang="en-US" sz="1100" dirty="0"/>
              <a:t>":[]}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b="1" dirty="0"/>
              <a:t>Notification Settings in Home Mode</a:t>
            </a:r>
            <a:endParaRPr lang="en-US" sz="1400" dirty="0"/>
          </a:p>
          <a:p>
            <a:pPr marL="0" indent="0">
              <a:buNone/>
            </a:pPr>
            <a:r>
              <a:rPr lang="en-US" sz="1100" u="sng" dirty="0">
                <a:hlinkClick r:id="rId3"/>
              </a:rPr>
              <a:t>http://hms-proxy-qa.ooma.com:8083/hms/api/devices/678/notification_settings/219?username=wigt2rx4db9dbcu9f4n5hnnf5x7evm58</a:t>
            </a:r>
          </a:p>
          <a:p>
            <a:pPr marL="0" indent="0">
              <a:buNone/>
            </a:pPr>
            <a:r>
              <a:rPr lang="en-US" sz="1100" dirty="0"/>
              <a:t>{"push":"on","telo":"on","phone":"off","email":"on","sms":"on","conditionRaised":1,"conditionCeased":1</a:t>
            </a:r>
            <a:r>
              <a:rPr lang="en-US" sz="1100" dirty="0" smtClean="0"/>
              <a:t>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b="1" dirty="0"/>
              <a:t>SMS Phone No</a:t>
            </a:r>
            <a:endParaRPr lang="en-US" sz="1400" dirty="0"/>
          </a:p>
          <a:p>
            <a:pPr marL="0" indent="0">
              <a:buNone/>
            </a:pPr>
            <a:r>
              <a:rPr lang="en-US" sz="1000" u="sng" dirty="0">
                <a:hlinkClick r:id="rId4"/>
              </a:rPr>
              <a:t>http://hms-proxy-qa.ooma.com:8083/hms/api/base/notification/sms?username=wigt2rx4db9dbcu9f4n5hnnf5x7evm58</a:t>
            </a:r>
          </a:p>
          <a:p>
            <a:pPr marL="0" indent="0">
              <a:buNone/>
            </a:pPr>
            <a:r>
              <a:rPr lang="hu-HU" sz="1000" dirty="0"/>
              <a:t>["</a:t>
            </a:r>
            <a:r>
              <a:rPr lang="hu-HU" sz="1000" u="sng" dirty="0">
                <a:hlinkClick r:id="rId5"/>
              </a:rPr>
              <a:t>8583973190@tmomail.net","987654321","</a:t>
            </a:r>
            <a:r>
              <a:rPr lang="hu-HU" sz="1000" u="sng" dirty="0">
                <a:hlinkClick r:id="rId6"/>
              </a:rPr>
              <a:t>6504338086@txt.att.net”</a:t>
            </a:r>
            <a:r>
              <a:rPr lang="hu-HU" sz="1000" u="sng" dirty="0" smtClean="0">
                <a:hlinkClick r:id="rId6"/>
              </a:rPr>
              <a:t>]</a:t>
            </a:r>
            <a:endParaRPr lang="hu-HU" sz="1000" u="sng" dirty="0" smtClean="0"/>
          </a:p>
          <a:p>
            <a:pPr marL="0" indent="0">
              <a:buNone/>
            </a:pPr>
            <a:endParaRPr lang="hu-HU" sz="1000" u="sng" dirty="0" smtClean="0"/>
          </a:p>
          <a:p>
            <a:pPr marL="0" indent="0">
              <a:buNone/>
            </a:pPr>
            <a:r>
              <a:rPr lang="en-US" sz="1400" b="1" dirty="0"/>
              <a:t>Email ID</a:t>
            </a:r>
            <a:endParaRPr lang="en-US" sz="1400" dirty="0"/>
          </a:p>
          <a:p>
            <a:pPr marL="0" indent="0">
              <a:buNone/>
            </a:pPr>
            <a:r>
              <a:rPr lang="en-US" sz="1000" u="sng" dirty="0">
                <a:hlinkClick r:id="rId7"/>
              </a:rPr>
              <a:t>http://hms-proxy-qa.ooma.com:8083/hms/api/base/notification/email?username=wigt2rx4db9dbcu9f4n5hnnf5x7evm58</a:t>
            </a:r>
          </a:p>
          <a:p>
            <a:pPr marL="0" indent="0">
              <a:buNone/>
            </a:pPr>
            <a:r>
              <a:rPr lang="en-US" sz="1000" dirty="0"/>
              <a:t>["</a:t>
            </a:r>
            <a:r>
              <a:rPr lang="en-US" sz="1000" u="sng" dirty="0">
                <a:hlinkClick r:id="rId8"/>
              </a:rPr>
              <a:t>disen@ooma.com”]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771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DEVICE 1: 02e9e00117</a:t>
            </a:r>
          </a:p>
          <a:p>
            <a:pPr marL="0" indent="0">
              <a:buNone/>
            </a:pPr>
            <a:r>
              <a:rPr lang="en-US" sz="1200" dirty="0"/>
              <a:t>    UNIT 0: type='System'</a:t>
            </a:r>
          </a:p>
          <a:p>
            <a:pPr marL="0" indent="0">
              <a:buNone/>
            </a:pPr>
            <a:r>
              <a:rPr lang="en-US" sz="1200" dirty="0"/>
              <a:t>        14697f05: D1U0S1I342458117 - server '</a:t>
            </a:r>
            <a:r>
              <a:rPr lang="en-US" sz="1200" dirty="0" err="1"/>
              <a:t>UnknownInterface</a:t>
            </a:r>
            <a:r>
              <a:rPr lang="en-US" sz="1200" dirty="0"/>
              <a:t>'</a:t>
            </a:r>
          </a:p>
          <a:p>
            <a:pPr marL="0" indent="0">
              <a:buNone/>
            </a:pPr>
            <a:r>
              <a:rPr lang="en-US" sz="1200" dirty="0"/>
              <a:t>        00000115: D1U0S1I</a:t>
            </a:r>
            <a:r>
              <a:rPr lang="en-US" sz="1200" b="1" dirty="0"/>
              <a:t>277 </a:t>
            </a:r>
            <a:r>
              <a:rPr lang="en-US" sz="1200" dirty="0"/>
              <a:t>- server </a:t>
            </a:r>
            <a:r>
              <a:rPr lang="en-US" sz="1200" b="1" dirty="0"/>
              <a:t>'</a:t>
            </a:r>
            <a:r>
              <a:rPr lang="en-US" sz="1200" b="1" dirty="0" err="1"/>
              <a:t>ActiveDevice</a:t>
            </a:r>
            <a:r>
              <a:rPr lang="en-US" sz="1200" b="1" dirty="0"/>
              <a:t>'</a:t>
            </a:r>
          </a:p>
          <a:p>
            <a:pPr marL="0" indent="0">
              <a:buNone/>
            </a:pPr>
            <a:r>
              <a:rPr lang="it-IT" sz="1200" dirty="0"/>
              <a:t>        00000110: D1U0S1I</a:t>
            </a:r>
            <a:r>
              <a:rPr lang="it-IT" sz="1200" b="1" dirty="0"/>
              <a:t>272</a:t>
            </a:r>
            <a:r>
              <a:rPr lang="it-IT" sz="1200" dirty="0"/>
              <a:t> - server </a:t>
            </a:r>
            <a:r>
              <a:rPr lang="it-IT" sz="1200" b="1" dirty="0"/>
              <a:t>'</a:t>
            </a:r>
            <a:r>
              <a:rPr lang="it-IT" sz="1200" b="1" dirty="0" err="1"/>
              <a:t>BatteryIndicator</a:t>
            </a:r>
            <a:r>
              <a:rPr lang="it-IT" sz="1200" b="1" dirty="0"/>
              <a:t>'</a:t>
            </a:r>
          </a:p>
          <a:p>
            <a:pPr marL="0" indent="0">
              <a:buNone/>
            </a:pPr>
            <a:r>
              <a:rPr lang="en-US" sz="1200" dirty="0"/>
              <a:t>        00000101: D1U0S1I</a:t>
            </a:r>
            <a:r>
              <a:rPr lang="en-US" sz="1200" b="1" dirty="0"/>
              <a:t>257</a:t>
            </a:r>
            <a:r>
              <a:rPr lang="en-US" sz="1200" dirty="0"/>
              <a:t> - server </a:t>
            </a:r>
            <a:r>
              <a:rPr lang="en-US" sz="1200" b="1" dirty="0"/>
              <a:t>'</a:t>
            </a:r>
            <a:r>
              <a:rPr lang="en-US" sz="1200" b="1" dirty="0" err="1"/>
              <a:t>TamperDetector</a:t>
            </a:r>
            <a:r>
              <a:rPr lang="en-US" sz="1200" b="1" dirty="0"/>
              <a:t>'</a:t>
            </a:r>
          </a:p>
          <a:p>
            <a:pPr marL="0" indent="0">
              <a:buNone/>
            </a:pPr>
            <a:r>
              <a:rPr lang="nl-NL" sz="1200" dirty="0"/>
              <a:t>        14697eef: D1U0S1I342458</a:t>
            </a:r>
            <a:r>
              <a:rPr lang="nl-NL" sz="1200" b="1" dirty="0"/>
              <a:t>095</a:t>
            </a:r>
            <a:r>
              <a:rPr lang="nl-NL" sz="1200" dirty="0"/>
              <a:t> - server '</a:t>
            </a:r>
            <a:r>
              <a:rPr lang="nl-NL" sz="1200" dirty="0" err="1"/>
              <a:t>IdentifyInputDevice</a:t>
            </a:r>
            <a:r>
              <a:rPr lang="nl-NL" sz="1200" dirty="0"/>
              <a:t>'</a:t>
            </a:r>
          </a:p>
          <a:p>
            <a:pPr marL="0" indent="0">
              <a:buNone/>
            </a:pPr>
            <a:r>
              <a:rPr lang="tr-TR" sz="1200" dirty="0"/>
              <a:t>        00000004: D1U0S1I4 - server '</a:t>
            </a:r>
            <a:r>
              <a:rPr lang="tr-TR" sz="1200" dirty="0" err="1"/>
              <a:t>IdentifyDevice</a:t>
            </a:r>
            <a:r>
              <a:rPr lang="tr-TR" sz="1200" dirty="0"/>
              <a:t>'</a:t>
            </a:r>
          </a:p>
          <a:p>
            <a:pPr marL="0" indent="0">
              <a:buNone/>
            </a:pPr>
            <a:r>
              <a:rPr lang="nl-NL" sz="1200" dirty="0"/>
              <a:t>        14697eee: D1U0S1I342458094 - server </a:t>
            </a:r>
            <a:r>
              <a:rPr lang="nl-NL" sz="1200" b="1" dirty="0" smtClean="0"/>
              <a:t>'</a:t>
            </a:r>
            <a:r>
              <a:rPr lang="nl-NL" sz="1200" b="1" dirty="0" err="1" smtClean="0"/>
              <a:t>UnregisterDevice</a:t>
            </a:r>
            <a:r>
              <a:rPr lang="nl-NL" sz="1200" dirty="0" smtClean="0"/>
              <a:t>'</a:t>
            </a:r>
            <a:endParaRPr lang="nl-NL" sz="1200" dirty="0"/>
          </a:p>
          <a:p>
            <a:pPr marL="0" indent="0">
              <a:buNone/>
            </a:pPr>
            <a:r>
              <a:rPr lang="en-US" sz="1200" dirty="0"/>
              <a:t>        14697eed: D1U0S1I342458093 - server 'Announcement'</a:t>
            </a:r>
          </a:p>
          <a:p>
            <a:pPr marL="0" indent="0">
              <a:buNone/>
            </a:pPr>
            <a:r>
              <a:rPr lang="en-US" sz="1200" dirty="0"/>
              <a:t>        00000005: D1U0S1I5 - server '</a:t>
            </a:r>
            <a:r>
              <a:rPr lang="en-US" sz="1200" dirty="0" err="1"/>
              <a:t>UnknownInterface</a:t>
            </a:r>
            <a:r>
              <a:rPr lang="en-US" sz="1200" dirty="0"/>
              <a:t>'</a:t>
            </a:r>
          </a:p>
          <a:p>
            <a:pPr marL="0" indent="0">
              <a:buNone/>
            </a:pPr>
            <a:r>
              <a:rPr lang="en-US" sz="1200" dirty="0"/>
              <a:t>    UNIT 1: type=</a:t>
            </a:r>
            <a:r>
              <a:rPr lang="en-US" sz="1200" b="1" dirty="0"/>
              <a:t>'Flood Detector'</a:t>
            </a:r>
          </a:p>
          <a:p>
            <a:pPr marL="0" indent="0">
              <a:buNone/>
            </a:pPr>
            <a:r>
              <a:rPr lang="fr-FR" sz="1200" dirty="0"/>
              <a:t>        00000100: D1U1S1I256 - server '</a:t>
            </a:r>
            <a:r>
              <a:rPr lang="fr-FR" sz="1200" dirty="0" err="1" smtClean="0"/>
              <a:t>Alert</a:t>
            </a:r>
            <a:r>
              <a:rPr lang="fr-FR" sz="1200" dirty="0" smtClean="0"/>
              <a:t>’</a:t>
            </a:r>
          </a:p>
          <a:p>
            <a:endParaRPr lang="fr-FR" sz="1200" dirty="0"/>
          </a:p>
          <a:p>
            <a:pPr marL="0" indent="0"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above</a:t>
            </a:r>
            <a:r>
              <a:rPr lang="fr-FR" dirty="0" smtClean="0"/>
              <a:t> interfaces,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trigger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in </a:t>
            </a:r>
            <a:r>
              <a:rPr lang="fr-FR" dirty="0" err="1" smtClean="0"/>
              <a:t>Sensors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4661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case – Trigger Pairing Mode </a:t>
            </a:r>
            <a:endParaRPr lang="en-US" dirty="0"/>
          </a:p>
        </p:txBody>
      </p:sp>
      <p:cxnSp>
        <p:nvCxnSpPr>
          <p:cNvPr id="6" name="Straight Connector 5"/>
          <p:cNvCxnSpPr>
            <a:stCxn id="16" idx="2"/>
          </p:cNvCxnSpPr>
          <p:nvPr/>
        </p:nvCxnSpPr>
        <p:spPr>
          <a:xfrm>
            <a:off x="640292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2"/>
          </p:cNvCxnSpPr>
          <p:nvPr/>
        </p:nvCxnSpPr>
        <p:spPr>
          <a:xfrm flipH="1">
            <a:off x="2127250" y="1778000"/>
            <a:ext cx="10583" cy="313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2"/>
          </p:cNvCxnSpPr>
          <p:nvPr/>
        </p:nvCxnSpPr>
        <p:spPr>
          <a:xfrm>
            <a:off x="3894667" y="1820333"/>
            <a:ext cx="0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45667" y="1820333"/>
            <a:ext cx="52918" cy="3090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</p:cNvCxnSpPr>
          <p:nvPr/>
        </p:nvCxnSpPr>
        <p:spPr>
          <a:xfrm>
            <a:off x="7249583" y="1777999"/>
            <a:ext cx="0" cy="3132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4000" y="1534582"/>
            <a:ext cx="772583" cy="243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Auto FW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693333" y="1552864"/>
            <a:ext cx="889000" cy="225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 Server</a:t>
            </a:r>
            <a:endParaRPr lang="en-US" sz="1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460750" y="1552863"/>
            <a:ext cx="867833" cy="267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000" dirty="0" smtClean="0"/>
              <a:t>Client </a:t>
            </a:r>
            <a:r>
              <a:rPr lang="en-US" sz="1000" dirty="0" err="1" smtClean="0"/>
              <a:t>Telo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048250" y="1534582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Beagle Bone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752166" y="1534581"/>
            <a:ext cx="994833" cy="243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Sensors – 1,2,3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0292" y="2053167"/>
            <a:ext cx="1476375" cy="2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40293" y="2328333"/>
            <a:ext cx="14869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3210" y="2734079"/>
            <a:ext cx="490537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98585" y="3220214"/>
            <a:ext cx="1650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545667" y="3651249"/>
            <a:ext cx="1703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0877" y="4010993"/>
            <a:ext cx="4905374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294" y="1828113"/>
            <a:ext cx="1486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Trigger – Pairing Mode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50877" y="2103623"/>
            <a:ext cx="1719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93333" y="2349844"/>
            <a:ext cx="347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Trigger  GPIO for pairing</a:t>
            </a:r>
            <a:br>
              <a:rPr lang="en-US" sz="1000" dirty="0" smtClean="0"/>
            </a:b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598584" y="2820104"/>
            <a:ext cx="1725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Access Pairing GPIOs of Sensor 1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624667" y="3754189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1419" y="3364034"/>
            <a:ext cx="12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Result – success/Fail</a:t>
            </a:r>
          </a:p>
        </p:txBody>
      </p:sp>
    </p:spTree>
    <p:extLst>
      <p:ext uri="{BB962C8B-B14F-4D97-AF65-F5344CB8AC3E}">
        <p14:creationId xmlns:p14="http://schemas.microsoft.com/office/powerpoint/2010/main" val="317328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598</Words>
  <Application>Microsoft Macintosh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Ooma Home Security Automation</vt:lpstr>
      <vt:lpstr>Home Security Automation Architecture </vt:lpstr>
      <vt:lpstr>Bring up Call Flow</vt:lpstr>
      <vt:lpstr>Framework</vt:lpstr>
      <vt:lpstr>Why Flask Based Automation</vt:lpstr>
      <vt:lpstr>REST APIs</vt:lpstr>
      <vt:lpstr>PowerPoint Presentation</vt:lpstr>
      <vt:lpstr>Sensor Simulation</vt:lpstr>
      <vt:lpstr>Test case – Trigger Pairing Mode </vt:lpstr>
      <vt:lpstr>Test case – Trigger Tampering </vt:lpstr>
      <vt:lpstr>PowerPoint Presentation</vt:lpstr>
    </vt:vector>
  </TitlesOfParts>
  <Company>Ooma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Ooma Home Security Automation</dc:title>
  <dc:creator>Disen Chitilapilly</dc:creator>
  <cp:lastModifiedBy>Disen Chitilapilly</cp:lastModifiedBy>
  <cp:revision>20</cp:revision>
  <dcterms:created xsi:type="dcterms:W3CDTF">2017-03-25T18:23:01Z</dcterms:created>
  <dcterms:modified xsi:type="dcterms:W3CDTF">2017-03-26T01:02:06Z</dcterms:modified>
</cp:coreProperties>
</file>