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1722" r:id="rId2"/>
    <p:sldId id="1724" r:id="rId3"/>
    <p:sldId id="1725" r:id="rId4"/>
    <p:sldId id="1729" r:id="rId5"/>
    <p:sldId id="1728" r:id="rId6"/>
    <p:sldId id="1726" r:id="rId7"/>
    <p:sldId id="1727" r:id="rId8"/>
    <p:sldId id="1730" r:id="rId9"/>
    <p:sldId id="1731" r:id="rId10"/>
    <p:sldId id="1732" r:id="rId11"/>
    <p:sldId id="1733" r:id="rId12"/>
    <p:sldId id="1734" r:id="rId13"/>
    <p:sldId id="1735" r:id="rId14"/>
    <p:sldId id="1736" r:id="rId15"/>
    <p:sldId id="1737" r:id="rId16"/>
  </p:sldIdLst>
  <p:sldSz cx="9144000" cy="5143500" type="screen16x9"/>
  <p:notesSz cx="9945688"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D1D"/>
    <a:srgbClr val="237DB9"/>
    <a:srgbClr val="CCFFCC"/>
    <a:srgbClr val="836845"/>
    <a:srgbClr val="E8E8E8"/>
    <a:srgbClr val="E4E4E4"/>
    <a:srgbClr val="C4B16A"/>
    <a:srgbClr val="F5EFDF"/>
    <a:srgbClr val="D8CB9C"/>
    <a:srgbClr val="EBDE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8746" autoAdjust="0"/>
  </p:normalViewPr>
  <p:slideViewPr>
    <p:cSldViewPr snapToObjects="1">
      <p:cViewPr varScale="1">
        <p:scale>
          <a:sx n="113" d="100"/>
          <a:sy n="113" d="100"/>
        </p:scale>
        <p:origin x="614" y="67"/>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4/9/2019</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log.csdn.net/zizi7/article/details/527573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log.csdn.net/smartempire/article/details/2337738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blog.csdn.net/real_myth/article/details/4482821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en-US" altLang="zh-CN" sz="2400" dirty="0">
                <a:solidFill>
                  <a:schemeClr val="tx2"/>
                </a:solidFill>
              </a:rPr>
              <a:t>Eigen Face</a:t>
            </a:r>
            <a:endParaRPr lang="zh-CN" altLang="en-US" sz="2400" dirty="0">
              <a:solidFill>
                <a:schemeClr val="tx2"/>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339102"/>
          </a:xfrm>
          <a:prstGeom prst="rect">
            <a:avLst/>
          </a:prstGeom>
          <a:noFill/>
        </p:spPr>
        <p:txBody>
          <a:bodyPr wrap="square" rtlCol="0">
            <a:spAutoFit/>
          </a:bodyPr>
          <a:lstStyle/>
          <a:p>
            <a:r>
              <a:rPr lang="en-US" altLang="zh-CN" sz="1800" dirty="0"/>
              <a:t>MIT</a:t>
            </a:r>
            <a:r>
              <a:rPr lang="zh-CN" altLang="en-US" sz="1800" dirty="0"/>
              <a:t>实验室的特克（</a:t>
            </a:r>
            <a:r>
              <a:rPr lang="en-US" altLang="zh-CN" sz="1800" dirty="0"/>
              <a:t>Turk</a:t>
            </a:r>
            <a:r>
              <a:rPr lang="zh-CN" altLang="en-US" sz="1800" dirty="0"/>
              <a:t>）和潘特（</a:t>
            </a:r>
            <a:r>
              <a:rPr lang="en-US" altLang="zh-CN" sz="1800" dirty="0"/>
              <a:t>Pentland</a:t>
            </a:r>
            <a:r>
              <a:rPr lang="zh-CN" altLang="en-US" sz="1800" dirty="0"/>
              <a:t>）提出的“</a:t>
            </a:r>
            <a:r>
              <a:rPr lang="zh-CN" altLang="en-US" sz="1800" dirty="0">
                <a:solidFill>
                  <a:schemeClr val="accent1"/>
                </a:solidFill>
              </a:rPr>
              <a:t>特征脸</a:t>
            </a:r>
            <a:r>
              <a:rPr lang="zh-CN" altLang="en-US" sz="1800" dirty="0"/>
              <a:t>”方法无疑是上世纪</a:t>
            </a:r>
            <a:r>
              <a:rPr lang="en-US" altLang="zh-CN" sz="1800" dirty="0"/>
              <a:t>90</a:t>
            </a:r>
            <a:r>
              <a:rPr lang="zh-CN" altLang="en-US" sz="1800" dirty="0"/>
              <a:t>年代最负盛名的 人脸识别方法。其后的很多人脸识别技术都或多或少与特征脸有关系，现在特征脸已经与归一化的协相关 量</a:t>
            </a:r>
            <a:r>
              <a:rPr lang="en-US" altLang="zh-CN" sz="1800" dirty="0"/>
              <a:t>(Normalized Correlation)</a:t>
            </a:r>
            <a:r>
              <a:rPr lang="zh-CN" altLang="en-US" sz="1800" dirty="0"/>
              <a:t>方法一道成为人脸识别的性能测试基准算法。</a:t>
            </a:r>
            <a:endParaRPr lang="en-US" altLang="zh-CN" sz="1800" dirty="0"/>
          </a:p>
          <a:p>
            <a:r>
              <a:rPr lang="zh-CN" altLang="en-US" sz="1800" dirty="0"/>
              <a:t>基本思想：以图像像素点为原始维度单位（如</a:t>
            </a:r>
            <a:r>
              <a:rPr lang="en-US" altLang="zh-CN" sz="1800" dirty="0"/>
              <a:t>320*240</a:t>
            </a:r>
            <a:r>
              <a:rPr lang="zh-CN" altLang="en-US" sz="1800" dirty="0"/>
              <a:t>的图，其维度为</a:t>
            </a:r>
            <a:r>
              <a:rPr lang="en-US" altLang="zh-CN" sz="1800" dirty="0"/>
              <a:t>76800*1</a:t>
            </a:r>
            <a:r>
              <a:rPr lang="zh-CN" altLang="en-US" sz="1800" dirty="0"/>
              <a:t>），试图找到一种变换将其转到另一个描述空间，在目标空间里，每种人脸能得到最好的区分。</a:t>
            </a:r>
            <a:endParaRPr lang="en-US" altLang="zh-CN" sz="1800" dirty="0"/>
          </a:p>
          <a:p>
            <a:r>
              <a:rPr lang="af-ZA" altLang="zh-CN" dirty="0">
                <a:hlinkClick r:id="rId2"/>
              </a:rPr>
              <a:t>https://blog.csdn.net/zizi7/article/details/52757300</a:t>
            </a:r>
            <a:endParaRPr lang="zh-CN" altLang="en-US" dirty="0"/>
          </a:p>
        </p:txBody>
      </p:sp>
    </p:spTree>
    <p:extLst>
      <p:ext uri="{BB962C8B-B14F-4D97-AF65-F5344CB8AC3E}">
        <p14:creationId xmlns:p14="http://schemas.microsoft.com/office/powerpoint/2010/main" val="82353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a:xfrm>
            <a:off x="1790700" y="111791"/>
            <a:ext cx="5638800" cy="353524"/>
          </a:xfrm>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4600" y="552141"/>
            <a:ext cx="4114800" cy="200746"/>
          </a:xfrm>
        </p:spPr>
        <p:txBody>
          <a:bodyPr/>
          <a:lstStyle/>
          <a:p>
            <a:r>
              <a:rPr lang="af-ZA" altLang="zh-CN" sz="1800" dirty="0">
                <a:solidFill>
                  <a:schemeClr val="tx1"/>
                </a:solidFill>
              </a:rPr>
              <a:t>FR+</a:t>
            </a:r>
            <a:r>
              <a:rPr lang="zh-CN" altLang="en-US" sz="1800" dirty="0">
                <a:solidFill>
                  <a:schemeClr val="tx1"/>
                </a:solidFill>
              </a:rPr>
              <a:t>金融：</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9224" y="752887"/>
            <a:ext cx="7658100" cy="1323439"/>
          </a:xfrm>
          <a:prstGeom prst="rect">
            <a:avLst/>
          </a:prstGeom>
          <a:noFill/>
        </p:spPr>
        <p:txBody>
          <a:bodyPr wrap="square" rtlCol="0">
            <a:spAutoFit/>
          </a:bodyPr>
          <a:lstStyle/>
          <a:p>
            <a:r>
              <a:rPr lang="zh-CN" altLang="en-US" dirty="0"/>
              <a:t>（</a:t>
            </a:r>
            <a:r>
              <a:rPr lang="en-US" altLang="zh-CN" dirty="0"/>
              <a:t>3</a:t>
            </a:r>
            <a:r>
              <a:rPr lang="zh-CN" altLang="en-US" dirty="0"/>
              <a:t>）刷脸取款：</a:t>
            </a:r>
          </a:p>
          <a:p>
            <a:r>
              <a:rPr lang="zh-CN" altLang="en-US" dirty="0"/>
              <a:t>在这方面人脸取代了银行卡，只需要人脸</a:t>
            </a:r>
            <a:r>
              <a:rPr lang="en-US" altLang="zh-CN" dirty="0"/>
              <a:t>+</a:t>
            </a:r>
            <a:r>
              <a:rPr lang="zh-CN" altLang="en-US" dirty="0"/>
              <a:t>密码即可完成取款。在前两个方面，人脸识别技术已经被国内各大银行广泛采用，刷脸取款方面，农行和招行抢先一步在</a:t>
            </a:r>
            <a:r>
              <a:rPr lang="af-ZA" altLang="zh-CN" dirty="0"/>
              <a:t>ATM</a:t>
            </a:r>
            <a:r>
              <a:rPr lang="zh-CN" altLang="en-US" dirty="0"/>
              <a:t>上线了刷脸取款功能。</a:t>
            </a:r>
          </a:p>
        </p:txBody>
      </p:sp>
      <p:pic>
        <p:nvPicPr>
          <p:cNvPr id="1026" name="Picture 2" descr="preview">
            <a:extLst>
              <a:ext uri="{FF2B5EF4-FFF2-40B4-BE49-F238E27FC236}">
                <a16:creationId xmlns:a16="http://schemas.microsoft.com/office/drawing/2014/main" id="{F0AD4D01-DF95-4C2A-BF6F-84F325114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936" y="1981200"/>
            <a:ext cx="46386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9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医疗：</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3170099"/>
          </a:xfrm>
          <a:prstGeom prst="rect">
            <a:avLst/>
          </a:prstGeom>
          <a:noFill/>
        </p:spPr>
        <p:txBody>
          <a:bodyPr wrap="square" rtlCol="0">
            <a:spAutoFit/>
          </a:bodyPr>
          <a:lstStyle/>
          <a:p>
            <a:r>
              <a:rPr lang="en-US" altLang="zh-CN" dirty="0"/>
              <a:t>1</a:t>
            </a:r>
            <a:r>
              <a:rPr lang="zh-CN" altLang="en-US" dirty="0"/>
              <a:t>、打击涉医犯罪，确保就诊安全。</a:t>
            </a:r>
          </a:p>
          <a:p>
            <a:r>
              <a:rPr lang="zh-CN" altLang="en-US" dirty="0"/>
              <a:t>建立有针对性的涉医犯罪人员布控库，与属地公安部门配合，进行实时布控。</a:t>
            </a:r>
          </a:p>
          <a:p>
            <a:r>
              <a:rPr lang="en-US" altLang="zh-CN" dirty="0"/>
              <a:t>2</a:t>
            </a:r>
            <a:r>
              <a:rPr lang="zh-CN" altLang="en-US" dirty="0"/>
              <a:t>、管控职务犯罪，控制不当竞争。</a:t>
            </a:r>
          </a:p>
          <a:p>
            <a:r>
              <a:rPr lang="zh-CN" altLang="en-US" dirty="0"/>
              <a:t>对进入医院诊疗区域的医药代表进行管控，协助解决药品流通领域经营不规范、竞争失序等问题。</a:t>
            </a:r>
          </a:p>
          <a:p>
            <a:r>
              <a:rPr lang="en-US" altLang="zh-CN" dirty="0"/>
              <a:t>3</a:t>
            </a:r>
            <a:r>
              <a:rPr lang="zh-CN" altLang="en-US" dirty="0"/>
              <a:t>、杜绝职业医闹，保护人身安全。</a:t>
            </a:r>
          </a:p>
          <a:p>
            <a:r>
              <a:rPr lang="zh-CN" altLang="en-US" dirty="0"/>
              <a:t>打击频繁出现的职业医闹，提高事件的响应速度，从被动响应变为主动预防。</a:t>
            </a:r>
            <a:br>
              <a:rPr lang="zh-CN" altLang="en-US" dirty="0"/>
            </a:br>
            <a:endParaRPr lang="zh-CN" altLang="en-US" dirty="0"/>
          </a:p>
        </p:txBody>
      </p:sp>
    </p:spTree>
    <p:extLst>
      <p:ext uri="{BB962C8B-B14F-4D97-AF65-F5344CB8AC3E}">
        <p14:creationId xmlns:p14="http://schemas.microsoft.com/office/powerpoint/2010/main" val="387707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医疗：</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3477875"/>
          </a:xfrm>
          <a:prstGeom prst="rect">
            <a:avLst/>
          </a:prstGeom>
          <a:noFill/>
        </p:spPr>
        <p:txBody>
          <a:bodyPr wrap="square" rtlCol="0">
            <a:spAutoFit/>
          </a:bodyPr>
          <a:lstStyle/>
          <a:p>
            <a:endParaRPr lang="zh-CN" altLang="en-US" dirty="0"/>
          </a:p>
          <a:p>
            <a:r>
              <a:rPr lang="en-US" altLang="zh-CN" dirty="0"/>
              <a:t>4</a:t>
            </a:r>
            <a:r>
              <a:rPr lang="zh-CN" altLang="en-US" dirty="0"/>
              <a:t>、规范就诊流程，重点防范黄牛、医托等干扰正常就诊秩序的特殊人群。</a:t>
            </a:r>
          </a:p>
          <a:p>
            <a:r>
              <a:rPr lang="en-US" altLang="zh-CN" dirty="0"/>
              <a:t>5</a:t>
            </a:r>
            <a:r>
              <a:rPr lang="zh-CN" altLang="en-US" dirty="0"/>
              <a:t>、加强监管力度，维护医保基金。</a:t>
            </a:r>
          </a:p>
          <a:p>
            <a:r>
              <a:rPr lang="zh-CN" altLang="en-US" dirty="0"/>
              <a:t>实现就诊病人与医保信息库中身份证照的比对，杜绝冒用医保卡的现象。</a:t>
            </a:r>
          </a:p>
          <a:p>
            <a:r>
              <a:rPr lang="en-US" altLang="zh-CN" dirty="0"/>
              <a:t>6</a:t>
            </a:r>
            <a:r>
              <a:rPr lang="zh-CN" altLang="en-US" dirty="0"/>
              <a:t>、易肇事肇祸严重精神障碍患者管控。</a:t>
            </a:r>
          </a:p>
          <a:p>
            <a:r>
              <a:rPr lang="zh-CN" altLang="en-US" dirty="0"/>
              <a:t>结合“雪亮工程”，确保严重精神障碍患者流入地、流出地发现管控到位。</a:t>
            </a:r>
          </a:p>
          <a:p>
            <a:br>
              <a:rPr lang="zh-CN" altLang="en-US" dirty="0"/>
            </a:br>
            <a:endParaRPr lang="zh-CN" altLang="en-US" dirty="0"/>
          </a:p>
        </p:txBody>
      </p:sp>
    </p:spTree>
    <p:extLst>
      <p:ext uri="{BB962C8B-B14F-4D97-AF65-F5344CB8AC3E}">
        <p14:creationId xmlns:p14="http://schemas.microsoft.com/office/powerpoint/2010/main" val="372017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公安：</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3785652"/>
          </a:xfrm>
          <a:prstGeom prst="rect">
            <a:avLst/>
          </a:prstGeom>
          <a:noFill/>
        </p:spPr>
        <p:txBody>
          <a:bodyPr wrap="square" rtlCol="0">
            <a:spAutoFit/>
          </a:bodyPr>
          <a:lstStyle/>
          <a:p>
            <a:r>
              <a:rPr lang="zh-CN" altLang="en-US" dirty="0"/>
              <a:t>（</a:t>
            </a:r>
            <a:r>
              <a:rPr lang="en-US" altLang="zh-CN" dirty="0"/>
              <a:t>1</a:t>
            </a:r>
            <a:r>
              <a:rPr lang="zh-CN" altLang="en-US" dirty="0"/>
              <a:t>）寻人寻亲：</a:t>
            </a:r>
          </a:p>
          <a:p>
            <a:r>
              <a:rPr lang="zh-CN" altLang="en-US" dirty="0"/>
              <a:t>对老百姓或其他业务部门提供的照片，直接送入系统进行比对、检索、筛选，最后人工确认。</a:t>
            </a:r>
          </a:p>
          <a:p>
            <a:r>
              <a:rPr lang="zh-CN" altLang="en-US" dirty="0"/>
              <a:t>（</a:t>
            </a:r>
            <a:r>
              <a:rPr lang="en-US" altLang="zh-CN" dirty="0"/>
              <a:t>2</a:t>
            </a:r>
            <a:r>
              <a:rPr lang="zh-CN" altLang="en-US" dirty="0"/>
              <a:t>）派出所挡获违法人员：</a:t>
            </a:r>
          </a:p>
          <a:p>
            <a:r>
              <a:rPr lang="zh-CN" altLang="en-US" dirty="0"/>
              <a:t>对派出所挡获的人员，登记笔录，对于其中一些少数民族、聋哑人或保持沉默者等无法查证身份的人员，可拍摄照片送入各种照片库中比对，排查涉及大案要案人员，以免漏网；或查证其前科，累计处理。</a:t>
            </a:r>
          </a:p>
          <a:p>
            <a:r>
              <a:rPr lang="zh-CN" altLang="en-US" dirty="0"/>
              <a:t>（</a:t>
            </a:r>
            <a:r>
              <a:rPr lang="en-US" altLang="zh-CN" dirty="0"/>
              <a:t>3</a:t>
            </a:r>
            <a:r>
              <a:rPr lang="zh-CN" altLang="en-US" dirty="0"/>
              <a:t>）查证无名尸源：</a:t>
            </a:r>
          </a:p>
          <a:p>
            <a:r>
              <a:rPr lang="zh-CN" altLang="en-US" dirty="0"/>
              <a:t>需要查证无名尸源时，先拍摄正面照片，送入计算机，如果照片闭眼、破损或变形，可用人像合成系统或人工绘制一幅标准照，送入比对系统比对查证。</a:t>
            </a:r>
          </a:p>
        </p:txBody>
      </p:sp>
    </p:spTree>
    <p:extLst>
      <p:ext uri="{BB962C8B-B14F-4D97-AF65-F5344CB8AC3E}">
        <p14:creationId xmlns:p14="http://schemas.microsoft.com/office/powerpoint/2010/main" val="171684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公安：</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4401205"/>
          </a:xfrm>
          <a:prstGeom prst="rect">
            <a:avLst/>
          </a:prstGeom>
          <a:noFill/>
        </p:spPr>
        <p:txBody>
          <a:bodyPr wrap="square" rtlCol="0">
            <a:spAutoFit/>
          </a:bodyPr>
          <a:lstStyle/>
          <a:p>
            <a:r>
              <a:rPr lang="zh-CN" altLang="en-US" dirty="0"/>
              <a:t>（</a:t>
            </a:r>
            <a:r>
              <a:rPr lang="en-US" altLang="zh-CN" dirty="0"/>
              <a:t>4</a:t>
            </a:r>
            <a:r>
              <a:rPr lang="zh-CN" altLang="en-US" dirty="0"/>
              <a:t>）目击者描述排查：</a:t>
            </a:r>
          </a:p>
          <a:p>
            <a:r>
              <a:rPr lang="zh-CN" altLang="en-US" dirty="0"/>
              <a:t>获得现场目击者对嫌疑人的形象描述后，可用人像合成系统进行排查。</a:t>
            </a:r>
          </a:p>
          <a:p>
            <a:r>
              <a:rPr lang="zh-CN" altLang="en-US" dirty="0"/>
              <a:t>（</a:t>
            </a:r>
            <a:r>
              <a:rPr lang="en-US" altLang="zh-CN" dirty="0"/>
              <a:t>5</a:t>
            </a:r>
            <a:r>
              <a:rPr lang="zh-CN" altLang="en-US" dirty="0"/>
              <a:t>）视频监控照片：</a:t>
            </a:r>
          </a:p>
          <a:p>
            <a:r>
              <a:rPr lang="zh-CN" altLang="en-US" dirty="0"/>
              <a:t>一般监控系统针对场景，得到的涉案嫌疑人的图像都有模糊、偏转、逆侧光等质量不佳问题，这时需要根据图像用人像合成系统或人工绘制一幅标准照，送入照片比对系统比对查证。</a:t>
            </a:r>
          </a:p>
          <a:p>
            <a:r>
              <a:rPr lang="zh-CN" altLang="en-US" dirty="0"/>
              <a:t>（</a:t>
            </a:r>
            <a:r>
              <a:rPr lang="en-US" altLang="zh-CN" dirty="0"/>
              <a:t>6</a:t>
            </a:r>
            <a:r>
              <a:rPr lang="zh-CN" altLang="en-US" dirty="0"/>
              <a:t>）公共场所集会：</a:t>
            </a:r>
          </a:p>
          <a:p>
            <a:r>
              <a:rPr lang="zh-CN" altLang="en-US" dirty="0"/>
              <a:t>在政府、球场等公共场所，时常会有人员滋事，此时公安民警不便直接带人处理，可以采用长焦摄像机拍摄特写镜头，如果效果不够好可以用人像合成系统修正，送入比对系统比对查证。</a:t>
            </a:r>
          </a:p>
          <a:p>
            <a:endParaRPr lang="zh-CN" altLang="en-US" dirty="0"/>
          </a:p>
          <a:p>
            <a:br>
              <a:rPr lang="zh-CN" altLang="en-US" dirty="0"/>
            </a:br>
            <a:endParaRPr lang="zh-CN" altLang="en-US" dirty="0"/>
          </a:p>
        </p:txBody>
      </p:sp>
    </p:spTree>
    <p:extLst>
      <p:ext uri="{BB962C8B-B14F-4D97-AF65-F5344CB8AC3E}">
        <p14:creationId xmlns:p14="http://schemas.microsoft.com/office/powerpoint/2010/main" val="175679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公安：</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862322"/>
          </a:xfrm>
          <a:prstGeom prst="rect">
            <a:avLst/>
          </a:prstGeom>
          <a:noFill/>
        </p:spPr>
        <p:txBody>
          <a:bodyPr wrap="square" rtlCol="0">
            <a:spAutoFit/>
          </a:bodyPr>
          <a:lstStyle/>
          <a:p>
            <a:r>
              <a:rPr lang="zh-CN" altLang="en-US" dirty="0"/>
              <a:t>（</a:t>
            </a:r>
            <a:r>
              <a:rPr lang="en-US" altLang="zh-CN" dirty="0"/>
              <a:t>7</a:t>
            </a:r>
            <a:r>
              <a:rPr lang="zh-CN" altLang="en-US" dirty="0"/>
              <a:t>）一代</a:t>
            </a:r>
            <a:r>
              <a:rPr lang="en-US" altLang="zh-CN" dirty="0"/>
              <a:t>/</a:t>
            </a:r>
            <a:r>
              <a:rPr lang="zh-CN" altLang="en-US" dirty="0"/>
              <a:t>二代居民身份证识别：</a:t>
            </a:r>
          </a:p>
          <a:p>
            <a:r>
              <a:rPr lang="zh-CN" altLang="en-US" dirty="0"/>
              <a:t>根据犯罪人员的身份证照片信息，与系统照片库中的信息资料进行比对，提取出与证件上照片相似的人员信息，能充分利用现有的二代身份证照片资源，为公安部门的工作提供高效有利的帮助。</a:t>
            </a:r>
          </a:p>
          <a:p>
            <a:r>
              <a:rPr lang="zh-CN" altLang="en-US" dirty="0"/>
              <a:t>（</a:t>
            </a:r>
            <a:r>
              <a:rPr lang="en-US" altLang="zh-CN" dirty="0"/>
              <a:t>8</a:t>
            </a:r>
            <a:r>
              <a:rPr lang="zh-CN" altLang="en-US" dirty="0"/>
              <a:t>）其他应用：</a:t>
            </a:r>
          </a:p>
          <a:p>
            <a:r>
              <a:rPr lang="zh-CN" altLang="en-US" dirty="0"/>
              <a:t>常住人口的比对查询、暂住人口的比对查询、重点人口的比对查询、</a:t>
            </a:r>
            <a:r>
              <a:rPr lang="af-ZA" altLang="zh-CN" dirty="0"/>
              <a:t>CCIC</a:t>
            </a:r>
            <a:r>
              <a:rPr lang="zh-CN" altLang="en-US" dirty="0"/>
              <a:t>在逃人员的比对查询等。</a:t>
            </a:r>
          </a:p>
          <a:p>
            <a:br>
              <a:rPr lang="zh-CN" altLang="en-US" dirty="0"/>
            </a:br>
            <a:endParaRPr lang="zh-CN" altLang="en-US" dirty="0"/>
          </a:p>
        </p:txBody>
      </p:sp>
    </p:spTree>
    <p:extLst>
      <p:ext uri="{BB962C8B-B14F-4D97-AF65-F5344CB8AC3E}">
        <p14:creationId xmlns:p14="http://schemas.microsoft.com/office/powerpoint/2010/main" val="409297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en-US" altLang="zh-CN" sz="2400" dirty="0">
                <a:solidFill>
                  <a:schemeClr val="tx2"/>
                </a:solidFill>
              </a:rPr>
              <a:t>Fisher Face</a:t>
            </a:r>
            <a:endParaRPr lang="zh-CN" altLang="en-US" sz="2400" dirty="0">
              <a:solidFill>
                <a:schemeClr val="tx2"/>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339102"/>
          </a:xfrm>
          <a:prstGeom prst="rect">
            <a:avLst/>
          </a:prstGeom>
          <a:noFill/>
        </p:spPr>
        <p:txBody>
          <a:bodyPr wrap="square" rtlCol="0">
            <a:spAutoFit/>
          </a:bodyPr>
          <a:lstStyle/>
          <a:p>
            <a:r>
              <a:rPr lang="zh-CN" altLang="en-US" sz="1800" dirty="0"/>
              <a:t>贝尔胡米尔（</a:t>
            </a:r>
            <a:r>
              <a:rPr lang="en-US" altLang="zh-CN" sz="1800" dirty="0" err="1"/>
              <a:t>Belhumeur</a:t>
            </a:r>
            <a:r>
              <a:rPr lang="zh-CN" altLang="en-US" sz="1800" dirty="0"/>
              <a:t>）等提出的 </a:t>
            </a:r>
            <a:r>
              <a:rPr lang="en-US" altLang="zh-CN" sz="1800" dirty="0" err="1"/>
              <a:t>Fisherface</a:t>
            </a:r>
            <a:r>
              <a:rPr lang="en-US" altLang="zh-CN" sz="1800" dirty="0"/>
              <a:t> </a:t>
            </a:r>
            <a:r>
              <a:rPr lang="zh-CN" altLang="en-US" sz="1800" dirty="0"/>
              <a:t>人脸识别方法是这一时期的另一重要成果。该方法 首先采用主成分分析（</a:t>
            </a:r>
            <a:r>
              <a:rPr lang="en-US" altLang="zh-CN" sz="1800" dirty="0"/>
              <a:t>PCA</a:t>
            </a:r>
            <a:r>
              <a:rPr lang="zh-CN" altLang="en-US" sz="1800" dirty="0"/>
              <a:t>）对图像表观特征进行降维。在此基础上，采用线性判别分析（</a:t>
            </a:r>
            <a:r>
              <a:rPr lang="en-US" altLang="zh-CN" sz="1800" dirty="0"/>
              <a:t>LDA</a:t>
            </a:r>
            <a:r>
              <a:rPr lang="zh-CN" altLang="en-US" sz="1800" dirty="0"/>
              <a:t>）的方法 变换降维后的主成分以期获得“尽量大的类间散度和尽量小的类内散度”。该方法目前仍然是主流的人脸 识别方法之一，产生了很多不同的变种，比如零空间法、子空间判别模型、增强判别模型、直接的</a:t>
            </a:r>
            <a:r>
              <a:rPr lang="en-US" altLang="zh-CN" sz="1800" dirty="0"/>
              <a:t>LDA </a:t>
            </a:r>
            <a:r>
              <a:rPr lang="zh-CN" altLang="en-US" sz="1800" dirty="0"/>
              <a:t>判 别方法以及近期的一些基于核学习的改进策略。</a:t>
            </a:r>
          </a:p>
          <a:p>
            <a:r>
              <a:rPr lang="af-ZA" altLang="zh-CN" dirty="0">
                <a:hlinkClick r:id="rId2"/>
              </a:rPr>
              <a:t>https://blog.csdn.net/smartempire/article/details/23377385</a:t>
            </a:r>
            <a:endParaRPr lang="zh-CN" altLang="en-US" dirty="0"/>
          </a:p>
        </p:txBody>
      </p:sp>
    </p:spTree>
    <p:extLst>
      <p:ext uri="{BB962C8B-B14F-4D97-AF65-F5344CB8AC3E}">
        <p14:creationId xmlns:p14="http://schemas.microsoft.com/office/powerpoint/2010/main" val="13063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en-US" altLang="zh-CN" sz="2000" dirty="0">
                <a:solidFill>
                  <a:schemeClr val="tx2"/>
                </a:solidFill>
              </a:rPr>
              <a:t>EGM</a:t>
            </a:r>
            <a:r>
              <a:rPr lang="zh-CN" altLang="en-US" sz="2000" dirty="0">
                <a:solidFill>
                  <a:schemeClr val="tx2"/>
                </a:solidFill>
              </a:rPr>
              <a:t>（弹性图匹配）</a:t>
            </a: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646878"/>
          </a:xfrm>
          <a:prstGeom prst="rect">
            <a:avLst/>
          </a:prstGeom>
          <a:noFill/>
        </p:spPr>
        <p:txBody>
          <a:bodyPr wrap="square" rtlCol="0">
            <a:spAutoFit/>
          </a:bodyPr>
          <a:lstStyle/>
          <a:p>
            <a:r>
              <a:rPr lang="zh-CN" altLang="en-US" sz="1800" dirty="0"/>
              <a:t>其基本思想是用一个属性图来描述人脸：</a:t>
            </a:r>
            <a:r>
              <a:rPr lang="zh-CN" altLang="en-US" sz="1800" dirty="0">
                <a:solidFill>
                  <a:schemeClr val="accent1"/>
                </a:solidFill>
              </a:rPr>
              <a:t>属性图的顶点代表面部关键特征点，其属性为相应特征点处 的多分辨率、多方向局部特征</a:t>
            </a:r>
            <a:r>
              <a:rPr lang="en-US" altLang="zh-CN" sz="1800" dirty="0">
                <a:solidFill>
                  <a:schemeClr val="accent1"/>
                </a:solidFill>
              </a:rPr>
              <a:t>——Gabor</a:t>
            </a:r>
            <a:r>
              <a:rPr lang="zh-CN" altLang="en-US" sz="1800" dirty="0">
                <a:solidFill>
                  <a:schemeClr val="accent1"/>
                </a:solidFill>
              </a:rPr>
              <a:t>变换</a:t>
            </a:r>
            <a:r>
              <a:rPr lang="en-US" altLang="zh-CN" sz="1800" dirty="0">
                <a:solidFill>
                  <a:schemeClr val="accent1"/>
                </a:solidFill>
              </a:rPr>
              <a:t>12</a:t>
            </a:r>
            <a:r>
              <a:rPr lang="zh-CN" altLang="en-US" sz="1800" dirty="0">
                <a:solidFill>
                  <a:schemeClr val="accent1"/>
                </a:solidFill>
              </a:rPr>
              <a:t>特征，称为</a:t>
            </a:r>
            <a:r>
              <a:rPr lang="en-US" altLang="zh-CN" sz="1800" dirty="0">
                <a:solidFill>
                  <a:schemeClr val="accent1"/>
                </a:solidFill>
              </a:rPr>
              <a:t>Jet</a:t>
            </a:r>
            <a:r>
              <a:rPr lang="zh-CN" altLang="en-US" sz="1800" dirty="0">
                <a:solidFill>
                  <a:schemeClr val="accent1"/>
                </a:solidFill>
              </a:rPr>
              <a:t>；边的属性则为不同特征点之间的几何 关系。</a:t>
            </a:r>
            <a:endParaRPr lang="en-US" altLang="zh-CN" sz="1800" dirty="0">
              <a:solidFill>
                <a:schemeClr val="accent1"/>
              </a:solidFill>
            </a:endParaRPr>
          </a:p>
          <a:p>
            <a:r>
              <a:rPr lang="zh-CN" altLang="en-US" sz="1800" dirty="0"/>
              <a:t>对任意输入人脸图像，</a:t>
            </a:r>
            <a:r>
              <a:rPr lang="zh-CN" altLang="en-US" sz="1800" dirty="0">
                <a:solidFill>
                  <a:schemeClr val="accent1"/>
                </a:solidFill>
              </a:rPr>
              <a:t>弹性图匹配通过一种优化搜索策略来定位预先定义的若干面部关键特征点， 同时提取它们的</a:t>
            </a:r>
            <a:r>
              <a:rPr lang="en-US" altLang="zh-CN" sz="1800" dirty="0">
                <a:solidFill>
                  <a:schemeClr val="accent1"/>
                </a:solidFill>
              </a:rPr>
              <a:t>Jet</a:t>
            </a:r>
            <a:r>
              <a:rPr lang="zh-CN" altLang="en-US" sz="1800" dirty="0">
                <a:solidFill>
                  <a:schemeClr val="accent1"/>
                </a:solidFill>
              </a:rPr>
              <a:t>特征，得到输入图像的属性图。最后通过计算其与已知人脸属性图的相似度来完成识 别过程。</a:t>
            </a:r>
            <a:r>
              <a:rPr lang="zh-CN" altLang="en-US" sz="1800" dirty="0"/>
              <a:t>该方法的优点是既保留了面部的全局结构特征，也对人脸的关键局部特征进行了建模</a:t>
            </a:r>
            <a:r>
              <a:rPr lang="zh-CN" altLang="en-US" dirty="0"/>
              <a:t>。</a:t>
            </a:r>
            <a:endParaRPr lang="en-US" altLang="zh-CN" dirty="0"/>
          </a:p>
          <a:p>
            <a:r>
              <a:rPr lang="af-ZA" altLang="zh-CN" dirty="0">
                <a:hlinkClick r:id="rId2"/>
              </a:rPr>
              <a:t>https://blog.csdn.net/real_myth/article/details/44828219</a:t>
            </a:r>
            <a:endParaRPr lang="zh-CN" altLang="en-US" dirty="0"/>
          </a:p>
        </p:txBody>
      </p:sp>
    </p:spTree>
    <p:extLst>
      <p:ext uri="{BB962C8B-B14F-4D97-AF65-F5344CB8AC3E}">
        <p14:creationId xmlns:p14="http://schemas.microsoft.com/office/powerpoint/2010/main" val="321328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zh-CN" altLang="en-US" sz="1800" dirty="0">
                <a:solidFill>
                  <a:schemeClr val="tx1"/>
                </a:solidFill>
              </a:rPr>
              <a:t>基于支持向量机</a:t>
            </a:r>
            <a:r>
              <a:rPr lang="en-US" altLang="zh-CN" sz="1800" dirty="0">
                <a:solidFill>
                  <a:schemeClr val="tx1"/>
                </a:solidFill>
              </a:rPr>
              <a:t>(</a:t>
            </a:r>
            <a:r>
              <a:rPr lang="af-ZA" altLang="zh-CN" sz="1800" dirty="0">
                <a:solidFill>
                  <a:schemeClr val="tx1"/>
                </a:solidFill>
              </a:rPr>
              <a:t>SVM) </a:t>
            </a:r>
            <a:r>
              <a:rPr lang="zh-CN" altLang="en-US" sz="1800" dirty="0">
                <a:solidFill>
                  <a:schemeClr val="tx1"/>
                </a:solidFill>
              </a:rPr>
              <a:t>的方法</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554545"/>
          </a:xfrm>
          <a:prstGeom prst="rect">
            <a:avLst/>
          </a:prstGeom>
          <a:noFill/>
        </p:spPr>
        <p:txBody>
          <a:bodyPr wrap="square" rtlCol="0">
            <a:spAutoFit/>
          </a:bodyPr>
          <a:lstStyle/>
          <a:p>
            <a:r>
              <a:rPr lang="zh-CN" altLang="en-US" dirty="0"/>
              <a:t>近年来，支持向量机是统计模式识别领域的一个新的热点，它试图使得学习机在经验风险和泛化能力上达到一种妥协，从而提高学习机的性能。支持向量机主要解决的是一个</a:t>
            </a:r>
            <a:r>
              <a:rPr lang="en-US" altLang="zh-CN" dirty="0"/>
              <a:t>2</a:t>
            </a:r>
            <a:r>
              <a:rPr lang="zh-CN" altLang="en-US" dirty="0"/>
              <a:t>分类问题，它的基本思想是试图把一个低维的线性不可分的问题转化成一个高维的线性可分的问题。通常的实验结果表明</a:t>
            </a:r>
            <a:r>
              <a:rPr lang="af-ZA" altLang="zh-CN" dirty="0"/>
              <a:t>SVM</a:t>
            </a:r>
            <a:r>
              <a:rPr lang="zh-CN" altLang="en-US" dirty="0"/>
              <a:t>有较好的识别率，但是它需要大量的训练样本（每类</a:t>
            </a:r>
            <a:r>
              <a:rPr lang="en-US" altLang="zh-CN" dirty="0"/>
              <a:t>300</a:t>
            </a:r>
            <a:r>
              <a:rPr lang="zh-CN" altLang="en-US" dirty="0"/>
              <a:t>个），这在实际应用中往往是不现实的。而且支持向量机训练时间长，方法实现复杂，该函数的取法没有统一的理论。</a:t>
            </a:r>
          </a:p>
        </p:txBody>
      </p:sp>
    </p:spTree>
    <p:extLst>
      <p:ext uri="{BB962C8B-B14F-4D97-AF65-F5344CB8AC3E}">
        <p14:creationId xmlns:p14="http://schemas.microsoft.com/office/powerpoint/2010/main" val="261289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zh-CN" altLang="en-US" sz="2000" dirty="0">
                <a:solidFill>
                  <a:schemeClr val="tx1"/>
                </a:solidFill>
              </a:rPr>
              <a:t>基于线段</a:t>
            </a:r>
            <a:r>
              <a:rPr lang="af-ZA" altLang="zh-CN" sz="2000" dirty="0">
                <a:solidFill>
                  <a:schemeClr val="tx1"/>
                </a:solidFill>
              </a:rPr>
              <a:t>Hausdorff </a:t>
            </a:r>
            <a:r>
              <a:rPr lang="zh-CN" altLang="en-US" sz="2000" dirty="0">
                <a:solidFill>
                  <a:schemeClr val="tx1"/>
                </a:solidFill>
              </a:rPr>
              <a:t>距离</a:t>
            </a:r>
            <a:r>
              <a:rPr lang="en-US" altLang="zh-CN" sz="2000" dirty="0">
                <a:solidFill>
                  <a:schemeClr val="tx1"/>
                </a:solidFill>
              </a:rPr>
              <a:t>(</a:t>
            </a:r>
            <a:r>
              <a:rPr lang="af-ZA" altLang="zh-CN" sz="2000" dirty="0">
                <a:solidFill>
                  <a:schemeClr val="tx1"/>
                </a:solidFill>
              </a:rPr>
              <a:t>LHD) </a:t>
            </a:r>
            <a:r>
              <a:rPr lang="zh-CN" altLang="en-US" sz="2000" dirty="0">
                <a:solidFill>
                  <a:schemeClr val="tx1"/>
                </a:solidFill>
              </a:rPr>
              <a:t>的方法</a:t>
            </a: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2246769"/>
          </a:xfrm>
          <a:prstGeom prst="rect">
            <a:avLst/>
          </a:prstGeom>
          <a:noFill/>
        </p:spPr>
        <p:txBody>
          <a:bodyPr wrap="square" rtlCol="0">
            <a:spAutoFit/>
          </a:bodyPr>
          <a:lstStyle/>
          <a:p>
            <a:r>
              <a:rPr lang="zh-CN" altLang="en-US" dirty="0"/>
              <a:t>心理学的研究表明，人类在识别轮廓图（比如漫画）的速度和准确度上丝毫不比识别灰度图差。</a:t>
            </a:r>
            <a:r>
              <a:rPr lang="af-ZA" altLang="zh-CN" dirty="0"/>
              <a:t>LHD</a:t>
            </a:r>
            <a:r>
              <a:rPr lang="zh-CN" altLang="en-US" dirty="0"/>
              <a:t>是基于从人脸灰度图像中提取出来的线段图的，它定义的是两个线段集之间的距离，与众不同的是，</a:t>
            </a:r>
            <a:r>
              <a:rPr lang="af-ZA" altLang="zh-CN" dirty="0"/>
              <a:t>LHD</a:t>
            </a:r>
            <a:r>
              <a:rPr lang="zh-CN" altLang="en-US" dirty="0"/>
              <a:t>并不建立不同线段集之间线段的一一对应关系，因此它更能适应线段图之间的微小变化。实验结果表明，</a:t>
            </a:r>
            <a:r>
              <a:rPr lang="af-ZA" altLang="zh-CN" dirty="0"/>
              <a:t>LHD</a:t>
            </a:r>
            <a:r>
              <a:rPr lang="zh-CN" altLang="en-US" dirty="0"/>
              <a:t>在不同光照条件下和不同姿态情况下都有非常出色的表现，但是它在大表情的情况下识别效果不好。</a:t>
            </a:r>
          </a:p>
        </p:txBody>
      </p:sp>
    </p:spTree>
    <p:extLst>
      <p:ext uri="{BB962C8B-B14F-4D97-AF65-F5344CB8AC3E}">
        <p14:creationId xmlns:p14="http://schemas.microsoft.com/office/powerpoint/2010/main" val="383841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zh-CN" altLang="en-US" sz="2000" dirty="0">
                <a:solidFill>
                  <a:schemeClr val="tx1"/>
                </a:solidFill>
              </a:rPr>
              <a:t>基于几何特征的方法</a:t>
            </a: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1015663"/>
          </a:xfrm>
          <a:prstGeom prst="rect">
            <a:avLst/>
          </a:prstGeom>
          <a:noFill/>
        </p:spPr>
        <p:txBody>
          <a:bodyPr wrap="square" rtlCol="0">
            <a:spAutoFit/>
          </a:bodyPr>
          <a:lstStyle/>
          <a:p>
            <a:r>
              <a:rPr lang="zh-CN" altLang="en-US" dirty="0"/>
              <a:t>几何特征可以是眼、鼻、嘴等的形状和它们之间的几何关系（如相互之间的距离）。这些算法识别速 度快，需要的内存小，但识别率较低。</a:t>
            </a:r>
          </a:p>
        </p:txBody>
      </p:sp>
    </p:spTree>
    <p:extLst>
      <p:ext uri="{BB962C8B-B14F-4D97-AF65-F5344CB8AC3E}">
        <p14:creationId xmlns:p14="http://schemas.microsoft.com/office/powerpoint/2010/main" val="45472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zh-CN" altLang="en-US" sz="2000" dirty="0">
                <a:solidFill>
                  <a:schemeClr val="tx1"/>
                </a:solidFill>
              </a:rPr>
              <a:t>基于神经网络的方法</a:t>
            </a:r>
            <a:endParaRPr lang="zh-CN" altLang="en-US" sz="40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1015663"/>
          </a:xfrm>
          <a:prstGeom prst="rect">
            <a:avLst/>
          </a:prstGeom>
          <a:noFill/>
        </p:spPr>
        <p:txBody>
          <a:bodyPr wrap="square" rtlCol="0">
            <a:spAutoFit/>
          </a:bodyPr>
          <a:lstStyle/>
          <a:p>
            <a:r>
              <a:rPr lang="zh-CN" altLang="en-US" dirty="0"/>
              <a:t>神经网络的输入可以是降低分辨率的人脸图像、局部区域的自相关函数、局部纹理的二阶矩等。这类方法同样需要较多的样本进行训练，而在许多应用中，样本数量是很有限的。</a:t>
            </a:r>
          </a:p>
        </p:txBody>
      </p:sp>
    </p:spTree>
    <p:extLst>
      <p:ext uri="{BB962C8B-B14F-4D97-AF65-F5344CB8AC3E}">
        <p14:creationId xmlns:p14="http://schemas.microsoft.com/office/powerpoint/2010/main" val="386391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人脸识别技术发展方向</a:t>
            </a: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1631216"/>
          </a:xfrm>
          <a:prstGeom prst="rect">
            <a:avLst/>
          </a:prstGeom>
          <a:noFill/>
        </p:spPr>
        <p:txBody>
          <a:bodyPr wrap="square" rtlCol="0">
            <a:spAutoFit/>
          </a:bodyPr>
          <a:lstStyle/>
          <a:p>
            <a:r>
              <a:rPr lang="en-US" altLang="zh-CN" dirty="0"/>
              <a:t>1</a:t>
            </a:r>
            <a:r>
              <a:rPr lang="zh-CN" altLang="en-US" dirty="0"/>
              <a:t>）结合三维信息：二维和三维信息融合使特征更具鲁棒性</a:t>
            </a:r>
            <a:endParaRPr lang="en-US" altLang="zh-CN" dirty="0"/>
          </a:p>
          <a:p>
            <a:r>
              <a:rPr lang="en-US" altLang="zh-CN" dirty="0"/>
              <a:t>2</a:t>
            </a:r>
            <a:r>
              <a:rPr lang="zh-CN" altLang="en-US" dirty="0"/>
              <a:t>）多特征融合：单一特征难以应对复杂的光照和姿态变化 </a:t>
            </a:r>
            <a:endParaRPr lang="en-US" altLang="zh-CN" dirty="0"/>
          </a:p>
          <a:p>
            <a:r>
              <a:rPr lang="en-US" altLang="zh-CN" dirty="0"/>
              <a:t>3</a:t>
            </a:r>
            <a:r>
              <a:rPr lang="zh-CN" altLang="en-US" dirty="0"/>
              <a:t>）大规模人脸比对：面向海量数据的人脸比对与搜索 </a:t>
            </a:r>
            <a:endParaRPr lang="en-US" altLang="zh-CN" dirty="0"/>
          </a:p>
          <a:p>
            <a:r>
              <a:rPr lang="en-US" altLang="zh-CN" dirty="0"/>
              <a:t>4</a:t>
            </a:r>
            <a:r>
              <a:rPr lang="zh-CN" altLang="en-US" dirty="0"/>
              <a:t>）深度学习：在大数据条件下充分发挥深度神经网络强大的学习能力</a:t>
            </a:r>
          </a:p>
        </p:txBody>
      </p:sp>
    </p:spTree>
    <p:extLst>
      <p:ext uri="{BB962C8B-B14F-4D97-AF65-F5344CB8AC3E}">
        <p14:creationId xmlns:p14="http://schemas.microsoft.com/office/powerpoint/2010/main" val="181649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0BE7-EDCC-4F45-BB4A-5AFA07B44790}"/>
              </a:ext>
            </a:extLst>
          </p:cNvPr>
          <p:cNvSpPr>
            <a:spLocks noGrp="1"/>
          </p:cNvSpPr>
          <p:nvPr>
            <p:ph type="title"/>
          </p:nvPr>
        </p:nvSpPr>
        <p:spPr/>
        <p:txBody>
          <a:bodyPr/>
          <a:lstStyle/>
          <a:p>
            <a:r>
              <a:rPr lang="zh-CN" altLang="en-US" sz="2400" dirty="0"/>
              <a:t>人脸识别应用现状</a:t>
            </a:r>
          </a:p>
        </p:txBody>
      </p:sp>
      <p:sp>
        <p:nvSpPr>
          <p:cNvPr id="3" name="文本占位符 2">
            <a:extLst>
              <a:ext uri="{FF2B5EF4-FFF2-40B4-BE49-F238E27FC236}">
                <a16:creationId xmlns:a16="http://schemas.microsoft.com/office/drawing/2014/main" id="{C64C2DD7-5718-49B1-8066-50165CCA034A}"/>
              </a:ext>
            </a:extLst>
          </p:cNvPr>
          <p:cNvSpPr>
            <a:spLocks noGrp="1"/>
          </p:cNvSpPr>
          <p:nvPr>
            <p:ph type="body" sz="half" idx="2"/>
          </p:nvPr>
        </p:nvSpPr>
        <p:spPr>
          <a:xfrm>
            <a:off x="2516841" y="839714"/>
            <a:ext cx="4114800" cy="200746"/>
          </a:xfrm>
        </p:spPr>
        <p:txBody>
          <a:bodyPr/>
          <a:lstStyle/>
          <a:p>
            <a:r>
              <a:rPr lang="af-ZA" altLang="zh-CN" sz="1800" dirty="0">
                <a:solidFill>
                  <a:schemeClr val="tx1"/>
                </a:solidFill>
              </a:rPr>
              <a:t>FR+</a:t>
            </a:r>
            <a:r>
              <a:rPr lang="zh-CN" altLang="en-US" sz="1800" dirty="0">
                <a:solidFill>
                  <a:schemeClr val="tx1"/>
                </a:solidFill>
              </a:rPr>
              <a:t>金融：</a:t>
            </a:r>
            <a:endParaRPr lang="zh-CN" altLang="en-US" sz="3600" dirty="0">
              <a:solidFill>
                <a:schemeClr val="tx1"/>
              </a:solidFill>
            </a:endParaRPr>
          </a:p>
        </p:txBody>
      </p:sp>
      <p:sp>
        <p:nvSpPr>
          <p:cNvPr id="4" name="文本框 3">
            <a:extLst>
              <a:ext uri="{FF2B5EF4-FFF2-40B4-BE49-F238E27FC236}">
                <a16:creationId xmlns:a16="http://schemas.microsoft.com/office/drawing/2014/main" id="{5BCC841E-1C3D-45BA-A348-A976384021AA}"/>
              </a:ext>
            </a:extLst>
          </p:cNvPr>
          <p:cNvSpPr txBox="1"/>
          <p:nvPr/>
        </p:nvSpPr>
        <p:spPr>
          <a:xfrm>
            <a:off x="952500" y="1352550"/>
            <a:ext cx="7658100" cy="3477875"/>
          </a:xfrm>
          <a:prstGeom prst="rect">
            <a:avLst/>
          </a:prstGeom>
          <a:noFill/>
        </p:spPr>
        <p:txBody>
          <a:bodyPr wrap="square" rtlCol="0">
            <a:spAutoFit/>
          </a:bodyPr>
          <a:lstStyle/>
          <a:p>
            <a:r>
              <a:rPr lang="zh-CN" altLang="en-US" dirty="0"/>
              <a:t>（</a:t>
            </a:r>
            <a:r>
              <a:rPr lang="en-US" altLang="zh-CN" dirty="0"/>
              <a:t>1</a:t>
            </a:r>
            <a:r>
              <a:rPr lang="zh-CN" altLang="en-US" dirty="0"/>
              <a:t>）实名认证：</a:t>
            </a:r>
          </a:p>
          <a:p>
            <a:r>
              <a:rPr lang="zh-CN" altLang="en-US" dirty="0"/>
              <a:t>金融机构传统上使用人工肉眼判断、短信验证、绑定银行卡等手段进行实名认证。这些传统手段存在准确率不高、客户体验较差、成本高等问题，对金融企业业务发展造成了巨大的困扰。基于人脸识别的实名认证方式具有准确率高（一亿人中才存在两人长相相同）、客户体验好（认证速度快、客户操作少）、成本低（相较于传统认证方式）的优点，已被众多领先金融企业所采用。</a:t>
            </a:r>
          </a:p>
          <a:p>
            <a:r>
              <a:rPr lang="zh-CN" altLang="en-US" dirty="0"/>
              <a:t>（</a:t>
            </a:r>
            <a:r>
              <a:rPr lang="en-US" altLang="zh-CN" dirty="0"/>
              <a:t>2</a:t>
            </a:r>
            <a:r>
              <a:rPr lang="zh-CN" altLang="en-US" dirty="0"/>
              <a:t>）人脸识别在银行远程开户上的应用：</a:t>
            </a:r>
          </a:p>
          <a:p>
            <a:r>
              <a:rPr lang="zh-CN" altLang="en-US" dirty="0"/>
              <a:t>在远程开户时，金融机构可以通过智能终端在线上进行身份鉴权验证，使用人脸识别技术开户可以极大提升业务办理的安全性、时效性，并节省大量人力；</a:t>
            </a:r>
          </a:p>
        </p:txBody>
      </p:sp>
    </p:spTree>
    <p:extLst>
      <p:ext uri="{BB962C8B-B14F-4D97-AF65-F5344CB8AC3E}">
        <p14:creationId xmlns:p14="http://schemas.microsoft.com/office/powerpoint/2010/main" val="2501596219"/>
      </p:ext>
    </p:extLst>
  </p:cSld>
  <p:clrMapOvr>
    <a:masterClrMapping/>
  </p:clrMapOvr>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43822</TotalTime>
  <Words>1786</Words>
  <Application>Microsoft Office PowerPoint</Application>
  <PresentationFormat>全屏显示(16:9)</PresentationFormat>
  <Paragraphs>83</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Roboto Condensed</vt:lpstr>
      <vt:lpstr>Roboto Medium</vt:lpstr>
      <vt:lpstr>Arial</vt:lpstr>
      <vt:lpstr>Book Antiqua</vt:lpstr>
      <vt:lpstr>Calibri</vt:lpstr>
      <vt:lpstr>1_Custom Design</vt:lpstr>
      <vt:lpstr>人脸识别技术现状</vt:lpstr>
      <vt:lpstr>人脸识别技术现状</vt:lpstr>
      <vt:lpstr>人脸识别技术现状</vt:lpstr>
      <vt:lpstr>人脸识别技术现状</vt:lpstr>
      <vt:lpstr>人脸识别技术现状</vt:lpstr>
      <vt:lpstr>人脸识别技术现状</vt:lpstr>
      <vt:lpstr>人脸识别技术现状</vt:lpstr>
      <vt:lpstr>人脸识别技术发展方向</vt:lpstr>
      <vt:lpstr>人脸识别应用现状</vt:lpstr>
      <vt:lpstr>人脸识别应用现状</vt:lpstr>
      <vt:lpstr>人脸识别应用现状</vt:lpstr>
      <vt:lpstr>人脸识别应用现状</vt:lpstr>
      <vt:lpstr>人脸识别应用现状</vt:lpstr>
      <vt:lpstr>人脸识别应用现状</vt:lpstr>
      <vt:lpstr>人脸识别应用现状</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Infographic</dc:title>
  <dc:creator>优品PPT</dc:creator>
  <cp:keywords>http:/www.ypppt.com</cp:keywords>
  <dc:description>http://www.ypppt.com/</dc:description>
  <cp:lastModifiedBy>尹 嘉烨</cp:lastModifiedBy>
  <cp:revision>8851</cp:revision>
  <dcterms:created xsi:type="dcterms:W3CDTF">2014-09-03T19:30:44Z</dcterms:created>
  <dcterms:modified xsi:type="dcterms:W3CDTF">2019-04-09T05:39:02Z</dcterms:modified>
</cp:coreProperties>
</file>