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sha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sha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sha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[KPMG_VI_New_raw_data_update_final.xlsx]Sheet13!PivotTable9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Bike related purchases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Sheet13!$B$5</c:f>
              <c:numCache>
                <c:formatCode>General</c:formatCode>
                <c:ptCount val="1"/>
                <c:pt idx="0">
                  <c:v>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B-4D1E-B4B9-684F43FAD8DA}"/>
            </c:ext>
          </c:extLst>
        </c:ser>
        <c:ser>
          <c:idx val="1"/>
          <c:order val="1"/>
          <c:tx>
            <c:strRef>
              <c:f>Sheet13!$C$3:$C$4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Sheet13!$C$5</c:f>
              <c:numCache>
                <c:formatCode>General</c:formatCode>
                <c:ptCount val="1"/>
                <c:pt idx="0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B-4D1E-B4B9-684F43FAD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266159"/>
        <c:axId val="2029436767"/>
      </c:barChart>
      <c:catAx>
        <c:axId val="28926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436767"/>
        <c:crosses val="autoZero"/>
        <c:auto val="1"/>
        <c:lblAlgn val="ctr"/>
        <c:lblOffset val="100"/>
        <c:noMultiLvlLbl val="0"/>
      </c:catAx>
      <c:valAx>
        <c:axId val="202943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26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[KPMG_VI_New_raw_data_update_final.xlsx]Sheet12!PivotTable8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Profit based on job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Sheet12!$B$4:$B$13</c:f>
              <c:numCache>
                <c:formatCode>General</c:formatCode>
                <c:ptCount val="9"/>
                <c:pt idx="0">
                  <c:v>32367.71</c:v>
                </c:pt>
                <c:pt idx="1">
                  <c:v>33390.94</c:v>
                </c:pt>
                <c:pt idx="2">
                  <c:v>172939.59999999986</c:v>
                </c:pt>
                <c:pt idx="3">
                  <c:v>148110.72000000003</c:v>
                </c:pt>
                <c:pt idx="4">
                  <c:v>31617.849999999988</c:v>
                </c:pt>
                <c:pt idx="5">
                  <c:v>149243.01999999996</c:v>
                </c:pt>
                <c:pt idx="6">
                  <c:v>56237.669999999984</c:v>
                </c:pt>
                <c:pt idx="7">
                  <c:v>80311.540000000008</c:v>
                </c:pt>
                <c:pt idx="8">
                  <c:v>10740.54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7-481E-A851-BA1FC848D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83279"/>
        <c:axId val="163982799"/>
      </c:barChart>
      <c:catAx>
        <c:axId val="16398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2799"/>
        <c:crosses val="autoZero"/>
        <c:auto val="1"/>
        <c:lblAlgn val="ctr"/>
        <c:lblOffset val="100"/>
        <c:noMultiLvlLbl val="0"/>
      </c:catAx>
      <c:valAx>
        <c:axId val="16398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car owners in each state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Sheet9!$B$5:$B$7</c:f>
              <c:numCache>
                <c:formatCode>General</c:formatCode>
                <c:ptCount val="2"/>
                <c:pt idx="0">
                  <c:v>318</c:v>
                </c:pt>
                <c:pt idx="1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A-47BB-8602-6D1AE5BBBA6C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Sheet9!$C$5:$C$7</c:f>
              <c:numCache>
                <c:formatCode>General</c:formatCode>
                <c:ptCount val="2"/>
                <c:pt idx="0">
                  <c:v>128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3A-47BB-8602-6D1AE5BBBA6C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Sheet9!$D$5:$D$7</c:f>
              <c:numCache>
                <c:formatCode>General</c:formatCode>
                <c:ptCount val="2"/>
                <c:pt idx="0">
                  <c:v>166</c:v>
                </c:pt>
                <c:pt idx="1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3A-47BB-8602-6D1AE5BBB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070607"/>
        <c:axId val="150070127"/>
      </c:barChart>
      <c:catAx>
        <c:axId val="15007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70127"/>
        <c:crosses val="autoZero"/>
        <c:auto val="1"/>
        <c:lblAlgn val="ctr"/>
        <c:lblOffset val="100"/>
        <c:noMultiLvlLbl val="0"/>
      </c:catAx>
      <c:valAx>
        <c:axId val="15007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Identifying and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20811"/>
            <a:ext cx="3757375" cy="335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u="sng" dirty="0"/>
              <a:t>Outline of Problem</a:t>
            </a:r>
          </a:p>
          <a:p>
            <a:endParaRPr lang="en-IN" sz="16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Sprocket Central is a company that specializes in high-quality bikes and accessories.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marketing team is looking to boost sales.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To target 1000 new customer that will bring highest value to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u="sng" dirty="0"/>
          </a:p>
          <a:p>
            <a:endParaRPr lang="en-IN" sz="1600" u="sng" dirty="0"/>
          </a:p>
          <a:p>
            <a:endParaRPr lang="en-IN" sz="1600" u="sng" dirty="0"/>
          </a:p>
          <a:p>
            <a:endParaRPr sz="1600" u="sng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BE0C2-3CB7-D982-AE0A-AEE79EAFA21D}"/>
              </a:ext>
            </a:extLst>
          </p:cNvPr>
          <p:cNvSpPr txBox="1"/>
          <p:nvPr/>
        </p:nvSpPr>
        <p:spPr>
          <a:xfrm>
            <a:off x="4580200" y="1708512"/>
            <a:ext cx="4436799" cy="2616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Approach for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sz="1600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for the last 3 years based on gender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2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industries contributing the maximum profit and bike related sales.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Wealth segment by age category.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2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 in each state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2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52332"/>
            <a:ext cx="4858042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Key issues dealt with for the data quality issue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897A4-6784-3B1C-C444-86AD07B2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82538"/>
              </p:ext>
            </p:extLst>
          </p:nvPr>
        </p:nvGraphicFramePr>
        <p:xfrm>
          <a:off x="893538" y="2280802"/>
          <a:ext cx="7356924" cy="25261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4446">
                  <a:extLst>
                    <a:ext uri="{9D8B030D-6E8A-4147-A177-3AD203B41FA5}">
                      <a16:colId xmlns:a16="http://schemas.microsoft.com/office/drawing/2014/main" val="3102511273"/>
                    </a:ext>
                  </a:extLst>
                </a:gridCol>
                <a:gridCol w="954664">
                  <a:extLst>
                    <a:ext uri="{9D8B030D-6E8A-4147-A177-3AD203B41FA5}">
                      <a16:colId xmlns:a16="http://schemas.microsoft.com/office/drawing/2014/main" val="1154633762"/>
                    </a:ext>
                  </a:extLst>
                </a:gridCol>
                <a:gridCol w="1237281">
                  <a:extLst>
                    <a:ext uri="{9D8B030D-6E8A-4147-A177-3AD203B41FA5}">
                      <a16:colId xmlns:a16="http://schemas.microsoft.com/office/drawing/2014/main" val="2969552715"/>
                    </a:ext>
                  </a:extLst>
                </a:gridCol>
                <a:gridCol w="1156428">
                  <a:extLst>
                    <a:ext uri="{9D8B030D-6E8A-4147-A177-3AD203B41FA5}">
                      <a16:colId xmlns:a16="http://schemas.microsoft.com/office/drawing/2014/main" val="4113643479"/>
                    </a:ext>
                  </a:extLst>
                </a:gridCol>
                <a:gridCol w="946505">
                  <a:extLst>
                    <a:ext uri="{9D8B030D-6E8A-4147-A177-3AD203B41FA5}">
                      <a16:colId xmlns:a16="http://schemas.microsoft.com/office/drawing/2014/main" val="2078765717"/>
                    </a:ext>
                  </a:extLst>
                </a:gridCol>
                <a:gridCol w="1051095">
                  <a:extLst>
                    <a:ext uri="{9D8B030D-6E8A-4147-A177-3AD203B41FA5}">
                      <a16:colId xmlns:a16="http://schemas.microsoft.com/office/drawing/2014/main" val="3412165005"/>
                    </a:ext>
                  </a:extLst>
                </a:gridCol>
                <a:gridCol w="946505">
                  <a:extLst>
                    <a:ext uri="{9D8B030D-6E8A-4147-A177-3AD203B41FA5}">
                      <a16:colId xmlns:a16="http://schemas.microsoft.com/office/drawing/2014/main" val="978101656"/>
                    </a:ext>
                  </a:extLst>
                </a:gridCol>
              </a:tblGrid>
              <a:tr h="149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Accuracy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Completeness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Consistency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Currency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Relevancy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Validity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181018"/>
                  </a:ext>
                </a:extLst>
              </a:tr>
              <a:tr h="756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Customer Demographic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DOB: inaccurate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2. Age: missing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Job title: blanks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2. Customer id: incomplete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gender: inconsistency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Deceased customers: filtered out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Default column: delete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460176"/>
                  </a:ext>
                </a:extLst>
              </a:tr>
              <a:tr h="433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Customer Addresses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Customer id: incomplete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states: inconsistency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031654"/>
                  </a:ext>
                </a:extLst>
              </a:tr>
              <a:tr h="1111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Transaction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Profit: missing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Customer id: incomplete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2. Online Order: blanks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 Brand: blanks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1. Cancelled status order: filter out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1. List price: format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2. Product sold date: format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07044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related purchase over the last 3 years based on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57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Data shows, on an average females have made more bike related purchases compared to males in the last 3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On Average Females have had 1% higher bike related purchases compared to men in the last 3 years</a:t>
            </a:r>
            <a:endParaRPr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DC42DA0-E17E-4822-8AA6-EF7F79A67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696281"/>
              </p:ext>
            </p:extLst>
          </p:nvPr>
        </p:nvGraphicFramePr>
        <p:xfrm>
          <a:off x="5317068" y="2480733"/>
          <a:ext cx="3344334" cy="229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Job Industry contributing to the maximum profit and bike related purchases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top 3 industry in the highest profit are: Financial Services, Manufacturing and Health.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These can be obvious as most of these industries are based within the city or on the outskirts thereby consumers prefer bikes for commuting.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Rest of the industries have contributes to less than $1,00,000 of profit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358333-AEF9-400D-AF28-68F4F758D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661900"/>
              </p:ext>
            </p:extLst>
          </p:nvPr>
        </p:nvGraphicFramePr>
        <p:xfrm>
          <a:off x="4698158" y="2164724"/>
          <a:ext cx="4072467" cy="2691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62118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owned in each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NSW, VIC and QLD could be potential market opportunities for the company.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NSW can be a main target as the number of people who own a car is almost equal to the number of people who don’t, giving the company a great market sale.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8944D5-EF8C-4CAB-AC2D-8A8D9ADF6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871293"/>
              </p:ext>
            </p:extLst>
          </p:nvPr>
        </p:nvGraphicFramePr>
        <p:xfrm>
          <a:off x="4804375" y="2141616"/>
          <a:ext cx="4134600" cy="273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22568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Classification- Targeting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5450708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200" dirty="0"/>
              <a:t>These are the high value customers that should be targeted from the new list: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high value customers will be female compared to male.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Working in financial services, health or manufacturing industry sectors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Aged between 38-47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Who are currently living in NSW, VIC</a:t>
            </a:r>
            <a:endParaRPr sz="12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On-screen Show (16:9)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Disha Agarwal</cp:lastModifiedBy>
  <cp:revision>1</cp:revision>
  <dcterms:modified xsi:type="dcterms:W3CDTF">2023-05-24T08:32:39Z</dcterms:modified>
</cp:coreProperties>
</file>