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425" r:id="rId5"/>
    <p:sldId id="412" r:id="rId6"/>
    <p:sldId id="413" r:id="rId7"/>
    <p:sldId id="377" r:id="rId8"/>
    <p:sldId id="375" r:id="rId9"/>
    <p:sldId id="411" r:id="rId10"/>
    <p:sldId id="416" r:id="rId11"/>
    <p:sldId id="423" r:id="rId12"/>
    <p:sldId id="424" r:id="rId13"/>
    <p:sldId id="420" r:id="rId14"/>
    <p:sldId id="419" r:id="rId15"/>
    <p:sldId id="421" r:id="rId16"/>
    <p:sldId id="422" r:id="rId17"/>
    <p:sldId id="417" r:id="rId18"/>
    <p:sldId id="418"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513"/>
    <a:srgbClr val="672E6C"/>
    <a:srgbClr val="00A1E1"/>
    <a:srgbClr val="AC004D"/>
    <a:srgbClr val="292A29"/>
    <a:srgbClr val="94D60A"/>
    <a:srgbClr val="F18903"/>
    <a:srgbClr val="00A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82644" autoAdjust="0"/>
  </p:normalViewPr>
  <p:slideViewPr>
    <p:cSldViewPr snapToGrid="0" snapToObjects="1">
      <p:cViewPr>
        <p:scale>
          <a:sx n="60" d="100"/>
          <a:sy n="60" d="100"/>
        </p:scale>
        <p:origin x="1302" y="72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8F611B6-690A-45C6-B0D9-365B1880DE65}" type="slidenum">
              <a:rPr lang="en-US" altLang="en-US"/>
              <a:pPr>
                <a:defRPr/>
              </a:pPr>
              <a:t>‹#›</a:t>
            </a:fld>
            <a:endParaRPr lang="en-US" altLang="en-US"/>
          </a:p>
        </p:txBody>
      </p:sp>
    </p:spTree>
    <p:extLst>
      <p:ext uri="{BB962C8B-B14F-4D97-AF65-F5344CB8AC3E}">
        <p14:creationId xmlns:p14="http://schemas.microsoft.com/office/powerpoint/2010/main" val="2680750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C19A0604-21E8-43D0-8369-8FD1027597DA}" type="datetimeFigureOut">
              <a:rPr lang="en-US" altLang="en-US"/>
              <a:pPr>
                <a:defRPr/>
              </a:pPr>
              <a:t>2/26/2020</a:t>
            </a:fld>
            <a:endParaRPr lang="en-US"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F455C54-E336-4EDE-80C0-02487917A467}" type="slidenum">
              <a:rPr lang="en-US" altLang="en-US"/>
              <a:pPr>
                <a:defRPr/>
              </a:pPr>
              <a:t>‹#›</a:t>
            </a:fld>
            <a:endParaRPr lang="en-US" altLang="en-US"/>
          </a:p>
        </p:txBody>
      </p:sp>
    </p:spTree>
    <p:extLst>
      <p:ext uri="{BB962C8B-B14F-4D97-AF65-F5344CB8AC3E}">
        <p14:creationId xmlns:p14="http://schemas.microsoft.com/office/powerpoint/2010/main" val="2104504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The Team should start</a:t>
            </a:r>
            <a:r>
              <a:rPr lang="en-US" baseline="0" dirty="0" smtClean="0"/>
              <a:t> this practical </a:t>
            </a:r>
            <a:r>
              <a:rPr lang="en-US" dirty="0" smtClean="0"/>
              <a:t>by the team </a:t>
            </a:r>
            <a:r>
              <a:rPr lang="en-US" baseline="0" dirty="0" smtClean="0"/>
              <a:t>considering different devices on which the content may be accessed. </a:t>
            </a:r>
          </a:p>
          <a:p>
            <a:r>
              <a:rPr lang="en-US" dirty="0" smtClean="0"/>
              <a:t>The tram should then assign users</a:t>
            </a:r>
            <a:r>
              <a:rPr lang="en-US" baseline="0" dirty="0" smtClean="0"/>
              <a:t> and/or devices as agreed by the team to team members.</a:t>
            </a:r>
          </a:p>
          <a:p>
            <a:r>
              <a:rPr lang="en-US" baseline="0" dirty="0" smtClean="0"/>
              <a:t>If the Team have decided to have a mobile phone as one of their devices then Team members assigned by the team to this device and particular user, should create a Structure Chart for the screens of the assigned users based on a mobile phone.</a:t>
            </a:r>
          </a:p>
          <a:p>
            <a:r>
              <a:rPr lang="en-US" dirty="0" smtClean="0"/>
              <a:t>If the team have created a Structure Chart for this device then they must build a wireframe based on the chart structure</a:t>
            </a:r>
            <a:r>
              <a:rPr lang="en-US" baseline="0" dirty="0" smtClean="0"/>
              <a:t>.</a:t>
            </a:r>
          </a:p>
          <a:p>
            <a:r>
              <a:rPr lang="en-US" baseline="0" dirty="0" smtClean="0"/>
              <a:t>The team should then build interactive wireframes for the content of the assigned users based on a mobile phone.</a:t>
            </a:r>
          </a:p>
          <a:p>
            <a:r>
              <a:rPr lang="en-US" baseline="0" dirty="0" smtClean="0"/>
              <a:t>A team member may be assigned to develop all the wireframes for a particular user.</a:t>
            </a:r>
          </a:p>
          <a:p>
            <a:r>
              <a:rPr lang="en-US" baseline="0" dirty="0" smtClean="0"/>
              <a:t>Remember that these screens are for a mobile phone device and therefore the interactive  wireframes should reflect if the mobile phone is in landscape or portrait mode.</a:t>
            </a:r>
          </a:p>
          <a:p>
            <a:r>
              <a:rPr lang="en-US" baseline="0" dirty="0" smtClean="0"/>
              <a:t>Do not delete the phone templates, e.g. if you are only designing for portrait mode, then leave landscape mode blank or if you are not designing for a mobile phone device, then leave the template blank.</a:t>
            </a:r>
            <a:endParaRPr lang="en-US" dirty="0" smtClean="0"/>
          </a:p>
          <a:p>
            <a:r>
              <a:rPr lang="en-US" dirty="0" smtClean="0"/>
              <a:t>This is an</a:t>
            </a:r>
            <a:r>
              <a:rPr lang="en-US" baseline="0" dirty="0" smtClean="0"/>
              <a:t> interactive wireframe so no </a:t>
            </a:r>
            <a:r>
              <a:rPr lang="en-US" baseline="0" dirty="0" err="1" smtClean="0"/>
              <a:t>colour</a:t>
            </a:r>
            <a:r>
              <a:rPr lang="en-US" baseline="0" dirty="0" smtClean="0"/>
              <a:t> in the prototype design.</a:t>
            </a:r>
            <a:endParaRPr lang="en-US" dirty="0" smtClean="0"/>
          </a:p>
          <a:p>
            <a:r>
              <a:rPr lang="en-US" dirty="0" smtClean="0"/>
              <a:t>The</a:t>
            </a:r>
            <a:r>
              <a:rPr lang="en-US" baseline="0" dirty="0" smtClean="0"/>
              <a:t> team should duplicate this slide to include all interactive wireframe designs the teams system requires.</a:t>
            </a:r>
            <a:endParaRPr lang="en-US" dirty="0" smtClean="0"/>
          </a:p>
          <a:p>
            <a:r>
              <a:rPr lang="en-US" dirty="0" smtClean="0"/>
              <a:t>If</a:t>
            </a:r>
            <a:r>
              <a:rPr lang="en-US" baseline="0" dirty="0" smtClean="0"/>
              <a:t> the team are developing wireframes for Tablets and/or Smart Watches, then they should complete the relevant Structure Chart and Wireframe section of the PowerPoint template.</a:t>
            </a:r>
            <a:endParaRPr lang="en-US" dirty="0" smtClean="0"/>
          </a:p>
          <a:p>
            <a:r>
              <a:rPr lang="en-GB" sz="1200" b="0" i="0" kern="1200" dirty="0" smtClean="0">
                <a:solidFill>
                  <a:schemeClr val="tx1"/>
                </a:solidFill>
                <a:effectLst/>
                <a:latin typeface="+mn-lt"/>
                <a:ea typeface="+mn-ea"/>
                <a:cs typeface="+mn-cs"/>
              </a:rPr>
              <a:t>When </a:t>
            </a:r>
            <a:r>
              <a:rPr lang="en-GB" sz="1200" b="0" i="0" kern="1200" dirty="0" smtClean="0">
                <a:solidFill>
                  <a:schemeClr val="tx1"/>
                </a:solidFill>
                <a:effectLst/>
                <a:latin typeface="+mn-lt"/>
                <a:ea typeface="+mn-ea"/>
                <a:cs typeface="+mn-cs"/>
              </a:rPr>
              <a:t>the team have completed all templates which they considered relevant for their device range and finalised the edits, they should merge all the material into one PowerPoint and share the final PowerPoint with all team members.</a:t>
            </a:r>
          </a:p>
          <a:p>
            <a:r>
              <a:rPr lang="en-GB" sz="1200" b="1" i="0" kern="1200" dirty="0" smtClean="0">
                <a:solidFill>
                  <a:schemeClr val="tx1"/>
                </a:solidFill>
                <a:effectLst/>
                <a:latin typeface="+mn-lt"/>
                <a:ea typeface="+mn-ea"/>
                <a:cs typeface="+mn-cs"/>
              </a:rPr>
              <a:t>Each team member must upload a copy</a:t>
            </a:r>
            <a:r>
              <a:rPr lang="en-GB" sz="1200" b="0" i="0" kern="1200" dirty="0" smtClean="0">
                <a:solidFill>
                  <a:schemeClr val="tx1"/>
                </a:solidFill>
                <a:effectLst/>
                <a:latin typeface="+mn-lt"/>
                <a:ea typeface="+mn-ea"/>
                <a:cs typeface="+mn-cs"/>
              </a:rPr>
              <a:t> of the finalised PowerPoint to Canvas under the assignment portal for Practical </a:t>
            </a:r>
            <a:r>
              <a:rPr lang="en-GB" sz="1200" b="0" i="0" kern="1200" dirty="0" smtClean="0">
                <a:solidFill>
                  <a:schemeClr val="tx1"/>
                </a:solidFill>
                <a:effectLst/>
                <a:latin typeface="+mn-lt"/>
                <a:ea typeface="+mn-ea"/>
                <a:cs typeface="+mn-cs"/>
              </a:rPr>
              <a:t>07.</a:t>
            </a:r>
            <a:endParaRPr lang="en-GB" sz="1200" b="0" i="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baseline="0" dirty="0" smtClean="0"/>
              <a:t>REMEMBER to </a:t>
            </a:r>
            <a:r>
              <a:rPr lang="en-US" b="1" baseline="0" dirty="0" smtClean="0"/>
              <a:t>tidy your team workspace before leaving the lab in preparation for other users. </a:t>
            </a:r>
            <a:endParaRPr lang="en-US" b="1" dirty="0" smtClean="0"/>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E2BB42-7956-4EC5-A6C6-97C3ADFA869C}"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89929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GB" dirty="0"/>
          </a:p>
        </p:txBody>
      </p:sp>
      <p:sp>
        <p:nvSpPr>
          <p:cNvPr id="4" name="Slide Number Placeholder 3"/>
          <p:cNvSpPr>
            <a:spLocks noGrp="1"/>
          </p:cNvSpPr>
          <p:nvPr>
            <p:ph type="sldNum" sz="quarter" idx="10"/>
          </p:nvPr>
        </p:nvSpPr>
        <p:spPr/>
        <p:txBody>
          <a:bodyPr/>
          <a:lstStyle/>
          <a:p>
            <a:fld id="{42E2BB42-7956-4EC5-A6C6-97C3ADFA869C}" type="slidenum">
              <a:rPr lang="en-GB" smtClean="0"/>
              <a:pPr/>
              <a:t>10</a:t>
            </a:fld>
            <a:endParaRPr lang="en-GB"/>
          </a:p>
        </p:txBody>
      </p:sp>
    </p:spTree>
    <p:extLst>
      <p:ext uri="{BB962C8B-B14F-4D97-AF65-F5344CB8AC3E}">
        <p14:creationId xmlns:p14="http://schemas.microsoft.com/office/powerpoint/2010/main" val="318681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2113C-DFD9-415F-963E-796D71928EA4}" type="slidenum">
              <a:rPr lang="en-GB"/>
              <a:pPr/>
              <a:t>11</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US" dirty="0" smtClean="0"/>
          </a:p>
          <a:p>
            <a:r>
              <a:rPr lang="en-US" dirty="0" smtClean="0"/>
              <a:t>If the team have created a Structure Chart for this device then they must build a wireframe based on the chart structure</a:t>
            </a:r>
            <a:r>
              <a:rPr lang="en-US" baseline="0" dirty="0" smtClean="0"/>
              <a:t>.</a:t>
            </a:r>
          </a:p>
          <a:p>
            <a:r>
              <a:rPr lang="en-US" baseline="0" dirty="0" smtClean="0"/>
              <a:t>The team should then build interactive wireframes for the content of the assigned users based on a tablet.</a:t>
            </a:r>
          </a:p>
          <a:p>
            <a:r>
              <a:rPr lang="en-US" baseline="0" dirty="0" smtClean="0"/>
              <a:t>A team member may be assigned to develop all the wireframes for a particular user.</a:t>
            </a:r>
          </a:p>
          <a:p>
            <a:r>
              <a:rPr lang="en-US" baseline="0" dirty="0" smtClean="0"/>
              <a:t>Remember that these screens are for a tablet device and therefore the interactive  wireframes should reflect if the tablet is in landscape or portrait mode.</a:t>
            </a:r>
          </a:p>
          <a:p>
            <a:r>
              <a:rPr lang="en-US" baseline="0" dirty="0" smtClean="0"/>
              <a:t>Do not delete the tablet templates, e.g. if you are only designing for portrait mode, then leave landscape mode blank or if you are not designing for a tablet device, then leave the template blank.</a:t>
            </a:r>
            <a:endParaRPr lang="en-US" dirty="0" smtClean="0"/>
          </a:p>
          <a:p>
            <a:r>
              <a:rPr lang="en-US" dirty="0" smtClean="0"/>
              <a:t>This is an</a:t>
            </a:r>
            <a:r>
              <a:rPr lang="en-US" baseline="0" dirty="0" smtClean="0"/>
              <a:t> interactive wireframe so no </a:t>
            </a:r>
            <a:r>
              <a:rPr lang="en-US" baseline="0" dirty="0" err="1" smtClean="0"/>
              <a:t>colour</a:t>
            </a:r>
            <a:r>
              <a:rPr lang="en-US" baseline="0" dirty="0" smtClean="0"/>
              <a:t> in the prototype design.</a:t>
            </a:r>
            <a:endParaRPr lang="en-US" dirty="0" smtClean="0"/>
          </a:p>
          <a:p>
            <a:r>
              <a:rPr lang="en-US" dirty="0" smtClean="0"/>
              <a:t>The</a:t>
            </a:r>
            <a:r>
              <a:rPr lang="en-US" baseline="0" dirty="0" smtClean="0"/>
              <a:t> team should duplicate this slide to include all interactive wireframe designs the teams system requires.</a:t>
            </a:r>
            <a:endParaRPr lang="en-US" dirty="0"/>
          </a:p>
        </p:txBody>
      </p:sp>
    </p:spTree>
    <p:extLst>
      <p:ext uri="{BB962C8B-B14F-4D97-AF65-F5344CB8AC3E}">
        <p14:creationId xmlns:p14="http://schemas.microsoft.com/office/powerpoint/2010/main" val="27449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GB" dirty="0"/>
          </a:p>
        </p:txBody>
      </p:sp>
      <p:sp>
        <p:nvSpPr>
          <p:cNvPr id="4" name="Slide Number Placeholder 3"/>
          <p:cNvSpPr>
            <a:spLocks noGrp="1"/>
          </p:cNvSpPr>
          <p:nvPr>
            <p:ph type="sldNum" sz="quarter" idx="10"/>
          </p:nvPr>
        </p:nvSpPr>
        <p:spPr/>
        <p:txBody>
          <a:bodyPr/>
          <a:lstStyle/>
          <a:p>
            <a:fld id="{42E2BB42-7956-4EC5-A6C6-97C3ADFA869C}" type="slidenum">
              <a:rPr lang="en-GB" smtClean="0"/>
              <a:pPr/>
              <a:t>12</a:t>
            </a:fld>
            <a:endParaRPr lang="en-GB"/>
          </a:p>
        </p:txBody>
      </p:sp>
    </p:spTree>
    <p:extLst>
      <p:ext uri="{BB962C8B-B14F-4D97-AF65-F5344CB8AC3E}">
        <p14:creationId xmlns:p14="http://schemas.microsoft.com/office/powerpoint/2010/main" val="21961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2113C-DFD9-415F-963E-796D71928EA4}" type="slidenum">
              <a:rPr lang="en-GB"/>
              <a:pPr/>
              <a:t>13</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US" dirty="0" smtClean="0"/>
          </a:p>
          <a:p>
            <a:r>
              <a:rPr lang="en-US" dirty="0" smtClean="0"/>
              <a:t>Each team member should be assigned users</a:t>
            </a:r>
            <a:r>
              <a:rPr lang="en-US" baseline="0" dirty="0" smtClean="0"/>
              <a:t> and/or devices as agreed by the team.</a:t>
            </a:r>
          </a:p>
          <a:p>
            <a:r>
              <a:rPr lang="en-US" baseline="0" dirty="0" smtClean="0"/>
              <a:t>If the Team have decided to have a smart watch as one of their devices then Team members assigned by the team to this device and particular user, should create a Structure Chart for the screens of the assigned users based on a smart watch.</a:t>
            </a:r>
            <a:endParaRPr lang="en-US" dirty="0" smtClean="0"/>
          </a:p>
          <a:p>
            <a:r>
              <a:rPr lang="en-US" dirty="0" smtClean="0"/>
              <a:t>The</a:t>
            </a:r>
            <a:r>
              <a:rPr lang="en-US" baseline="0" dirty="0" smtClean="0"/>
              <a:t> team should duplicate this slide so that all Structure Charts required by the teams system may be included.</a:t>
            </a:r>
            <a:endParaRPr lang="en-US" dirty="0"/>
          </a:p>
        </p:txBody>
      </p:sp>
    </p:spTree>
    <p:extLst>
      <p:ext uri="{BB962C8B-B14F-4D97-AF65-F5344CB8AC3E}">
        <p14:creationId xmlns:p14="http://schemas.microsoft.com/office/powerpoint/2010/main" val="4059429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GB" dirty="0"/>
          </a:p>
        </p:txBody>
      </p:sp>
      <p:sp>
        <p:nvSpPr>
          <p:cNvPr id="4" name="Slide Number Placeholder 3"/>
          <p:cNvSpPr>
            <a:spLocks noGrp="1"/>
          </p:cNvSpPr>
          <p:nvPr>
            <p:ph type="sldNum" sz="quarter" idx="10"/>
          </p:nvPr>
        </p:nvSpPr>
        <p:spPr/>
        <p:txBody>
          <a:bodyPr/>
          <a:lstStyle/>
          <a:p>
            <a:fld id="{42E2BB42-7956-4EC5-A6C6-97C3ADFA869C}" type="slidenum">
              <a:rPr lang="en-GB" smtClean="0"/>
              <a:pPr/>
              <a:t>14</a:t>
            </a:fld>
            <a:endParaRPr lang="en-GB"/>
          </a:p>
        </p:txBody>
      </p:sp>
    </p:spTree>
    <p:extLst>
      <p:ext uri="{BB962C8B-B14F-4D97-AF65-F5344CB8AC3E}">
        <p14:creationId xmlns:p14="http://schemas.microsoft.com/office/powerpoint/2010/main" val="1393973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2113C-DFD9-415F-963E-796D71928EA4}" type="slidenum">
              <a:rPr lang="en-GB"/>
              <a:pPr/>
              <a:t>15</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US" dirty="0" smtClean="0"/>
          </a:p>
          <a:p>
            <a:r>
              <a:rPr lang="en-US" dirty="0" smtClean="0"/>
              <a:t>If the team have created a Structure Chart for this device then they must build a wireframe based on the chart structure</a:t>
            </a:r>
            <a:r>
              <a:rPr lang="en-US" baseline="0" dirty="0" smtClean="0"/>
              <a:t>.</a:t>
            </a:r>
          </a:p>
          <a:p>
            <a:r>
              <a:rPr lang="en-US" baseline="0" dirty="0" smtClean="0"/>
              <a:t>The team should then build interactive wireframes for the content of the assigned users based on a smart watch.</a:t>
            </a:r>
          </a:p>
          <a:p>
            <a:r>
              <a:rPr lang="en-US" baseline="0" dirty="0" smtClean="0"/>
              <a:t>A team member may be assigned to develop all the wireframes for a particular user.</a:t>
            </a:r>
          </a:p>
          <a:p>
            <a:r>
              <a:rPr lang="en-US" baseline="0" dirty="0" smtClean="0"/>
              <a:t>Remember that these screens are for a smart watch device.</a:t>
            </a:r>
          </a:p>
          <a:p>
            <a:r>
              <a:rPr lang="en-US" baseline="0" dirty="0" smtClean="0"/>
              <a:t>Do not delete the smart watch templates, e.g. if you are not designing for a smart watch, then leave the template blank.</a:t>
            </a:r>
            <a:endParaRPr lang="en-US" dirty="0" smtClean="0"/>
          </a:p>
          <a:p>
            <a:r>
              <a:rPr lang="en-US" dirty="0" smtClean="0"/>
              <a:t>This is an</a:t>
            </a:r>
            <a:r>
              <a:rPr lang="en-US" baseline="0" dirty="0" smtClean="0"/>
              <a:t> interactive wireframe so no </a:t>
            </a:r>
            <a:r>
              <a:rPr lang="en-US" baseline="0" dirty="0" err="1" smtClean="0"/>
              <a:t>colour</a:t>
            </a:r>
            <a:r>
              <a:rPr lang="en-US" baseline="0" dirty="0" smtClean="0"/>
              <a:t> in the prototype design.</a:t>
            </a:r>
            <a:endParaRPr lang="en-US" dirty="0" smtClean="0"/>
          </a:p>
          <a:p>
            <a:r>
              <a:rPr lang="en-US" dirty="0" smtClean="0"/>
              <a:t>The</a:t>
            </a:r>
            <a:r>
              <a:rPr lang="en-US" baseline="0" dirty="0" smtClean="0"/>
              <a:t> team should duplicate this slide to include all interactive wireframe designs the teams system requires.</a:t>
            </a:r>
            <a:endParaRPr lang="en-US" dirty="0"/>
          </a:p>
        </p:txBody>
      </p:sp>
    </p:spTree>
    <p:extLst>
      <p:ext uri="{BB962C8B-B14F-4D97-AF65-F5344CB8AC3E}">
        <p14:creationId xmlns:p14="http://schemas.microsoft.com/office/powerpoint/2010/main" val="2900697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It is good practice to introduce your team in a</a:t>
            </a:r>
            <a:r>
              <a:rPr lang="en-GB" baseline="0" dirty="0" smtClean="0"/>
              <a:t> presentation.  The next slide will request an image of each team member along with some requested details about them. </a:t>
            </a:r>
            <a:endParaRPr lang="en-GB"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E2BB42-7956-4EC5-A6C6-97C3ADFA869C}" type="slidenum">
              <a:rPr kumimoji="0" lang="en-GB"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57920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Complete the Template with your team number and give your team a name.</a:t>
            </a:r>
          </a:p>
          <a:p>
            <a:r>
              <a:rPr lang="en-GB" dirty="0" smtClean="0"/>
              <a:t>Provide a picture of each team member</a:t>
            </a:r>
            <a:r>
              <a:rPr lang="en-GB" baseline="0" dirty="0" smtClean="0"/>
              <a:t> along with their Name, Email Address and Pathway</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F455C54-E336-4EDE-80C0-02487917A467}"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71178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GB" dirty="0"/>
          </a:p>
        </p:txBody>
      </p:sp>
      <p:sp>
        <p:nvSpPr>
          <p:cNvPr id="4" name="Slide Number Placeholder 3"/>
          <p:cNvSpPr>
            <a:spLocks noGrp="1"/>
          </p:cNvSpPr>
          <p:nvPr>
            <p:ph type="sldNum" sz="quarter" idx="10"/>
          </p:nvPr>
        </p:nvSpPr>
        <p:spPr/>
        <p:txBody>
          <a:bodyPr/>
          <a:lstStyle/>
          <a:p>
            <a:fld id="{42E2BB42-7956-4EC5-A6C6-97C3ADFA869C}" type="slidenum">
              <a:rPr lang="en-GB" smtClean="0"/>
              <a:pPr/>
              <a:t>4</a:t>
            </a:fld>
            <a:endParaRPr lang="en-GB"/>
          </a:p>
        </p:txBody>
      </p:sp>
    </p:spTree>
    <p:extLst>
      <p:ext uri="{BB962C8B-B14F-4D97-AF65-F5344CB8AC3E}">
        <p14:creationId xmlns:p14="http://schemas.microsoft.com/office/powerpoint/2010/main" val="1865107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2113C-DFD9-415F-963E-796D71928EA4}" type="slidenum">
              <a:rPr lang="en-GB"/>
              <a:pPr/>
              <a:t>5</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r>
              <a:rPr lang="en-US" dirty="0" smtClean="0"/>
              <a:t>Each </a:t>
            </a:r>
            <a:r>
              <a:rPr lang="en-US" dirty="0" smtClean="0"/>
              <a:t>team member should be assigned users</a:t>
            </a:r>
            <a:r>
              <a:rPr lang="en-US" baseline="0" dirty="0" smtClean="0"/>
              <a:t> </a:t>
            </a:r>
            <a:r>
              <a:rPr lang="en-US" baseline="0" dirty="0" smtClean="0"/>
              <a:t>and/or devices as agreed </a:t>
            </a:r>
            <a:r>
              <a:rPr lang="en-US" baseline="0" dirty="0" smtClean="0"/>
              <a:t>by the team.</a:t>
            </a:r>
          </a:p>
          <a:p>
            <a:r>
              <a:rPr lang="en-US" baseline="0" dirty="0" smtClean="0"/>
              <a:t>If the Team have decided to have a mobile phone as one of their devices then Team members assigned by the team to this device and particular user, should create </a:t>
            </a:r>
            <a:r>
              <a:rPr lang="en-US" baseline="0" dirty="0" smtClean="0"/>
              <a:t>a Structure Chart for the screens of the assigned users based on a mobile </a:t>
            </a:r>
            <a:r>
              <a:rPr lang="en-US" baseline="0" dirty="0" smtClean="0"/>
              <a:t>phone.</a:t>
            </a:r>
            <a:endParaRPr lang="en-US" dirty="0" smtClean="0"/>
          </a:p>
          <a:p>
            <a:r>
              <a:rPr lang="en-US" dirty="0" smtClean="0"/>
              <a:t>The</a:t>
            </a:r>
            <a:r>
              <a:rPr lang="en-US" baseline="0" dirty="0" smtClean="0"/>
              <a:t> team should duplicate this slide so that all Structure Charts </a:t>
            </a:r>
            <a:r>
              <a:rPr lang="en-US" baseline="0" dirty="0" smtClean="0"/>
              <a:t>required by the teams system may </a:t>
            </a:r>
            <a:r>
              <a:rPr lang="en-US" baseline="0" dirty="0" smtClean="0"/>
              <a:t>be included.</a:t>
            </a:r>
            <a:endParaRPr lang="en-US" dirty="0"/>
          </a:p>
        </p:txBody>
      </p:sp>
    </p:spTree>
    <p:extLst>
      <p:ext uri="{BB962C8B-B14F-4D97-AF65-F5344CB8AC3E}">
        <p14:creationId xmlns:p14="http://schemas.microsoft.com/office/powerpoint/2010/main" val="337068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GB" dirty="0"/>
          </a:p>
        </p:txBody>
      </p:sp>
      <p:sp>
        <p:nvSpPr>
          <p:cNvPr id="4" name="Slide Number Placeholder 3"/>
          <p:cNvSpPr>
            <a:spLocks noGrp="1"/>
          </p:cNvSpPr>
          <p:nvPr>
            <p:ph type="sldNum" sz="quarter" idx="10"/>
          </p:nvPr>
        </p:nvSpPr>
        <p:spPr/>
        <p:txBody>
          <a:bodyPr/>
          <a:lstStyle/>
          <a:p>
            <a:fld id="{42E2BB42-7956-4EC5-A6C6-97C3ADFA869C}" type="slidenum">
              <a:rPr lang="en-GB" smtClean="0"/>
              <a:pPr/>
              <a:t>6</a:t>
            </a:fld>
            <a:endParaRPr lang="en-GB"/>
          </a:p>
        </p:txBody>
      </p:sp>
    </p:spTree>
    <p:extLst>
      <p:ext uri="{BB962C8B-B14F-4D97-AF65-F5344CB8AC3E}">
        <p14:creationId xmlns:p14="http://schemas.microsoft.com/office/powerpoint/2010/main" val="222075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2113C-DFD9-415F-963E-796D71928EA4}" type="slidenum">
              <a:rPr lang="en-GB"/>
              <a:pPr/>
              <a:t>7</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US" dirty="0" smtClean="0"/>
          </a:p>
          <a:p>
            <a:r>
              <a:rPr lang="en-US" dirty="0" smtClean="0"/>
              <a:t>If the team have created a Structure Chart for this device then they must build a wireframe based on the chart structure</a:t>
            </a:r>
            <a:r>
              <a:rPr lang="en-US" baseline="0" dirty="0" smtClean="0"/>
              <a:t>.</a:t>
            </a:r>
            <a:endParaRPr lang="en-US" baseline="0" dirty="0" smtClean="0"/>
          </a:p>
          <a:p>
            <a:r>
              <a:rPr lang="en-US" baseline="0" dirty="0" smtClean="0"/>
              <a:t>The </a:t>
            </a:r>
            <a:r>
              <a:rPr lang="en-US" baseline="0" dirty="0" smtClean="0"/>
              <a:t>team </a:t>
            </a:r>
            <a:r>
              <a:rPr lang="en-US" baseline="0" dirty="0" smtClean="0"/>
              <a:t>should </a:t>
            </a:r>
            <a:r>
              <a:rPr lang="en-US" baseline="0" dirty="0" smtClean="0"/>
              <a:t>then build interactive wireframes for the content of the assigned users based on a </a:t>
            </a:r>
            <a:r>
              <a:rPr lang="en-US" baseline="0" dirty="0" smtClean="0"/>
              <a:t>mobile phone.</a:t>
            </a:r>
          </a:p>
          <a:p>
            <a:r>
              <a:rPr lang="en-US" baseline="0" dirty="0" smtClean="0"/>
              <a:t>A team member may be assigned to develop all the wireframes for a particular user.</a:t>
            </a:r>
            <a:endParaRPr lang="en-US" baseline="0" dirty="0" smtClean="0"/>
          </a:p>
          <a:p>
            <a:r>
              <a:rPr lang="en-US" baseline="0" dirty="0" smtClean="0"/>
              <a:t>Remember that these screens are for a </a:t>
            </a:r>
            <a:r>
              <a:rPr lang="en-US" baseline="0" dirty="0" smtClean="0"/>
              <a:t>mobile phone </a:t>
            </a:r>
            <a:r>
              <a:rPr lang="en-US" baseline="0" dirty="0" smtClean="0"/>
              <a:t>device and therefore the interactive  wireframes should reflect if the </a:t>
            </a:r>
            <a:r>
              <a:rPr lang="en-US" baseline="0" dirty="0" smtClean="0"/>
              <a:t>mobile phone </a:t>
            </a:r>
            <a:r>
              <a:rPr lang="en-US" baseline="0" dirty="0" smtClean="0"/>
              <a:t>is in landscape </a:t>
            </a:r>
            <a:r>
              <a:rPr lang="en-US" baseline="0" dirty="0" smtClean="0"/>
              <a:t>or </a:t>
            </a:r>
            <a:r>
              <a:rPr lang="en-US" baseline="0" dirty="0" smtClean="0"/>
              <a:t>portrait mode.</a:t>
            </a:r>
          </a:p>
          <a:p>
            <a:r>
              <a:rPr lang="en-US" baseline="0" dirty="0" smtClean="0"/>
              <a:t>Do not delete the phone templates, e.g. if you are only designing for portrait mode, then leave landscape mode </a:t>
            </a:r>
            <a:r>
              <a:rPr lang="en-US" baseline="0" dirty="0" smtClean="0"/>
              <a:t>blank or if you are not designing for a mobile phone device, then leave the template blank.</a:t>
            </a:r>
            <a:endParaRPr lang="en-US" dirty="0" smtClean="0"/>
          </a:p>
          <a:p>
            <a:r>
              <a:rPr lang="en-US" dirty="0" smtClean="0"/>
              <a:t>This is an</a:t>
            </a:r>
            <a:r>
              <a:rPr lang="en-US" baseline="0" dirty="0" smtClean="0"/>
              <a:t> interactive wireframe so no </a:t>
            </a:r>
            <a:r>
              <a:rPr lang="en-US" baseline="0" dirty="0" err="1" smtClean="0"/>
              <a:t>colour</a:t>
            </a:r>
            <a:r>
              <a:rPr lang="en-US" baseline="0" dirty="0" smtClean="0"/>
              <a:t> in the prototype design.</a:t>
            </a:r>
            <a:endParaRPr lang="en-US" dirty="0" smtClean="0"/>
          </a:p>
          <a:p>
            <a:r>
              <a:rPr lang="en-US" dirty="0" smtClean="0"/>
              <a:t>The</a:t>
            </a:r>
            <a:r>
              <a:rPr lang="en-US" baseline="0" dirty="0" smtClean="0"/>
              <a:t> team should duplicate this slide to include all interactive wireframe </a:t>
            </a:r>
            <a:r>
              <a:rPr lang="en-US" baseline="0" dirty="0" smtClean="0"/>
              <a:t>designs the teams system requires.</a:t>
            </a:r>
            <a:endParaRPr lang="en-US" dirty="0"/>
          </a:p>
        </p:txBody>
      </p:sp>
    </p:spTree>
    <p:extLst>
      <p:ext uri="{BB962C8B-B14F-4D97-AF65-F5344CB8AC3E}">
        <p14:creationId xmlns:p14="http://schemas.microsoft.com/office/powerpoint/2010/main" val="247330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endParaRPr lang="en-GB" dirty="0"/>
          </a:p>
        </p:txBody>
      </p:sp>
      <p:sp>
        <p:nvSpPr>
          <p:cNvPr id="4" name="Slide Number Placeholder 3"/>
          <p:cNvSpPr>
            <a:spLocks noGrp="1"/>
          </p:cNvSpPr>
          <p:nvPr>
            <p:ph type="sldNum" sz="quarter" idx="10"/>
          </p:nvPr>
        </p:nvSpPr>
        <p:spPr/>
        <p:txBody>
          <a:bodyPr/>
          <a:lstStyle/>
          <a:p>
            <a:fld id="{42E2BB42-7956-4EC5-A6C6-97C3ADFA869C}" type="slidenum">
              <a:rPr lang="en-GB" smtClean="0"/>
              <a:pPr/>
              <a:t>8</a:t>
            </a:fld>
            <a:endParaRPr lang="en-GB"/>
          </a:p>
        </p:txBody>
      </p:sp>
    </p:spTree>
    <p:extLst>
      <p:ext uri="{BB962C8B-B14F-4D97-AF65-F5344CB8AC3E}">
        <p14:creationId xmlns:p14="http://schemas.microsoft.com/office/powerpoint/2010/main" val="2394989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2113C-DFD9-415F-963E-796D71928EA4}" type="slidenum">
              <a:rPr lang="en-GB"/>
              <a:pPr/>
              <a:t>9</a:t>
            </a:fld>
            <a:endParaRPr lang="en-GB"/>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DO NOT DELETE THIS</a:t>
            </a:r>
            <a:r>
              <a:rPr lang="en-GB" baseline="0" dirty="0" smtClean="0"/>
              <a:t> SLIDE</a:t>
            </a:r>
          </a:p>
          <a:p>
            <a:r>
              <a:rPr lang="en-US" dirty="0" smtClean="0"/>
              <a:t>Each team member should be assigned users</a:t>
            </a:r>
            <a:r>
              <a:rPr lang="en-US" baseline="0" dirty="0" smtClean="0"/>
              <a:t> and/or devices as agreed by the team.</a:t>
            </a:r>
          </a:p>
          <a:p>
            <a:r>
              <a:rPr lang="en-US" baseline="0" dirty="0" smtClean="0"/>
              <a:t>If the Team have decided to have a tablet as one of their devices then Team members assigned by the team to this device and particular user, should create a Structure Chart for the screens of the assigned users based on a tablet.</a:t>
            </a:r>
            <a:endParaRPr lang="en-US" dirty="0" smtClean="0"/>
          </a:p>
          <a:p>
            <a:r>
              <a:rPr lang="en-US" dirty="0" smtClean="0"/>
              <a:t>The</a:t>
            </a:r>
            <a:r>
              <a:rPr lang="en-US" baseline="0" dirty="0" smtClean="0"/>
              <a:t> team should duplicate this slide so that all Structure Charts required by the teams system may be included.</a:t>
            </a:r>
            <a:endParaRPr lang="en-US" dirty="0"/>
          </a:p>
        </p:txBody>
      </p:sp>
    </p:spTree>
    <p:extLst>
      <p:ext uri="{BB962C8B-B14F-4D97-AF65-F5344CB8AC3E}">
        <p14:creationId xmlns:p14="http://schemas.microsoft.com/office/powerpoint/2010/main" val="20564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0523926-25C2-434C-A308-1222DC4D74AE}" type="slidenum">
              <a:rPr lang="en-US" altLang="en-US"/>
              <a:pPr>
                <a:defRPr/>
              </a:pPr>
              <a:t>‹#›</a:t>
            </a:fld>
            <a:endParaRPr lang="en-US" altLang="en-US"/>
          </a:p>
        </p:txBody>
      </p:sp>
    </p:spTree>
    <p:extLst>
      <p:ext uri="{BB962C8B-B14F-4D97-AF65-F5344CB8AC3E}">
        <p14:creationId xmlns:p14="http://schemas.microsoft.com/office/powerpoint/2010/main" val="339379245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3F051C5-238A-42EC-9D3A-0075F8D906B0}" type="slidenum">
              <a:rPr lang="en-US" altLang="en-US"/>
              <a:pPr>
                <a:defRPr/>
              </a:pPr>
              <a:t>‹#›</a:t>
            </a:fld>
            <a:endParaRPr lang="en-US" altLang="en-US"/>
          </a:p>
        </p:txBody>
      </p:sp>
    </p:spTree>
    <p:extLst>
      <p:ext uri="{BB962C8B-B14F-4D97-AF65-F5344CB8AC3E}">
        <p14:creationId xmlns:p14="http://schemas.microsoft.com/office/powerpoint/2010/main" val="738617103"/>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25E0F5F-F9D5-44B8-BDF8-01FCBE640C49}" type="slidenum">
              <a:rPr lang="en-US" altLang="en-US"/>
              <a:pPr>
                <a:defRPr/>
              </a:pPr>
              <a:t>‹#›</a:t>
            </a:fld>
            <a:endParaRPr lang="en-US" altLang="en-US"/>
          </a:p>
        </p:txBody>
      </p:sp>
    </p:spTree>
    <p:extLst>
      <p:ext uri="{BB962C8B-B14F-4D97-AF65-F5344CB8AC3E}">
        <p14:creationId xmlns:p14="http://schemas.microsoft.com/office/powerpoint/2010/main" val="133735008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pic narrow righ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flipH="1">
            <a:off x="7010400" y="0"/>
            <a:ext cx="5181600" cy="6858000"/>
          </a:xfrm>
          <a:prstGeom prst="rect">
            <a:avLst/>
          </a:prstGeom>
        </p:spPr>
        <p:txBody>
          <a:bodyPr/>
          <a:lstStyle/>
          <a:p>
            <a:endParaRPr lang="en-US"/>
          </a:p>
        </p:txBody>
      </p:sp>
      <p:sp>
        <p:nvSpPr>
          <p:cNvPr id="4" name="Text Placeholder 4"/>
          <p:cNvSpPr>
            <a:spLocks noGrp="1"/>
          </p:cNvSpPr>
          <p:nvPr>
            <p:ph type="body" sz="quarter" idx="12" hasCustomPrompt="1"/>
          </p:nvPr>
        </p:nvSpPr>
        <p:spPr>
          <a:xfrm>
            <a:off x="548640" y="572835"/>
            <a:ext cx="5596128" cy="999934"/>
          </a:xfrm>
          <a:prstGeom prst="rect">
            <a:avLst/>
          </a:prstGeom>
        </p:spPr>
        <p:txBody>
          <a:bodyPr/>
          <a:lstStyle>
            <a:lvl1pPr marL="0" indent="0">
              <a:buNone/>
              <a:defRPr sz="3600" b="1" baseline="0">
                <a:solidFill>
                  <a:srgbClr val="D6000D"/>
                </a:solidFill>
              </a:defRPr>
            </a:lvl1pPr>
          </a:lstStyle>
          <a:p>
            <a:pPr lvl="0"/>
            <a:r>
              <a:rPr lang="en-US" dirty="0"/>
              <a:t>TITLE GOES HERE IN UPPERCASE BOLD</a:t>
            </a:r>
          </a:p>
        </p:txBody>
      </p:sp>
      <p:sp>
        <p:nvSpPr>
          <p:cNvPr id="5" name="Text Placeholder 11"/>
          <p:cNvSpPr>
            <a:spLocks noGrp="1"/>
          </p:cNvSpPr>
          <p:nvPr>
            <p:ph type="body" sz="quarter" idx="13" hasCustomPrompt="1"/>
          </p:nvPr>
        </p:nvSpPr>
        <p:spPr>
          <a:xfrm>
            <a:off x="548640" y="1892289"/>
            <a:ext cx="5596128"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Sed</a:t>
            </a:r>
            <a:r>
              <a:rPr lang="en-US" dirty="0"/>
              <a:t>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Vivamus</a:t>
            </a:r>
            <a:r>
              <a:rPr lang="en-US" dirty="0"/>
              <a:t> </a:t>
            </a:r>
            <a:r>
              <a:rPr lang="en-US" dirty="0" err="1"/>
              <a:t>sagittis</a:t>
            </a:r>
            <a:r>
              <a:rPr lang="en-US" dirty="0"/>
              <a:t> lacus </a:t>
            </a:r>
            <a:r>
              <a:rPr lang="en-US" dirty="0" err="1"/>
              <a:t>vel</a:t>
            </a:r>
            <a:r>
              <a:rPr lang="en-US" dirty="0"/>
              <a:t>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Praesent</a:t>
            </a:r>
            <a:r>
              <a:rPr lang="en-US" dirty="0"/>
              <a:t> </a:t>
            </a:r>
            <a:r>
              <a:rPr lang="en-US" dirty="0" err="1"/>
              <a:t>commodo</a:t>
            </a:r>
            <a:r>
              <a:rPr lang="en-US" dirty="0"/>
              <a:t> cursus magna, </a:t>
            </a:r>
            <a:r>
              <a:rPr lang="en-US" dirty="0" err="1"/>
              <a:t>vel</a:t>
            </a:r>
            <a:r>
              <a:rPr lang="en-US" dirty="0"/>
              <a:t> </a:t>
            </a:r>
            <a:r>
              <a:rPr lang="en-US" dirty="0" err="1"/>
              <a:t>scelerisque</a:t>
            </a:r>
            <a:r>
              <a:rPr lang="en-US" dirty="0"/>
              <a:t> </a:t>
            </a:r>
            <a:r>
              <a:rPr lang="en-US" dirty="0" err="1"/>
              <a:t>nisl</a:t>
            </a:r>
            <a:r>
              <a:rPr lang="en-US" dirty="0"/>
              <a:t> </a:t>
            </a:r>
            <a:r>
              <a:rPr lang="en-US" dirty="0" err="1"/>
              <a:t>consectetur</a:t>
            </a:r>
            <a:r>
              <a:rPr lang="en-US" dirty="0"/>
              <a:t> et.</a:t>
            </a:r>
          </a:p>
        </p:txBody>
      </p:sp>
    </p:spTree>
    <p:extLst>
      <p:ext uri="{BB962C8B-B14F-4D97-AF65-F5344CB8AC3E}">
        <p14:creationId xmlns:p14="http://schemas.microsoft.com/office/powerpoint/2010/main" val="782969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641913"/>
            <a:ext cx="10972800" cy="1252728"/>
          </a:xfrm>
        </p:spPr>
        <p:txBody>
          <a:bodyPr/>
          <a:lstStyle/>
          <a:p>
            <a:r>
              <a:rPr lang="en-US" dirty="0" smtClean="0"/>
              <a:t>Click to edit Master title style</a:t>
            </a:r>
            <a:endParaRPr lang="en-GB" dirty="0"/>
          </a:p>
        </p:txBody>
      </p:sp>
      <p:sp>
        <p:nvSpPr>
          <p:cNvPr id="3" name="Footer Placeholder 2"/>
          <p:cNvSpPr>
            <a:spLocks noGrp="1"/>
          </p:cNvSpPr>
          <p:nvPr>
            <p:ph type="ftr" sz="quarter" idx="10"/>
          </p:nvPr>
        </p:nvSpPr>
        <p:spPr/>
        <p:txBody>
          <a:bodyPr/>
          <a:lstStyle/>
          <a:p>
            <a:r>
              <a:rPr lang="en-GB" smtClean="0"/>
              <a:t>Lecture 18</a:t>
            </a:r>
            <a:endParaRPr lang="en-GB"/>
          </a:p>
        </p:txBody>
      </p:sp>
      <p:sp>
        <p:nvSpPr>
          <p:cNvPr id="4" name="Slide Number Placeholder 3"/>
          <p:cNvSpPr>
            <a:spLocks noGrp="1"/>
          </p:cNvSpPr>
          <p:nvPr>
            <p:ph type="sldNum" sz="quarter" idx="11"/>
          </p:nvPr>
        </p:nvSpPr>
        <p:spPr/>
        <p:txBody>
          <a:bodyPr/>
          <a:lstStyle/>
          <a:p>
            <a:r>
              <a:rPr lang="en-GB" smtClean="0"/>
              <a:t>Slide </a:t>
            </a:r>
            <a:fld id="{30706E2E-9E35-40E1-AEDE-C0851039D7D8}" type="slidenum">
              <a:rPr lang="en-GB" smtClean="0"/>
              <a:pPr/>
              <a:t>‹#›</a:t>
            </a:fld>
            <a:endParaRPr lang="en-GB"/>
          </a:p>
        </p:txBody>
      </p:sp>
    </p:spTree>
    <p:extLst>
      <p:ext uri="{BB962C8B-B14F-4D97-AF65-F5344CB8AC3E}">
        <p14:creationId xmlns:p14="http://schemas.microsoft.com/office/powerpoint/2010/main" val="276881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47CB869-3E13-43BA-B48D-34026483F09E}" type="slidenum">
              <a:rPr lang="en-US" altLang="en-US"/>
              <a:pPr>
                <a:defRPr/>
              </a:pPr>
              <a:t>‹#›</a:t>
            </a:fld>
            <a:endParaRPr lang="en-US" altLang="en-US"/>
          </a:p>
        </p:txBody>
      </p:sp>
    </p:spTree>
    <p:extLst>
      <p:ext uri="{BB962C8B-B14F-4D97-AF65-F5344CB8AC3E}">
        <p14:creationId xmlns:p14="http://schemas.microsoft.com/office/powerpoint/2010/main" val="352826427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BFF52F9-04CA-4A57-8DFB-F21264BD56F4}" type="slidenum">
              <a:rPr lang="en-US" altLang="en-US"/>
              <a:pPr>
                <a:defRPr/>
              </a:pPr>
              <a:t>‹#›</a:t>
            </a:fld>
            <a:endParaRPr lang="en-US" altLang="en-US"/>
          </a:p>
        </p:txBody>
      </p:sp>
    </p:spTree>
    <p:extLst>
      <p:ext uri="{BB962C8B-B14F-4D97-AF65-F5344CB8AC3E}">
        <p14:creationId xmlns:p14="http://schemas.microsoft.com/office/powerpoint/2010/main" val="37985362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C277626-8391-4A6D-AA91-965D9B6DAD31}" type="slidenum">
              <a:rPr lang="en-US" altLang="en-US"/>
              <a:pPr>
                <a:defRPr/>
              </a:pPr>
              <a:t>‹#›</a:t>
            </a:fld>
            <a:endParaRPr lang="en-US" altLang="en-US"/>
          </a:p>
        </p:txBody>
      </p:sp>
    </p:spTree>
    <p:extLst>
      <p:ext uri="{BB962C8B-B14F-4D97-AF65-F5344CB8AC3E}">
        <p14:creationId xmlns:p14="http://schemas.microsoft.com/office/powerpoint/2010/main" val="1574807808"/>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E9AFC461-8E35-4E0D-9AC6-4D25A3DA9535}" type="slidenum">
              <a:rPr lang="en-US" altLang="en-US"/>
              <a:pPr>
                <a:defRPr/>
              </a:pPr>
              <a:t>‹#›</a:t>
            </a:fld>
            <a:endParaRPr lang="en-US" altLang="en-US"/>
          </a:p>
        </p:txBody>
      </p:sp>
    </p:spTree>
    <p:extLst>
      <p:ext uri="{BB962C8B-B14F-4D97-AF65-F5344CB8AC3E}">
        <p14:creationId xmlns:p14="http://schemas.microsoft.com/office/powerpoint/2010/main" val="35298620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605AAE4-4434-465E-8E52-E8B507673254}" type="slidenum">
              <a:rPr lang="en-US" altLang="en-US"/>
              <a:pPr>
                <a:defRPr/>
              </a:pPr>
              <a:t>‹#›</a:t>
            </a:fld>
            <a:endParaRPr lang="en-US" altLang="en-US"/>
          </a:p>
        </p:txBody>
      </p:sp>
    </p:spTree>
    <p:extLst>
      <p:ext uri="{BB962C8B-B14F-4D97-AF65-F5344CB8AC3E}">
        <p14:creationId xmlns:p14="http://schemas.microsoft.com/office/powerpoint/2010/main" val="1412557335"/>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DFDAD5D6-888F-4A7E-BA6D-92EB1DC8AE58}" type="slidenum">
              <a:rPr lang="en-US" altLang="en-US"/>
              <a:pPr>
                <a:defRPr/>
              </a:pPr>
              <a:t>‹#›</a:t>
            </a:fld>
            <a:endParaRPr lang="en-US" altLang="en-US"/>
          </a:p>
        </p:txBody>
      </p:sp>
    </p:spTree>
    <p:extLst>
      <p:ext uri="{BB962C8B-B14F-4D97-AF65-F5344CB8AC3E}">
        <p14:creationId xmlns:p14="http://schemas.microsoft.com/office/powerpoint/2010/main" val="194706186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95999FD-DB0C-4CC8-A364-99122B3F9DD9}" type="slidenum">
              <a:rPr lang="en-US" altLang="en-US"/>
              <a:pPr>
                <a:defRPr/>
              </a:pPr>
              <a:t>‹#›</a:t>
            </a:fld>
            <a:endParaRPr lang="en-US" altLang="en-US"/>
          </a:p>
        </p:txBody>
      </p:sp>
    </p:spTree>
    <p:extLst>
      <p:ext uri="{BB962C8B-B14F-4D97-AF65-F5344CB8AC3E}">
        <p14:creationId xmlns:p14="http://schemas.microsoft.com/office/powerpoint/2010/main" val="13258691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smtClean="0"/>
              <a:t>Lecture 18</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5B91932-D025-422F-87E4-4D87AD1972FD}" type="slidenum">
              <a:rPr lang="en-US" altLang="en-US"/>
              <a:pPr>
                <a:defRPr/>
              </a:pPr>
              <a:t>‹#›</a:t>
            </a:fld>
            <a:endParaRPr lang="en-US" altLang="en-US"/>
          </a:p>
        </p:txBody>
      </p:sp>
    </p:spTree>
    <p:extLst>
      <p:ext uri="{BB962C8B-B14F-4D97-AF65-F5344CB8AC3E}">
        <p14:creationId xmlns:p14="http://schemas.microsoft.com/office/powerpoint/2010/main" val="183102421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smtClean="0">
                <a:solidFill>
                  <a:srgbClr val="898989"/>
                </a:solidFill>
              </a:defRPr>
            </a:lvl1pPr>
          </a:lstStyle>
          <a:p>
            <a:pPr>
              <a:defRPr/>
            </a:pPr>
            <a:r>
              <a:rPr lang="en-US" altLang="en-US" smtClean="0"/>
              <a:t>Lecture 18</a:t>
            </a: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30589184-1DD4-41BC-8C2F-5BE0FA41734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04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09601" y="1836751"/>
            <a:ext cx="10972800" cy="3803373"/>
          </a:xfrm>
        </p:spPr>
        <p:txBody>
          <a:bodyPr/>
          <a:lstStyle/>
          <a:p>
            <a:r>
              <a:rPr lang="en-GB" b="1" dirty="0" smtClean="0">
                <a:solidFill>
                  <a:schemeClr val="bg1"/>
                </a:solidFill>
                <a:latin typeface="+mn-lt"/>
              </a:rPr>
              <a:t>CSC2038: Practical </a:t>
            </a:r>
            <a:r>
              <a:rPr lang="en-GB" b="1" dirty="0" smtClean="0">
                <a:solidFill>
                  <a:schemeClr val="bg1"/>
                </a:solidFill>
                <a:latin typeface="+mn-lt"/>
              </a:rPr>
              <a:t>07</a:t>
            </a:r>
            <a:r>
              <a:rPr lang="en-GB" b="1" dirty="0" smtClean="0">
                <a:solidFill>
                  <a:schemeClr val="bg1"/>
                </a:solidFill>
                <a:latin typeface="+mn-lt"/>
              </a:rPr>
              <a:t/>
            </a:r>
            <a:br>
              <a:rPr lang="en-GB" b="1" dirty="0" smtClean="0">
                <a:solidFill>
                  <a:schemeClr val="bg1"/>
                </a:solidFill>
                <a:latin typeface="+mn-lt"/>
              </a:rPr>
            </a:br>
            <a:r>
              <a:rPr lang="en-GB" b="1" dirty="0" smtClean="0">
                <a:solidFill>
                  <a:schemeClr val="bg1"/>
                </a:solidFill>
                <a:latin typeface="+mn-lt"/>
              </a:rPr>
              <a:t>Structure Charts and Wireframes</a:t>
            </a:r>
            <a:br>
              <a:rPr lang="en-GB" b="1" dirty="0" smtClean="0">
                <a:solidFill>
                  <a:schemeClr val="bg1"/>
                </a:solidFill>
                <a:latin typeface="+mn-lt"/>
              </a:rPr>
            </a:br>
            <a:r>
              <a:rPr lang="en-GB" b="1" dirty="0" smtClean="0">
                <a:solidFill>
                  <a:schemeClr val="bg1"/>
                </a:solidFill>
                <a:latin typeface="+mn-lt"/>
              </a:rPr>
              <a:t>on Range of Devices</a:t>
            </a:r>
            <a:r>
              <a:rPr lang="en-GB" b="1" dirty="0" smtClean="0">
                <a:solidFill>
                  <a:schemeClr val="bg1"/>
                </a:solidFill>
                <a:latin typeface="+mn-lt"/>
              </a:rPr>
              <a:t> </a:t>
            </a:r>
            <a:br>
              <a:rPr lang="en-GB" b="1" dirty="0" smtClean="0">
                <a:solidFill>
                  <a:schemeClr val="bg1"/>
                </a:solidFill>
                <a:latin typeface="+mn-lt"/>
              </a:rPr>
            </a:br>
            <a:r>
              <a:rPr lang="en-GB" b="1" dirty="0" smtClean="0">
                <a:solidFill>
                  <a:schemeClr val="bg1"/>
                </a:solidFill>
                <a:latin typeface="+mn-lt"/>
              </a:rPr>
              <a:t>for </a:t>
            </a:r>
            <a:r>
              <a:rPr lang="en-GB" b="1" dirty="0" smtClean="0">
                <a:solidFill>
                  <a:schemeClr val="bg1"/>
                </a:solidFill>
                <a:latin typeface="+mn-lt"/>
              </a:rPr>
              <a:t>All </a:t>
            </a:r>
            <a:r>
              <a:rPr lang="en-GB" b="1" dirty="0" smtClean="0">
                <a:solidFill>
                  <a:schemeClr val="bg1"/>
                </a:solidFill>
                <a:latin typeface="+mn-lt"/>
              </a:rPr>
              <a:t>System Users</a:t>
            </a:r>
            <a:br>
              <a:rPr lang="en-GB" b="1" dirty="0" smtClean="0">
                <a:solidFill>
                  <a:schemeClr val="bg1"/>
                </a:solidFill>
                <a:latin typeface="+mn-lt"/>
              </a:rPr>
            </a:br>
            <a:r>
              <a:rPr lang="en-GB" b="1" dirty="0">
                <a:solidFill>
                  <a:schemeClr val="bg1"/>
                </a:solidFill>
                <a:latin typeface="+mn-lt"/>
              </a:rPr>
              <a:t/>
            </a:r>
            <a:br>
              <a:rPr lang="en-GB" b="1" dirty="0">
                <a:solidFill>
                  <a:schemeClr val="bg1"/>
                </a:solidFill>
                <a:latin typeface="+mn-lt"/>
              </a:rPr>
            </a:br>
            <a:r>
              <a:rPr lang="en-GB" b="1" dirty="0" smtClean="0">
                <a:solidFill>
                  <a:schemeClr val="bg1"/>
                </a:solidFill>
                <a:latin typeface="+mn-lt"/>
              </a:rPr>
              <a:t>TEAM Activity</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174213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05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09600" y="2641913"/>
            <a:ext cx="11436625" cy="1252728"/>
          </a:xfrm>
        </p:spPr>
        <p:txBody>
          <a:bodyPr/>
          <a:lstStyle/>
          <a:p>
            <a:r>
              <a:rPr lang="en-GB" b="1" dirty="0">
                <a:solidFill>
                  <a:schemeClr val="bg1"/>
                </a:solidFill>
                <a:latin typeface="+mn-lt"/>
              </a:rPr>
              <a:t>User </a:t>
            </a:r>
            <a:r>
              <a:rPr lang="en-GB" b="1" dirty="0" smtClean="0">
                <a:solidFill>
                  <a:schemeClr val="bg1"/>
                </a:solidFill>
                <a:latin typeface="+mn-lt"/>
              </a:rPr>
              <a:t>Tablet Screens Interactive Wireframes</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2133551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1349" y="195486"/>
            <a:ext cx="8193099" cy="369332"/>
          </a:xfrm>
          <a:prstGeom prst="rect">
            <a:avLst/>
          </a:prstGeom>
        </p:spPr>
        <p:txBody>
          <a:bodyPr wrap="square">
            <a:spAutoFit/>
          </a:bodyPr>
          <a:lstStyle/>
          <a:p>
            <a:r>
              <a:rPr lang="en-GB" dirty="0" smtClean="0">
                <a:solidFill>
                  <a:srgbClr val="FF0000"/>
                </a:solidFill>
                <a:latin typeface="Frutiger Next Pro Light"/>
                <a:cs typeface="Frutiger Next Pro Light"/>
              </a:rPr>
              <a:t>User: &lt;Name User Persona&gt;</a:t>
            </a:r>
            <a:endParaRPr lang="en-GB" dirty="0">
              <a:solidFill>
                <a:srgbClr val="FF0000"/>
              </a:solidFill>
              <a:latin typeface="Frutiger Next Pro Light"/>
              <a:cs typeface="Frutiger Next Pro Light"/>
            </a:endParaRPr>
          </a:p>
        </p:txBody>
      </p:sp>
      <p:sp>
        <p:nvSpPr>
          <p:cNvPr id="5" name="Rectangle 4"/>
          <p:cNvSpPr/>
          <p:nvPr/>
        </p:nvSpPr>
        <p:spPr>
          <a:xfrm>
            <a:off x="6453809" y="623052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Member: &lt;Name of Team Member&gt;</a:t>
            </a:r>
            <a:endParaRPr lang="en-GB" dirty="0">
              <a:solidFill>
                <a:srgbClr val="FF0000"/>
              </a:solidFill>
              <a:latin typeface="Frutiger Next Pro Light"/>
              <a:cs typeface="Frutiger Next Pro Light"/>
            </a:endParaRPr>
          </a:p>
        </p:txBody>
      </p:sp>
      <p:sp>
        <p:nvSpPr>
          <p:cNvPr id="4" name="Rectangle 3"/>
          <p:cNvSpPr/>
          <p:nvPr/>
        </p:nvSpPr>
        <p:spPr>
          <a:xfrm>
            <a:off x="6453809" y="19548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&lt;Number &amp; Name of Team &gt;</a:t>
            </a:r>
            <a:endParaRPr lang="en-GB" dirty="0">
              <a:solidFill>
                <a:srgbClr val="FF0000"/>
              </a:solidFill>
              <a:latin typeface="Frutiger Next Pro Light"/>
              <a:cs typeface="Frutiger Next Pro Light"/>
            </a:endParaRPr>
          </a:p>
        </p:txBody>
      </p:sp>
      <p:pic>
        <p:nvPicPr>
          <p:cNvPr id="2052" name="Picture 4" descr="Image result for tablet computer wireframe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469" y="1374426"/>
            <a:ext cx="5630449" cy="434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tablet computer wireframe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46113" y="1374426"/>
            <a:ext cx="5630449" cy="434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77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05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solidFill>
                  <a:schemeClr val="bg1"/>
                </a:solidFill>
                <a:latin typeface="+mn-lt"/>
              </a:rPr>
              <a:t>User </a:t>
            </a:r>
            <a:r>
              <a:rPr lang="en-GB" b="1" dirty="0" smtClean="0">
                <a:solidFill>
                  <a:schemeClr val="bg1"/>
                </a:solidFill>
                <a:latin typeface="+mn-lt"/>
              </a:rPr>
              <a:t>Smart Watch </a:t>
            </a:r>
            <a:r>
              <a:rPr lang="en-GB" b="1" dirty="0" smtClean="0">
                <a:solidFill>
                  <a:schemeClr val="bg1"/>
                </a:solidFill>
                <a:latin typeface="+mn-lt"/>
              </a:rPr>
              <a:t>Screens Structure Charts</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3677709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1349" y="195486"/>
            <a:ext cx="8193099" cy="369332"/>
          </a:xfrm>
          <a:prstGeom prst="rect">
            <a:avLst/>
          </a:prstGeom>
        </p:spPr>
        <p:txBody>
          <a:bodyPr wrap="square">
            <a:spAutoFit/>
          </a:bodyPr>
          <a:lstStyle/>
          <a:p>
            <a:r>
              <a:rPr lang="en-GB" dirty="0" smtClean="0">
                <a:solidFill>
                  <a:srgbClr val="FF0000"/>
                </a:solidFill>
                <a:latin typeface="Frutiger Next Pro Light"/>
                <a:cs typeface="Frutiger Next Pro Light"/>
              </a:rPr>
              <a:t>User: &lt;Name User Persona&gt;</a:t>
            </a:r>
            <a:endParaRPr lang="en-GB" dirty="0">
              <a:solidFill>
                <a:srgbClr val="FF0000"/>
              </a:solidFill>
              <a:latin typeface="Frutiger Next Pro Light"/>
              <a:cs typeface="Frutiger Next Pro Light"/>
            </a:endParaRPr>
          </a:p>
        </p:txBody>
      </p:sp>
      <p:sp>
        <p:nvSpPr>
          <p:cNvPr id="5" name="Rectangle 4"/>
          <p:cNvSpPr/>
          <p:nvPr/>
        </p:nvSpPr>
        <p:spPr>
          <a:xfrm>
            <a:off x="6453809" y="623052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Member: &lt;Name of Team Member&gt;</a:t>
            </a:r>
            <a:endParaRPr lang="en-GB" dirty="0">
              <a:solidFill>
                <a:srgbClr val="FF0000"/>
              </a:solidFill>
              <a:latin typeface="Frutiger Next Pro Light"/>
              <a:cs typeface="Frutiger Next Pro Light"/>
            </a:endParaRPr>
          </a:p>
        </p:txBody>
      </p:sp>
      <p:sp>
        <p:nvSpPr>
          <p:cNvPr id="4" name="Rectangle 3"/>
          <p:cNvSpPr/>
          <p:nvPr/>
        </p:nvSpPr>
        <p:spPr>
          <a:xfrm>
            <a:off x="6453809" y="19548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&lt;Number &amp; Name of Team &gt;</a:t>
            </a:r>
            <a:endParaRPr lang="en-GB" dirty="0">
              <a:solidFill>
                <a:srgbClr val="FF0000"/>
              </a:solidFill>
              <a:latin typeface="Frutiger Next Pro Light"/>
              <a:cs typeface="Frutiger Next Pro Light"/>
            </a:endParaRPr>
          </a:p>
        </p:txBody>
      </p:sp>
    </p:spTree>
    <p:extLst>
      <p:ext uri="{BB962C8B-B14F-4D97-AF65-F5344CB8AC3E}">
        <p14:creationId xmlns:p14="http://schemas.microsoft.com/office/powerpoint/2010/main" val="3163175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05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09600" y="2641913"/>
            <a:ext cx="11436625" cy="1252728"/>
          </a:xfrm>
        </p:spPr>
        <p:txBody>
          <a:bodyPr/>
          <a:lstStyle/>
          <a:p>
            <a:r>
              <a:rPr lang="en-GB" b="1" dirty="0">
                <a:solidFill>
                  <a:schemeClr val="bg1"/>
                </a:solidFill>
                <a:latin typeface="+mn-lt"/>
              </a:rPr>
              <a:t>User </a:t>
            </a:r>
            <a:r>
              <a:rPr lang="en-GB" b="1" dirty="0" smtClean="0">
                <a:solidFill>
                  <a:schemeClr val="bg1"/>
                </a:solidFill>
                <a:latin typeface="+mn-lt"/>
              </a:rPr>
              <a:t>Smart Watch Screens Interactive Wireframes</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2828989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1349" y="195486"/>
            <a:ext cx="8193099" cy="369332"/>
          </a:xfrm>
          <a:prstGeom prst="rect">
            <a:avLst/>
          </a:prstGeom>
        </p:spPr>
        <p:txBody>
          <a:bodyPr wrap="square">
            <a:spAutoFit/>
          </a:bodyPr>
          <a:lstStyle/>
          <a:p>
            <a:r>
              <a:rPr lang="en-GB" dirty="0" smtClean="0">
                <a:solidFill>
                  <a:srgbClr val="FF0000"/>
                </a:solidFill>
                <a:latin typeface="Frutiger Next Pro Light"/>
                <a:cs typeface="Frutiger Next Pro Light"/>
              </a:rPr>
              <a:t>User: &lt;Name User Persona&gt;</a:t>
            </a:r>
            <a:endParaRPr lang="en-GB" dirty="0">
              <a:solidFill>
                <a:srgbClr val="FF0000"/>
              </a:solidFill>
              <a:latin typeface="Frutiger Next Pro Light"/>
              <a:cs typeface="Frutiger Next Pro Light"/>
            </a:endParaRPr>
          </a:p>
        </p:txBody>
      </p:sp>
      <p:sp>
        <p:nvSpPr>
          <p:cNvPr id="5" name="Rectangle 4"/>
          <p:cNvSpPr/>
          <p:nvPr/>
        </p:nvSpPr>
        <p:spPr>
          <a:xfrm>
            <a:off x="6453809" y="623052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Member: &lt;Name of Team Member&gt;</a:t>
            </a:r>
            <a:endParaRPr lang="en-GB" dirty="0">
              <a:solidFill>
                <a:srgbClr val="FF0000"/>
              </a:solidFill>
              <a:latin typeface="Frutiger Next Pro Light"/>
              <a:cs typeface="Frutiger Next Pro Light"/>
            </a:endParaRPr>
          </a:p>
        </p:txBody>
      </p:sp>
      <p:sp>
        <p:nvSpPr>
          <p:cNvPr id="4" name="Rectangle 3"/>
          <p:cNvSpPr/>
          <p:nvPr/>
        </p:nvSpPr>
        <p:spPr>
          <a:xfrm>
            <a:off x="6453809" y="19548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&lt;Number &amp; Name of Team &gt;</a:t>
            </a:r>
            <a:endParaRPr lang="en-GB" dirty="0">
              <a:solidFill>
                <a:srgbClr val="FF0000"/>
              </a:solidFill>
              <a:latin typeface="Frutiger Next Pro Light"/>
              <a:cs typeface="Frutiger Next Pro Light"/>
            </a:endParaRPr>
          </a:p>
        </p:txBody>
      </p:sp>
      <p:pic>
        <p:nvPicPr>
          <p:cNvPr id="2"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1559" r="20391" b="8004"/>
          <a:stretch/>
        </p:blipFill>
        <p:spPr bwMode="auto">
          <a:xfrm>
            <a:off x="4394421" y="1145433"/>
            <a:ext cx="2711414" cy="463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81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05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solidFill>
                  <a:schemeClr val="bg1"/>
                </a:solidFill>
                <a:latin typeface="+mn-lt"/>
              </a:rPr>
              <a:t>Introducing the </a:t>
            </a:r>
            <a:r>
              <a:rPr lang="en-GB" b="1" dirty="0" smtClean="0">
                <a:solidFill>
                  <a:schemeClr val="bg1"/>
                </a:solidFill>
                <a:latin typeface="+mn-lt"/>
              </a:rPr>
              <a:t>Team</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3009405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81463" y="1140254"/>
            <a:ext cx="2989172" cy="764312"/>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&lt;Name&gt;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&lt;Email&gt;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&lt;Pathway&gt;</a:t>
            </a:r>
            <a:endParaRPr kumimoji="0" lang="en-GB" sz="1600" b="1" i="0" u="none" strike="noStrike" kern="0" cap="none" spc="0" normalizeH="0" baseline="0" noProof="0" dirty="0">
              <a:ln>
                <a:noFill/>
              </a:ln>
              <a:solidFill>
                <a:prstClr val="black"/>
              </a:solidFill>
              <a:effectLst/>
              <a:uLnTx/>
              <a:uFillTx/>
              <a:latin typeface="Frutiger Next Pro Light"/>
              <a:ea typeface="+mn-ea"/>
              <a:cs typeface="+mn-cs"/>
            </a:endParaRPr>
          </a:p>
        </p:txBody>
      </p:sp>
      <p:sp>
        <p:nvSpPr>
          <p:cNvPr id="9" name="Rectangle 8"/>
          <p:cNvSpPr/>
          <p:nvPr/>
        </p:nvSpPr>
        <p:spPr>
          <a:xfrm>
            <a:off x="323529" y="195486"/>
            <a:ext cx="8280920" cy="430887"/>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200" b="0" i="0" u="none" strike="noStrike" kern="1200" cap="none" spc="0" normalizeH="0" baseline="0" noProof="0" dirty="0" smtClean="0">
                <a:ln>
                  <a:noFill/>
                </a:ln>
                <a:solidFill>
                  <a:srgbClr val="FF0000"/>
                </a:solidFill>
                <a:effectLst/>
                <a:uLnTx/>
                <a:uFillTx/>
                <a:latin typeface="Frutiger Next Pro Light"/>
                <a:ea typeface="+mn-ea"/>
                <a:cs typeface="Frutiger Next Pro Light"/>
              </a:rPr>
              <a:t>&lt;Team Number &amp; Name&gt;</a:t>
            </a:r>
            <a:endParaRPr kumimoji="0" lang="en-GB" sz="2200" b="0" i="0" u="none" strike="noStrike" kern="1200" cap="none" spc="0" normalizeH="0" baseline="0" noProof="0" dirty="0">
              <a:ln>
                <a:noFill/>
              </a:ln>
              <a:solidFill>
                <a:srgbClr val="FF0000"/>
              </a:solidFill>
              <a:effectLst/>
              <a:uLnTx/>
              <a:uFillTx/>
              <a:latin typeface="Frutiger Next Pro Light"/>
              <a:ea typeface="+mn-ea"/>
              <a:cs typeface="Frutiger Next Pro Ligh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67" y="1177293"/>
            <a:ext cx="825495" cy="727273"/>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349" y="1187799"/>
            <a:ext cx="825495" cy="727273"/>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273" y="2603163"/>
            <a:ext cx="825495" cy="727273"/>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855" y="2613669"/>
            <a:ext cx="825495" cy="727273"/>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273" y="4036329"/>
            <a:ext cx="825495" cy="727273"/>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855" y="4046835"/>
            <a:ext cx="825495" cy="727273"/>
          </a:xfrm>
          <a:prstGeom prst="rect">
            <a:avLst/>
          </a:prstGeom>
        </p:spPr>
      </p:pic>
      <p:sp>
        <p:nvSpPr>
          <p:cNvPr id="15" name="TextBox 14"/>
          <p:cNvSpPr txBox="1"/>
          <p:nvPr/>
        </p:nvSpPr>
        <p:spPr>
          <a:xfrm>
            <a:off x="2481463" y="2576630"/>
            <a:ext cx="2989172" cy="764312"/>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&lt;Name&gt;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&lt;Email&gt;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&lt;Pathway&gt;</a:t>
            </a:r>
            <a:endParaRPr kumimoji="0" lang="en-GB" sz="1600" b="1" i="0" u="none" strike="noStrike" kern="0" cap="none" spc="0" normalizeH="0" baseline="0" noProof="0" dirty="0">
              <a:ln>
                <a:noFill/>
              </a:ln>
              <a:solidFill>
                <a:prstClr val="black"/>
              </a:solidFill>
              <a:effectLst/>
              <a:uLnTx/>
              <a:uFillTx/>
              <a:latin typeface="Frutiger Next Pro Light"/>
              <a:ea typeface="+mn-ea"/>
              <a:cs typeface="+mn-cs"/>
            </a:endParaRPr>
          </a:p>
        </p:txBody>
      </p:sp>
      <p:sp>
        <p:nvSpPr>
          <p:cNvPr id="16" name="TextBox 15"/>
          <p:cNvSpPr txBox="1"/>
          <p:nvPr/>
        </p:nvSpPr>
        <p:spPr>
          <a:xfrm>
            <a:off x="2481463" y="4017809"/>
            <a:ext cx="2989172" cy="764312"/>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&lt;Name&gt;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&lt;Email&gt;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&lt;Pathway&gt;</a:t>
            </a:r>
            <a:endParaRPr kumimoji="0" lang="en-GB" sz="1600" b="1" i="0" u="none" strike="noStrike" kern="0" cap="none" spc="0" normalizeH="0" baseline="0" noProof="0" dirty="0">
              <a:ln>
                <a:noFill/>
              </a:ln>
              <a:solidFill>
                <a:prstClr val="black"/>
              </a:solidFill>
              <a:effectLst/>
              <a:uLnTx/>
              <a:uFillTx/>
              <a:latin typeface="Frutiger Next Pro Light"/>
              <a:ea typeface="+mn-ea"/>
              <a:cs typeface="+mn-cs"/>
            </a:endParaRPr>
          </a:p>
        </p:txBody>
      </p:sp>
      <p:sp>
        <p:nvSpPr>
          <p:cNvPr id="22" name="TextBox 21"/>
          <p:cNvSpPr txBox="1"/>
          <p:nvPr/>
        </p:nvSpPr>
        <p:spPr>
          <a:xfrm>
            <a:off x="7029130" y="1140254"/>
            <a:ext cx="2989172" cy="764312"/>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&lt;Name&gt;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&lt;Email&gt;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&lt;Pathway&gt;</a:t>
            </a:r>
            <a:endParaRPr kumimoji="0" lang="en-GB" sz="1600" b="1" i="0" u="none" strike="noStrike" kern="0" cap="none" spc="0" normalizeH="0" baseline="0" noProof="0" dirty="0">
              <a:ln>
                <a:noFill/>
              </a:ln>
              <a:solidFill>
                <a:prstClr val="black"/>
              </a:solidFill>
              <a:effectLst/>
              <a:uLnTx/>
              <a:uFillTx/>
              <a:latin typeface="Frutiger Next Pro Light"/>
              <a:ea typeface="+mn-ea"/>
              <a:cs typeface="+mn-cs"/>
            </a:endParaRPr>
          </a:p>
        </p:txBody>
      </p:sp>
      <p:sp>
        <p:nvSpPr>
          <p:cNvPr id="24" name="TextBox 23"/>
          <p:cNvSpPr txBox="1"/>
          <p:nvPr/>
        </p:nvSpPr>
        <p:spPr>
          <a:xfrm>
            <a:off x="7029130" y="2576630"/>
            <a:ext cx="2989172" cy="764312"/>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&lt;Name&gt;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&lt;Email&gt;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&lt;Pathway&gt;</a:t>
            </a:r>
            <a:endParaRPr kumimoji="0" lang="en-GB" sz="1600" b="1" i="0" u="none" strike="noStrike" kern="0" cap="none" spc="0" normalizeH="0" baseline="0" noProof="0" dirty="0">
              <a:ln>
                <a:noFill/>
              </a:ln>
              <a:solidFill>
                <a:prstClr val="black"/>
              </a:solidFill>
              <a:effectLst/>
              <a:uLnTx/>
              <a:uFillTx/>
              <a:latin typeface="Frutiger Next Pro Light"/>
              <a:ea typeface="+mn-ea"/>
              <a:cs typeface="+mn-cs"/>
            </a:endParaRPr>
          </a:p>
        </p:txBody>
      </p:sp>
      <p:sp>
        <p:nvSpPr>
          <p:cNvPr id="25" name="TextBox 24"/>
          <p:cNvSpPr txBox="1"/>
          <p:nvPr/>
        </p:nvSpPr>
        <p:spPr>
          <a:xfrm>
            <a:off x="7029130" y="4017809"/>
            <a:ext cx="2989172" cy="764312"/>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&lt;Name&gt;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&lt;Email&gt;</a:t>
            </a:r>
          </a:p>
          <a:p>
            <a:pPr marL="0" marR="0" lvl="0" indent="0" algn="l" defTabSz="914400" rtl="0" eaLnBrk="0" fontAlgn="base" latinLnBrk="0" hangingPunct="0">
              <a:lnSpc>
                <a:spcPct val="100000"/>
              </a:lnSpc>
              <a:spcBef>
                <a:spcPct val="0"/>
              </a:spcBef>
              <a:spcAft>
                <a:spcPts val="100"/>
              </a:spcAft>
              <a:buClrTx/>
              <a:buSzTx/>
              <a:buFontTx/>
              <a:buNone/>
              <a:tabLst/>
              <a:defRPr/>
            </a:pPr>
            <a:r>
              <a:rPr kumimoji="0" lang="en-GB" sz="1600" b="1" i="0" u="none" strike="noStrike" kern="0" cap="none" spc="0" normalizeH="0" baseline="0" noProof="0" dirty="0" smtClean="0">
                <a:ln>
                  <a:noFill/>
                </a:ln>
                <a:solidFill>
                  <a:prstClr val="black"/>
                </a:solidFill>
                <a:effectLst/>
                <a:uLnTx/>
                <a:uFillTx/>
                <a:latin typeface="Frutiger Next Pro Light"/>
                <a:ea typeface="+mn-ea"/>
                <a:cs typeface="+mn-cs"/>
              </a:rPr>
              <a:t>&lt;Pathway&gt;</a:t>
            </a:r>
            <a:endParaRPr kumimoji="0" lang="en-GB" sz="1600" b="1" i="0" u="none" strike="noStrike" kern="0" cap="none" spc="0" normalizeH="0" baseline="0" noProof="0" dirty="0">
              <a:ln>
                <a:noFill/>
              </a:ln>
              <a:solidFill>
                <a:prstClr val="black"/>
              </a:solidFill>
              <a:effectLst/>
              <a:uLnTx/>
              <a:uFillTx/>
              <a:latin typeface="Frutiger Next Pro Light"/>
              <a:ea typeface="+mn-ea"/>
              <a:cs typeface="+mn-cs"/>
            </a:endParaRPr>
          </a:p>
        </p:txBody>
      </p:sp>
    </p:spTree>
    <p:extLst>
      <p:ext uri="{BB962C8B-B14F-4D97-AF65-F5344CB8AC3E}">
        <p14:creationId xmlns:p14="http://schemas.microsoft.com/office/powerpoint/2010/main" val="207031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05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solidFill>
                  <a:schemeClr val="bg1"/>
                </a:solidFill>
                <a:latin typeface="+mn-lt"/>
              </a:rPr>
              <a:t>User Mobile Screens Structure Charts</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1752964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1349" y="195486"/>
            <a:ext cx="8193099" cy="369332"/>
          </a:xfrm>
          <a:prstGeom prst="rect">
            <a:avLst/>
          </a:prstGeom>
        </p:spPr>
        <p:txBody>
          <a:bodyPr wrap="square">
            <a:spAutoFit/>
          </a:bodyPr>
          <a:lstStyle/>
          <a:p>
            <a:r>
              <a:rPr lang="en-GB" dirty="0" smtClean="0">
                <a:solidFill>
                  <a:srgbClr val="FF0000"/>
                </a:solidFill>
                <a:latin typeface="Frutiger Next Pro Light"/>
                <a:cs typeface="Frutiger Next Pro Light"/>
              </a:rPr>
              <a:t>User: &lt;Name User Persona&gt;</a:t>
            </a:r>
            <a:endParaRPr lang="en-GB" dirty="0">
              <a:solidFill>
                <a:srgbClr val="FF0000"/>
              </a:solidFill>
              <a:latin typeface="Frutiger Next Pro Light"/>
              <a:cs typeface="Frutiger Next Pro Light"/>
            </a:endParaRPr>
          </a:p>
        </p:txBody>
      </p:sp>
      <p:sp>
        <p:nvSpPr>
          <p:cNvPr id="5" name="Rectangle 4"/>
          <p:cNvSpPr/>
          <p:nvPr/>
        </p:nvSpPr>
        <p:spPr>
          <a:xfrm>
            <a:off x="6453809" y="623052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Member: &lt;Name of Team Member&gt;</a:t>
            </a:r>
            <a:endParaRPr lang="en-GB" dirty="0">
              <a:solidFill>
                <a:srgbClr val="FF0000"/>
              </a:solidFill>
              <a:latin typeface="Frutiger Next Pro Light"/>
              <a:cs typeface="Frutiger Next Pro Light"/>
            </a:endParaRPr>
          </a:p>
        </p:txBody>
      </p:sp>
      <p:sp>
        <p:nvSpPr>
          <p:cNvPr id="4" name="Rectangle 3"/>
          <p:cNvSpPr/>
          <p:nvPr/>
        </p:nvSpPr>
        <p:spPr>
          <a:xfrm>
            <a:off x="6453809" y="19548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&lt;Number &amp; Name of Team &gt;</a:t>
            </a:r>
            <a:endParaRPr lang="en-GB" dirty="0">
              <a:solidFill>
                <a:srgbClr val="FF0000"/>
              </a:solidFill>
              <a:latin typeface="Frutiger Next Pro Light"/>
              <a:cs typeface="Frutiger Next Pro Light"/>
            </a:endParaRPr>
          </a:p>
        </p:txBody>
      </p:sp>
    </p:spTree>
    <p:extLst>
      <p:ext uri="{BB962C8B-B14F-4D97-AF65-F5344CB8AC3E}">
        <p14:creationId xmlns:p14="http://schemas.microsoft.com/office/powerpoint/2010/main" val="2547229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05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09600" y="2641913"/>
            <a:ext cx="11436625" cy="1252728"/>
          </a:xfrm>
        </p:spPr>
        <p:txBody>
          <a:bodyPr/>
          <a:lstStyle/>
          <a:p>
            <a:r>
              <a:rPr lang="en-GB" b="1" dirty="0">
                <a:solidFill>
                  <a:schemeClr val="bg1"/>
                </a:solidFill>
                <a:latin typeface="+mn-lt"/>
              </a:rPr>
              <a:t>User </a:t>
            </a:r>
            <a:r>
              <a:rPr lang="en-GB" b="1" dirty="0" smtClean="0">
                <a:solidFill>
                  <a:schemeClr val="bg1"/>
                </a:solidFill>
                <a:latin typeface="+mn-lt"/>
              </a:rPr>
              <a:t>Mobile Screens Interactive Wireframes</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3432819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obile phone template"/>
          <p:cNvPicPr>
            <a:picLocks noChangeAspect="1" noChangeArrowheads="1"/>
          </p:cNvPicPr>
          <p:nvPr/>
        </p:nvPicPr>
        <p:blipFill rotWithShape="1">
          <a:blip r:embed="rId3">
            <a:extLst>
              <a:ext uri="{28A0092B-C50C-407E-A947-70E740481C1C}">
                <a14:useLocalDpi xmlns:a14="http://schemas.microsoft.com/office/drawing/2010/main" val="0"/>
              </a:ext>
            </a:extLst>
          </a:blip>
          <a:srcRect l="29463" t="6892" r="26675" b="6277"/>
          <a:stretch/>
        </p:blipFill>
        <p:spPr bwMode="auto">
          <a:xfrm rot="5400000">
            <a:off x="6314537" y="626371"/>
            <a:ext cx="3091542" cy="61201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mobile phone template"/>
          <p:cNvPicPr>
            <a:picLocks noChangeAspect="1" noChangeArrowheads="1"/>
          </p:cNvPicPr>
          <p:nvPr/>
        </p:nvPicPr>
        <p:blipFill rotWithShape="1">
          <a:blip r:embed="rId3">
            <a:extLst>
              <a:ext uri="{28A0092B-C50C-407E-A947-70E740481C1C}">
                <a14:useLocalDpi xmlns:a14="http://schemas.microsoft.com/office/drawing/2010/main" val="0"/>
              </a:ext>
            </a:extLst>
          </a:blip>
          <a:srcRect l="29463" t="6892" r="26675" b="6277"/>
          <a:stretch/>
        </p:blipFill>
        <p:spPr bwMode="auto">
          <a:xfrm>
            <a:off x="1212980" y="626372"/>
            <a:ext cx="3091542" cy="612015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11349" y="195486"/>
            <a:ext cx="8193099" cy="369332"/>
          </a:xfrm>
          <a:prstGeom prst="rect">
            <a:avLst/>
          </a:prstGeom>
        </p:spPr>
        <p:txBody>
          <a:bodyPr wrap="square">
            <a:spAutoFit/>
          </a:bodyPr>
          <a:lstStyle/>
          <a:p>
            <a:r>
              <a:rPr lang="en-GB" dirty="0" smtClean="0">
                <a:solidFill>
                  <a:srgbClr val="FF0000"/>
                </a:solidFill>
                <a:latin typeface="Frutiger Next Pro Light"/>
                <a:cs typeface="Frutiger Next Pro Light"/>
              </a:rPr>
              <a:t>User: &lt;Name User Persona&gt;</a:t>
            </a:r>
            <a:endParaRPr lang="en-GB" dirty="0">
              <a:solidFill>
                <a:srgbClr val="FF0000"/>
              </a:solidFill>
              <a:latin typeface="Frutiger Next Pro Light"/>
              <a:cs typeface="Frutiger Next Pro Light"/>
            </a:endParaRPr>
          </a:p>
        </p:txBody>
      </p:sp>
      <p:sp>
        <p:nvSpPr>
          <p:cNvPr id="5" name="Rectangle 4"/>
          <p:cNvSpPr/>
          <p:nvPr/>
        </p:nvSpPr>
        <p:spPr>
          <a:xfrm>
            <a:off x="6453809" y="623052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Member: &lt;Name of Team Member&gt;</a:t>
            </a:r>
            <a:endParaRPr lang="en-GB" dirty="0">
              <a:solidFill>
                <a:srgbClr val="FF0000"/>
              </a:solidFill>
              <a:latin typeface="Frutiger Next Pro Light"/>
              <a:cs typeface="Frutiger Next Pro Light"/>
            </a:endParaRPr>
          </a:p>
        </p:txBody>
      </p:sp>
      <p:sp>
        <p:nvSpPr>
          <p:cNvPr id="4" name="Rectangle 3"/>
          <p:cNvSpPr/>
          <p:nvPr/>
        </p:nvSpPr>
        <p:spPr>
          <a:xfrm>
            <a:off x="6453809" y="19548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&lt;Number &amp; Name of Team &gt;</a:t>
            </a:r>
            <a:endParaRPr lang="en-GB" dirty="0">
              <a:solidFill>
                <a:srgbClr val="FF0000"/>
              </a:solidFill>
              <a:latin typeface="Frutiger Next Pro Light"/>
              <a:cs typeface="Frutiger Next Pro Light"/>
            </a:endParaRPr>
          </a:p>
        </p:txBody>
      </p:sp>
    </p:spTree>
    <p:extLst>
      <p:ext uri="{BB962C8B-B14F-4D97-AF65-F5344CB8AC3E}">
        <p14:creationId xmlns:p14="http://schemas.microsoft.com/office/powerpoint/2010/main" val="2332799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0513"/>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solidFill>
                  <a:schemeClr val="bg1"/>
                </a:solidFill>
                <a:latin typeface="+mn-lt"/>
              </a:rPr>
              <a:t>User </a:t>
            </a:r>
            <a:r>
              <a:rPr lang="en-GB" b="1" dirty="0" smtClean="0">
                <a:solidFill>
                  <a:schemeClr val="bg1"/>
                </a:solidFill>
                <a:latin typeface="+mn-lt"/>
              </a:rPr>
              <a:t>Tablet </a:t>
            </a:r>
            <a:r>
              <a:rPr lang="en-GB" b="1" dirty="0" smtClean="0">
                <a:solidFill>
                  <a:schemeClr val="bg1"/>
                </a:solidFill>
                <a:latin typeface="+mn-lt"/>
              </a:rPr>
              <a:t>Screens Structure Charts</a:t>
            </a:r>
            <a:endParaRPr lang="en-GB" b="1" dirty="0">
              <a:solidFill>
                <a:schemeClr val="bg1"/>
              </a:solidFill>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644" y="320836"/>
            <a:ext cx="3036670" cy="1138464"/>
          </a:xfrm>
          <a:prstGeom prst="rect">
            <a:avLst/>
          </a:prstGeom>
        </p:spPr>
      </p:pic>
    </p:spTree>
    <p:extLst>
      <p:ext uri="{BB962C8B-B14F-4D97-AF65-F5344CB8AC3E}">
        <p14:creationId xmlns:p14="http://schemas.microsoft.com/office/powerpoint/2010/main" val="1555489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11349" y="195486"/>
            <a:ext cx="8193099" cy="369332"/>
          </a:xfrm>
          <a:prstGeom prst="rect">
            <a:avLst/>
          </a:prstGeom>
        </p:spPr>
        <p:txBody>
          <a:bodyPr wrap="square">
            <a:spAutoFit/>
          </a:bodyPr>
          <a:lstStyle/>
          <a:p>
            <a:r>
              <a:rPr lang="en-GB" dirty="0" smtClean="0">
                <a:solidFill>
                  <a:srgbClr val="FF0000"/>
                </a:solidFill>
                <a:latin typeface="Frutiger Next Pro Light"/>
                <a:cs typeface="Frutiger Next Pro Light"/>
              </a:rPr>
              <a:t>User: &lt;Name User Persona&gt;</a:t>
            </a:r>
            <a:endParaRPr lang="en-GB" dirty="0">
              <a:solidFill>
                <a:srgbClr val="FF0000"/>
              </a:solidFill>
              <a:latin typeface="Frutiger Next Pro Light"/>
              <a:cs typeface="Frutiger Next Pro Light"/>
            </a:endParaRPr>
          </a:p>
        </p:txBody>
      </p:sp>
      <p:sp>
        <p:nvSpPr>
          <p:cNvPr id="5" name="Rectangle 4"/>
          <p:cNvSpPr/>
          <p:nvPr/>
        </p:nvSpPr>
        <p:spPr>
          <a:xfrm>
            <a:off x="6453809" y="623052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Member: &lt;Name of Team Member&gt;</a:t>
            </a:r>
            <a:endParaRPr lang="en-GB" dirty="0">
              <a:solidFill>
                <a:srgbClr val="FF0000"/>
              </a:solidFill>
              <a:latin typeface="Frutiger Next Pro Light"/>
              <a:cs typeface="Frutiger Next Pro Light"/>
            </a:endParaRPr>
          </a:p>
        </p:txBody>
      </p:sp>
      <p:sp>
        <p:nvSpPr>
          <p:cNvPr id="4" name="Rectangle 3"/>
          <p:cNvSpPr/>
          <p:nvPr/>
        </p:nvSpPr>
        <p:spPr>
          <a:xfrm>
            <a:off x="6453809" y="195485"/>
            <a:ext cx="5427878" cy="369332"/>
          </a:xfrm>
          <a:prstGeom prst="rect">
            <a:avLst/>
          </a:prstGeom>
        </p:spPr>
        <p:txBody>
          <a:bodyPr wrap="square">
            <a:spAutoFit/>
          </a:bodyPr>
          <a:lstStyle/>
          <a:p>
            <a:r>
              <a:rPr lang="en-GB" dirty="0" smtClean="0">
                <a:solidFill>
                  <a:srgbClr val="FF0000"/>
                </a:solidFill>
                <a:latin typeface="Frutiger Next Pro Light"/>
                <a:cs typeface="Frutiger Next Pro Light"/>
              </a:rPr>
              <a:t>Team: &lt;Number &amp; Name of Team &gt;</a:t>
            </a:r>
            <a:endParaRPr lang="en-GB" dirty="0">
              <a:solidFill>
                <a:srgbClr val="FF0000"/>
              </a:solidFill>
              <a:latin typeface="Frutiger Next Pro Light"/>
              <a:cs typeface="Frutiger Next Pro Light"/>
            </a:endParaRPr>
          </a:p>
        </p:txBody>
      </p:sp>
    </p:spTree>
    <p:extLst>
      <p:ext uri="{BB962C8B-B14F-4D97-AF65-F5344CB8AC3E}">
        <p14:creationId xmlns:p14="http://schemas.microsoft.com/office/powerpoint/2010/main" val="4272116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F1ED9294B2B45A83D06A2CF9F3488" ma:contentTypeVersion="13" ma:contentTypeDescription="Create a new document." ma:contentTypeScope="" ma:versionID="6c3c588821470516dfc0c147a062ac75">
  <xsd:schema xmlns:xsd="http://www.w3.org/2001/XMLSchema" xmlns:xs="http://www.w3.org/2001/XMLSchema" xmlns:p="http://schemas.microsoft.com/office/2006/metadata/properties" xmlns:ns3="6eb20b69-98f5-4b66-aea0-e4e570bd2ea5" xmlns:ns4="297ac1b6-2700-4a0c-a537-e02a628a37db" targetNamespace="http://schemas.microsoft.com/office/2006/metadata/properties" ma:root="true" ma:fieldsID="a8df70c77c668736eabd2bc5170f358a" ns3:_="" ns4:_="">
    <xsd:import namespace="6eb20b69-98f5-4b66-aea0-e4e570bd2ea5"/>
    <xsd:import namespace="297ac1b6-2700-4a0c-a537-e02a628a37d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b20b69-98f5-4b66-aea0-e4e570bd2e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7ac1b6-2700-4a0c-a537-e02a628a37d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F848C3-0467-4E8F-80EB-1926FCFFF7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b20b69-98f5-4b66-aea0-e4e570bd2ea5"/>
    <ds:schemaRef ds:uri="297ac1b6-2700-4a0c-a537-e02a628a37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DA38EE-2C69-46E4-857D-06272D60E6A0}">
  <ds:schemaRefs>
    <ds:schemaRef ds:uri="http://schemas.microsoft.com/sharepoint/v3/contenttype/forms"/>
  </ds:schemaRefs>
</ds:datastoreItem>
</file>

<file path=customXml/itemProps3.xml><?xml version="1.0" encoding="utf-8"?>
<ds:datastoreItem xmlns:ds="http://schemas.openxmlformats.org/officeDocument/2006/customXml" ds:itemID="{B8E6AEE5-B6E1-485C-8407-55DFE997A09C}">
  <ds:schemaRef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6eb20b69-98f5-4b66-aea0-e4e570bd2ea5"/>
    <ds:schemaRef ds:uri="297ac1b6-2700-4a0c-a537-e02a628a37d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4600</TotalTime>
  <Words>1432</Words>
  <Application>Microsoft Office PowerPoint</Application>
  <PresentationFormat>Widescreen</PresentationFormat>
  <Paragraphs>123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Frutiger Next Pro Light</vt:lpstr>
      <vt:lpstr>Office Theme</vt:lpstr>
      <vt:lpstr>CSC2038: Practical 07 Structure Charts and Wireframes on Range of Devices  for All System Users  TEAM Activity</vt:lpstr>
      <vt:lpstr>Introducing the Team</vt:lpstr>
      <vt:lpstr>PowerPoint Presentation</vt:lpstr>
      <vt:lpstr>User Mobile Screens Structure Charts</vt:lpstr>
      <vt:lpstr>PowerPoint Presentation</vt:lpstr>
      <vt:lpstr>User Mobile Screens Interactive Wireframes</vt:lpstr>
      <vt:lpstr>PowerPoint Presentation</vt:lpstr>
      <vt:lpstr>User Tablet Screens Structure Charts</vt:lpstr>
      <vt:lpstr>PowerPoint Presentation</vt:lpstr>
      <vt:lpstr>User Tablet Screens Interactive Wireframes</vt:lpstr>
      <vt:lpstr>PowerPoint Presentation</vt:lpstr>
      <vt:lpstr>User Smart Watch Screens Structure Charts</vt:lpstr>
      <vt:lpstr>PowerPoint Presentation</vt:lpstr>
      <vt:lpstr>User Smart Watch Screens Interactive Wireframes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Kane</dc:creator>
  <cp:lastModifiedBy>Russell Kane</cp:lastModifiedBy>
  <cp:revision>268</cp:revision>
  <cp:lastPrinted>2017-09-28T11:12:07Z</cp:lastPrinted>
  <dcterms:created xsi:type="dcterms:W3CDTF">2017-06-15T13:38:57Z</dcterms:created>
  <dcterms:modified xsi:type="dcterms:W3CDTF">2020-02-26T16:36:12Z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0x010100ED9F1ED9294B2B45A83D06A2CF9F3488</vt:lpwstr>
  </property>
</Properties>
</file>