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8229600" cx="14630400"/>
  <p:notesSz cx="8229600" cy="14630400"/>
  <p:embeddedFontLst>
    <p:embeddedFont>
      <p:font typeface="Fraunces"/>
      <p:regular r:id="rId18"/>
      <p:bold r:id="rId19"/>
      <p:italic r:id="rId20"/>
      <p:boldItalic r:id="rId21"/>
    </p:embeddedFont>
    <p:embeddedFont>
      <p:font typeface="Nobil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j73Jh8ocD/BLuN58X+sGOJX3c3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unces-italic.fntdata"/><Relationship Id="rId22" Type="http://schemas.openxmlformats.org/officeDocument/2006/relationships/font" Target="fonts/Nobile-regular.fntdata"/><Relationship Id="rId21" Type="http://schemas.openxmlformats.org/officeDocument/2006/relationships/font" Target="fonts/Fraunces-boldItalic.fntdata"/><Relationship Id="rId24" Type="http://schemas.openxmlformats.org/officeDocument/2006/relationships/font" Target="fonts/Nobile-italic.fntdata"/><Relationship Id="rId23" Type="http://schemas.openxmlformats.org/officeDocument/2006/relationships/font" Target="fonts/Nobil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Nobil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Fraunces-bold.fntdata"/><Relationship Id="rId18" Type="http://schemas.openxmlformats.org/officeDocument/2006/relationships/font" Target="fonts/Fraunce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 name="Google Shape;1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2" name="Google Shape;202;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1" name="Google Shape;221;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2" name="Google Shape;242;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 name="Google Shape;24;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 name="Google Shape;25;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 name="Google Shape;36;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 name="Google Shape;37;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4" name="Google Shape;64;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9" name="Google Shape;79;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2" name="Google Shape;102;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6" name="Google Shape;126;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2" name="Google Shape;142;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2" name="Google Shape;162;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isha-mondal-github/QuantumNinjas-repository" TargetMode="External"/><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disha-mondal-github/QuantumNinjas-repository/blob/main/pennylane_task1_codebooks_documentation.ipynb" TargetMode="External"/><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pennylane.ai/qml/demos/tutorial_variational_classifier/" TargetMode="External"/><Relationship Id="rId4" Type="http://schemas.openxmlformats.org/officeDocument/2006/relationships/hyperlink" Target="https://github.com/disha-mondal-github/QuantumNinjas-repository/blob/main/variational_classifier_task2.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pennylane.ai/qml/demos/tutorial_quanvolution/" TargetMode="External"/><Relationship Id="rId4" Type="http://schemas.openxmlformats.org/officeDocument/2006/relationships/hyperlink" Target="https://github.com/disha-mondal-github/QuantumNinjas-repository/blob/main/quanvolutionalnetworks_task3.ipynb" TargetMode="External"/><Relationship Id="rId5"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quantumsinefunction_task4.ipynb" TargetMode="External"/><Relationship Id="rId4" Type="http://schemas.openxmlformats.org/officeDocument/2006/relationships/hyperlink" Target="https://github.com/disha-mondal-github/QuantumNinjas-repository/blob/main/quantumsinefunction_task4.ipynb" TargetMode="External"/><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
        <p:nvSpPr>
          <p:cNvPr id="12" name="Google Shape;12;p1"/>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6410" y="0"/>
            <a:ext cx="14630400" cy="822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154075" y="289350"/>
            <a:ext cx="8989800" cy="160650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24986"/>
              </a:lnSpc>
              <a:spcBef>
                <a:spcPts val="0"/>
              </a:spcBef>
              <a:spcAft>
                <a:spcPts val="0"/>
              </a:spcAft>
              <a:buClr>
                <a:srgbClr val="385623"/>
              </a:buClr>
              <a:buSzPts val="3658"/>
              <a:buFont typeface="Fraunces"/>
              <a:buNone/>
            </a:pPr>
            <a:r>
              <a:rPr b="1" i="0" lang="en-US" sz="3658" u="none" cap="none" strike="noStrike">
                <a:solidFill>
                  <a:srgbClr val="385623"/>
                </a:solidFill>
                <a:latin typeface="Fraunces"/>
                <a:ea typeface="Fraunces"/>
                <a:cs typeface="Fraunces"/>
                <a:sym typeface="Fraunces"/>
              </a:rPr>
              <a:t>Quantum Machine Learning for Conspicuity Detection in Production</a:t>
            </a:r>
            <a:endParaRPr b="0" i="0" sz="3658" u="none" cap="none" strike="noStrike">
              <a:solidFill>
                <a:srgbClr val="385623"/>
              </a:solidFill>
              <a:latin typeface="Calibri"/>
              <a:ea typeface="Calibri"/>
              <a:cs typeface="Calibri"/>
              <a:sym typeface="Calibri"/>
            </a:endParaRPr>
          </a:p>
        </p:txBody>
      </p:sp>
      <p:sp>
        <p:nvSpPr>
          <p:cNvPr id="15" name="Google Shape;15;p1"/>
          <p:cNvSpPr/>
          <p:nvPr/>
        </p:nvSpPr>
        <p:spPr>
          <a:xfrm>
            <a:off x="154075" y="2176300"/>
            <a:ext cx="8989800" cy="492000"/>
          </a:xfrm>
          <a:prstGeom prst="rect">
            <a:avLst/>
          </a:prstGeom>
          <a:noFill/>
          <a:ln>
            <a:noFill/>
          </a:ln>
        </p:spPr>
        <p:txBody>
          <a:bodyPr anchorCtr="0" anchor="t" bIns="45700" lIns="91425" spcFirstLastPara="1" rIns="91425" wrap="square" tIns="45700">
            <a:noAutofit/>
          </a:bodyPr>
          <a:lstStyle/>
          <a:p>
            <a:pPr indent="0" lvl="0" marL="0" marR="0" rtl="0" algn="l">
              <a:lnSpc>
                <a:spcPct val="125021"/>
              </a:lnSpc>
              <a:spcBef>
                <a:spcPts val="0"/>
              </a:spcBef>
              <a:spcAft>
                <a:spcPts val="0"/>
              </a:spcAft>
              <a:buClr>
                <a:srgbClr val="548135"/>
              </a:buClr>
              <a:buSzPts val="2286"/>
              <a:buFont typeface="Fraunces"/>
              <a:buNone/>
            </a:pPr>
            <a:r>
              <a:t/>
            </a:r>
            <a:endParaRPr b="1" sz="2286">
              <a:solidFill>
                <a:srgbClr val="548135"/>
              </a:solidFill>
              <a:latin typeface="Fraunces"/>
              <a:ea typeface="Fraunces"/>
              <a:cs typeface="Fraunces"/>
              <a:sym typeface="Fraunces"/>
            </a:endParaRPr>
          </a:p>
          <a:p>
            <a:pPr indent="457200" lvl="0" marL="914400" marR="0" rtl="0" algn="l">
              <a:lnSpc>
                <a:spcPct val="125021"/>
              </a:lnSpc>
              <a:spcBef>
                <a:spcPts val="0"/>
              </a:spcBef>
              <a:spcAft>
                <a:spcPts val="0"/>
              </a:spcAft>
              <a:buClr>
                <a:srgbClr val="548135"/>
              </a:buClr>
              <a:buSzPts val="2286"/>
              <a:buFont typeface="Fraunces"/>
              <a:buNone/>
            </a:pPr>
            <a:r>
              <a:rPr b="1" i="0" lang="en-US" sz="2286" u="none" cap="none" strike="noStrike">
                <a:solidFill>
                  <a:srgbClr val="548135"/>
                </a:solidFill>
                <a:latin typeface="Fraunces"/>
                <a:ea typeface="Fraunces"/>
                <a:cs typeface="Fraunces"/>
                <a:sym typeface="Fraunces"/>
              </a:rPr>
              <a:t>Womanium Quantum+AI  Project 2024</a:t>
            </a:r>
            <a:endParaRPr b="0" i="0" sz="2286" u="none" cap="none" strike="noStrike">
              <a:solidFill>
                <a:srgbClr val="548135"/>
              </a:solidFill>
              <a:latin typeface="Calibri"/>
              <a:ea typeface="Calibri"/>
              <a:cs typeface="Calibri"/>
              <a:sym typeface="Calibri"/>
            </a:endParaRPr>
          </a:p>
        </p:txBody>
      </p:sp>
      <p:sp>
        <p:nvSpPr>
          <p:cNvPr id="16" name="Google Shape;16;p1"/>
          <p:cNvSpPr/>
          <p:nvPr/>
        </p:nvSpPr>
        <p:spPr>
          <a:xfrm>
            <a:off x="1206825" y="3464700"/>
            <a:ext cx="7472700" cy="4546800"/>
          </a:xfrm>
          <a:prstGeom prst="rect">
            <a:avLst/>
          </a:prstGeom>
          <a:noFill/>
          <a:ln>
            <a:noFill/>
          </a:ln>
        </p:spPr>
        <p:txBody>
          <a:bodyPr anchorCtr="0" anchor="t" bIns="45700" lIns="91425" spcFirstLastPara="1" rIns="91425" wrap="square" tIns="45700">
            <a:noAutofit/>
          </a:bodyPr>
          <a:lstStyle/>
          <a:p>
            <a:pPr indent="0" lvl="0" marL="0" marR="0" rtl="0" algn="l">
              <a:lnSpc>
                <a:spcPct val="146300"/>
              </a:lnSpc>
              <a:spcBef>
                <a:spcPts val="0"/>
              </a:spcBef>
              <a:spcAft>
                <a:spcPts val="0"/>
              </a:spcAft>
              <a:buClr>
                <a:srgbClr val="405449"/>
              </a:buClr>
              <a:buSzPts val="2000"/>
              <a:buFont typeface="Nobile"/>
              <a:buNone/>
            </a:pPr>
            <a:r>
              <a:rPr b="0" i="0" lang="en-US" sz="2000" u="none" cap="none" strike="noStrike">
                <a:solidFill>
                  <a:srgbClr val="405449"/>
                </a:solidFill>
                <a:latin typeface="Nobile"/>
                <a:ea typeface="Nobile"/>
                <a:cs typeface="Nobile"/>
                <a:sym typeface="Nobile"/>
              </a:rPr>
              <a:t>Created by Team: </a:t>
            </a:r>
            <a:r>
              <a:rPr b="1" i="0" lang="en-US" sz="2000" u="none" cap="none" strike="noStrike">
                <a:solidFill>
                  <a:srgbClr val="405449"/>
                </a:solidFill>
                <a:latin typeface="Nobile"/>
                <a:ea typeface="Nobile"/>
                <a:cs typeface="Nobile"/>
                <a:sym typeface="Nobile"/>
              </a:rPr>
              <a:t>QuantumNinjas</a:t>
            </a:r>
            <a:endParaRPr b="1" sz="2000">
              <a:solidFill>
                <a:srgbClr val="405449"/>
              </a:solidFill>
              <a:latin typeface="Nobile"/>
              <a:ea typeface="Nobile"/>
              <a:cs typeface="Nobile"/>
              <a:sym typeface="Nobile"/>
            </a:endParaRPr>
          </a:p>
          <a:p>
            <a:pPr indent="0" lvl="0" marL="0" marR="0" rtl="0" algn="l">
              <a:lnSpc>
                <a:spcPct val="146300"/>
              </a:lnSpc>
              <a:spcBef>
                <a:spcPts val="0"/>
              </a:spcBef>
              <a:spcAft>
                <a:spcPts val="0"/>
              </a:spcAft>
              <a:buClr>
                <a:srgbClr val="405449"/>
              </a:buClr>
              <a:buSzPts val="2000"/>
              <a:buFont typeface="Nobile"/>
              <a:buNone/>
            </a:pPr>
            <a:r>
              <a:t/>
            </a:r>
            <a:endParaRPr b="1" sz="2000">
              <a:solidFill>
                <a:srgbClr val="405449"/>
              </a:solidFill>
              <a:latin typeface="Nobile"/>
              <a:ea typeface="Nobile"/>
              <a:cs typeface="Nobile"/>
              <a:sym typeface="Nobile"/>
            </a:endParaRPr>
          </a:p>
          <a:p>
            <a:pPr indent="0" lvl="0" marL="0" marR="0" rtl="0" algn="l">
              <a:lnSpc>
                <a:spcPct val="146300"/>
              </a:lnSpc>
              <a:spcBef>
                <a:spcPts val="0"/>
              </a:spcBef>
              <a:spcAft>
                <a:spcPts val="0"/>
              </a:spcAft>
              <a:buNone/>
            </a:pPr>
            <a:r>
              <a:rPr b="0" i="0" lang="en-US" sz="2000" u="none" cap="none" strike="noStrike">
                <a:solidFill>
                  <a:srgbClr val="405449"/>
                </a:solidFill>
                <a:latin typeface="Nobile"/>
                <a:ea typeface="Nobile"/>
                <a:cs typeface="Nobile"/>
                <a:sym typeface="Nobile"/>
              </a:rPr>
              <a:t>Team Member Name: </a:t>
            </a:r>
            <a:r>
              <a:rPr b="1" i="0" lang="en-US" sz="2000" u="none" cap="none" strike="noStrike">
                <a:solidFill>
                  <a:srgbClr val="405449"/>
                </a:solidFill>
                <a:latin typeface="Nobile"/>
                <a:ea typeface="Nobile"/>
                <a:cs typeface="Nobile"/>
                <a:sym typeface="Nobile"/>
              </a:rPr>
              <a:t>Disha Mondal  </a:t>
            </a:r>
            <a:endParaRPr b="0" i="0" sz="2000" u="none" cap="none" strike="noStrike">
              <a:solidFill>
                <a:schemeClr val="dk1"/>
              </a:solidFill>
              <a:latin typeface="Calibri"/>
              <a:ea typeface="Calibri"/>
              <a:cs typeface="Calibri"/>
              <a:sym typeface="Calibri"/>
            </a:endParaRPr>
          </a:p>
          <a:p>
            <a:pPr indent="0" lvl="0" marL="0" marR="0" rtl="0" algn="l">
              <a:lnSpc>
                <a:spcPct val="146300"/>
              </a:lnSpc>
              <a:spcBef>
                <a:spcPts val="0"/>
              </a:spcBef>
              <a:spcAft>
                <a:spcPts val="0"/>
              </a:spcAft>
              <a:buNone/>
            </a:pPr>
            <a:r>
              <a:t/>
            </a:r>
            <a:endParaRPr b="0" i="0" sz="2000" u="none" cap="none" strike="noStrike">
              <a:solidFill>
                <a:srgbClr val="405449"/>
              </a:solidFill>
              <a:latin typeface="Nobile"/>
              <a:ea typeface="Nobile"/>
              <a:cs typeface="Nobile"/>
              <a:sym typeface="Nobile"/>
            </a:endParaRPr>
          </a:p>
          <a:p>
            <a:pPr indent="0" lvl="0" marL="0" marR="0" rtl="0" algn="l">
              <a:lnSpc>
                <a:spcPct val="146300"/>
              </a:lnSpc>
              <a:spcBef>
                <a:spcPts val="0"/>
              </a:spcBef>
              <a:spcAft>
                <a:spcPts val="0"/>
              </a:spcAft>
              <a:buNone/>
            </a:pPr>
            <a:r>
              <a:t/>
            </a:r>
            <a:endParaRPr b="0" i="0" sz="2000" u="none" cap="none" strike="noStrike">
              <a:solidFill>
                <a:srgbClr val="405449"/>
              </a:solidFill>
              <a:latin typeface="Nobile"/>
              <a:ea typeface="Nobile"/>
              <a:cs typeface="Nobile"/>
              <a:sym typeface="Nobile"/>
            </a:endParaRPr>
          </a:p>
          <a:p>
            <a:pPr indent="0" lvl="0" marL="0" marR="0" rtl="0" algn="l">
              <a:lnSpc>
                <a:spcPct val="146300"/>
              </a:lnSpc>
              <a:spcBef>
                <a:spcPts val="0"/>
              </a:spcBef>
              <a:spcAft>
                <a:spcPts val="0"/>
              </a:spcAft>
              <a:buNone/>
            </a:pPr>
            <a:r>
              <a:t/>
            </a:r>
            <a:endParaRPr b="0" i="0" sz="2000" u="none" cap="none" strike="noStrike">
              <a:solidFill>
                <a:srgbClr val="405449"/>
              </a:solidFill>
              <a:latin typeface="Nobile"/>
              <a:ea typeface="Nobile"/>
              <a:cs typeface="Nobile"/>
              <a:sym typeface="Nobile"/>
            </a:endParaRPr>
          </a:p>
          <a:p>
            <a:pPr indent="0" lvl="0" marL="0" marR="0" rtl="0" algn="l">
              <a:lnSpc>
                <a:spcPct val="146300"/>
              </a:lnSpc>
              <a:spcBef>
                <a:spcPts val="0"/>
              </a:spcBef>
              <a:spcAft>
                <a:spcPts val="0"/>
              </a:spcAft>
              <a:buNone/>
            </a:pPr>
            <a:r>
              <a:rPr b="0" i="0" lang="en-US" sz="2000" u="none" cap="none" strike="noStrike">
                <a:solidFill>
                  <a:srgbClr val="405449"/>
                </a:solidFill>
                <a:latin typeface="Nobile"/>
                <a:ea typeface="Nobile"/>
                <a:cs typeface="Nobile"/>
                <a:sym typeface="Nobile"/>
              </a:rPr>
              <a:t>About Me: I am an undergraduate student from India pursuing BTECH in Computer Science &amp; Engineering.</a:t>
            </a:r>
            <a:endParaRPr/>
          </a:p>
          <a:p>
            <a:pPr indent="0" lvl="0" marL="0" marR="0" rtl="0" algn="l">
              <a:lnSpc>
                <a:spcPct val="146300"/>
              </a:lnSpc>
              <a:spcBef>
                <a:spcPts val="0"/>
              </a:spcBef>
              <a:spcAft>
                <a:spcPts val="0"/>
              </a:spcAft>
              <a:buNone/>
            </a:pPr>
            <a:r>
              <a:t/>
            </a:r>
            <a:endParaRPr b="0" i="0" sz="2000" u="none" cap="none" strike="noStrike">
              <a:solidFill>
                <a:srgbClr val="405449"/>
              </a:solidFill>
              <a:latin typeface="Nobile"/>
              <a:ea typeface="Nobile"/>
              <a:cs typeface="Nobile"/>
              <a:sym typeface="Nobile"/>
            </a:endParaRPr>
          </a:p>
          <a:p>
            <a:pPr indent="0" lvl="0" marL="0" marR="0" rtl="0" algn="l">
              <a:lnSpc>
                <a:spcPct val="146300"/>
              </a:lnSpc>
              <a:spcBef>
                <a:spcPts val="0"/>
              </a:spcBef>
              <a:spcAft>
                <a:spcPts val="0"/>
              </a:spcAft>
              <a:buNone/>
            </a:pPr>
            <a:r>
              <a:rPr b="0" i="0" lang="en-US" sz="2000" u="none" cap="none" strike="noStrike">
                <a:solidFill>
                  <a:srgbClr val="405449"/>
                </a:solidFill>
                <a:latin typeface="Nobile"/>
                <a:ea typeface="Nobile"/>
                <a:cs typeface="Nobile"/>
                <a:sym typeface="Nobile"/>
              </a:rPr>
              <a:t>Team Repository Link: </a:t>
            </a:r>
            <a:r>
              <a:rPr b="0" i="0" lang="en-US" sz="2000" u="sng" cap="none" strike="noStrike">
                <a:solidFill>
                  <a:srgbClr val="548135"/>
                </a:solidFill>
                <a:latin typeface="Nobile"/>
                <a:ea typeface="Nobile"/>
                <a:cs typeface="Nobile"/>
                <a:sym typeface="Nobile"/>
                <a:hlinkClick r:id="rId3">
                  <a:extLst>
                    <a:ext uri="{A12FA001-AC4F-418D-AE19-62706E023703}">
                      <ahyp:hlinkClr val="tx"/>
                    </a:ext>
                  </a:extLst>
                </a:hlinkClick>
              </a:rPr>
              <a:t>Click Here</a:t>
            </a:r>
            <a:endParaRPr b="0" i="0" sz="2000" u="none" cap="none" strike="noStrike">
              <a:solidFill>
                <a:srgbClr val="548135"/>
              </a:solidFill>
              <a:latin typeface="Nobile"/>
              <a:ea typeface="Nobile"/>
              <a:cs typeface="Nobile"/>
              <a:sym typeface="Nobile"/>
            </a:endParaRPr>
          </a:p>
          <a:p>
            <a:pPr indent="0" lvl="0" marL="0" marR="0" rtl="0" algn="l">
              <a:lnSpc>
                <a:spcPct val="159978"/>
              </a:lnSpc>
              <a:spcBef>
                <a:spcPts val="0"/>
              </a:spcBef>
              <a:spcAft>
                <a:spcPts val="0"/>
              </a:spcAft>
              <a:buClr>
                <a:schemeClr val="dk1"/>
              </a:buClr>
              <a:buSzPts val="1829"/>
              <a:buFont typeface="Calibri"/>
              <a:buNone/>
            </a:pPr>
            <a:r>
              <a:t/>
            </a:r>
            <a:endParaRPr b="0" i="0" sz="1829" u="none" cap="none" strike="noStrike">
              <a:solidFill>
                <a:srgbClr val="405449"/>
              </a:solidFill>
              <a:latin typeface="Nobile"/>
              <a:ea typeface="Nobile"/>
              <a:cs typeface="Nobile"/>
              <a:sym typeface="Nobile"/>
            </a:endParaRPr>
          </a:p>
          <a:p>
            <a:pPr indent="0" lvl="0" marL="0" marR="0" rtl="0" algn="l">
              <a:lnSpc>
                <a:spcPct val="159978"/>
              </a:lnSpc>
              <a:spcBef>
                <a:spcPts val="0"/>
              </a:spcBef>
              <a:spcAft>
                <a:spcPts val="0"/>
              </a:spcAft>
              <a:buClr>
                <a:schemeClr val="dk1"/>
              </a:buClr>
              <a:buSzPts val="1829"/>
              <a:buFont typeface="Calibri"/>
              <a:buNone/>
            </a:pPr>
            <a:r>
              <a:t/>
            </a:r>
            <a:endParaRPr b="0" i="0" sz="1829" u="none" cap="none" strike="noStrike">
              <a:solidFill>
                <a:schemeClr val="dk1"/>
              </a:solidFill>
              <a:latin typeface="Calibri"/>
              <a:ea typeface="Calibri"/>
              <a:cs typeface="Calibri"/>
              <a:sym typeface="Calibri"/>
            </a:endParaRPr>
          </a:p>
        </p:txBody>
      </p:sp>
      <p:sp>
        <p:nvSpPr>
          <p:cNvPr id="17" name="Google Shape;17;p1"/>
          <p:cNvSpPr/>
          <p:nvPr/>
        </p:nvSpPr>
        <p:spPr>
          <a:xfrm>
            <a:off x="1161217" y="5482352"/>
            <a:ext cx="3127534" cy="371594"/>
          </a:xfrm>
          <a:prstGeom prst="rect">
            <a:avLst/>
          </a:prstGeom>
          <a:noFill/>
          <a:ln>
            <a:noFill/>
          </a:ln>
        </p:spPr>
        <p:txBody>
          <a:bodyPr anchorCtr="0" anchor="t" bIns="45700" lIns="91425" spcFirstLastPara="1" rIns="91425" wrap="square" tIns="45700">
            <a:noAutofit/>
          </a:bodyPr>
          <a:lstStyle/>
          <a:p>
            <a:pPr indent="0" lvl="0" marL="0" marR="0" rtl="0" algn="l">
              <a:lnSpc>
                <a:spcPct val="159978"/>
              </a:lnSpc>
              <a:spcBef>
                <a:spcPts val="0"/>
              </a:spcBef>
              <a:spcAft>
                <a:spcPts val="0"/>
              </a:spcAft>
              <a:buClr>
                <a:schemeClr val="dk1"/>
              </a:buClr>
              <a:buSzPts val="1829"/>
              <a:buFont typeface="Calibri"/>
              <a:buNone/>
            </a:pPr>
            <a:r>
              <a:t/>
            </a:r>
            <a:endParaRPr b="0" i="0" sz="1829" u="none" cap="none" strike="noStrike">
              <a:solidFill>
                <a:schemeClr val="dk1"/>
              </a:solidFill>
              <a:latin typeface="Calibri"/>
              <a:ea typeface="Calibri"/>
              <a:cs typeface="Calibri"/>
              <a:sym typeface="Calibri"/>
            </a:endParaRPr>
          </a:p>
        </p:txBody>
      </p:sp>
      <p:pic>
        <p:nvPicPr>
          <p:cNvPr descr="preencoded.png" id="18" name="Google Shape;18;p1"/>
          <p:cNvPicPr preferRelativeResize="0"/>
          <p:nvPr/>
        </p:nvPicPr>
        <p:blipFill rotWithShape="1">
          <a:blip r:embed="rId4">
            <a:alphaModFix/>
          </a:blip>
          <a:srcRect b="0" l="0" r="0" t="0"/>
          <a:stretch/>
        </p:blipFill>
        <p:spPr>
          <a:xfrm>
            <a:off x="1329307" y="4983995"/>
            <a:ext cx="869944" cy="869944"/>
          </a:xfrm>
          <a:prstGeom prst="rect">
            <a:avLst/>
          </a:prstGeom>
          <a:solidFill>
            <a:srgbClr val="ECECEC"/>
          </a:solidFill>
          <a:ln cap="sq" cmpd="sng" w="88900">
            <a:solidFill>
              <a:srgbClr val="385623"/>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9" name="Google Shape;19;p1"/>
          <p:cNvSpPr/>
          <p:nvPr/>
        </p:nvSpPr>
        <p:spPr>
          <a:xfrm flipH="1">
            <a:off x="1161225" y="3182850"/>
            <a:ext cx="45600" cy="4753500"/>
          </a:xfrm>
          <a:prstGeom prst="rect">
            <a:avLst/>
          </a:prstGeom>
          <a:solidFill>
            <a:srgbClr val="385623"/>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 name="Google Shape;20;p1"/>
          <p:cNvPicPr preferRelativeResize="0"/>
          <p:nvPr/>
        </p:nvPicPr>
        <p:blipFill>
          <a:blip r:embed="rId5">
            <a:alphaModFix/>
          </a:blip>
          <a:stretch>
            <a:fillRect/>
          </a:stretch>
        </p:blipFill>
        <p:spPr>
          <a:xfrm>
            <a:off x="1540725" y="1973100"/>
            <a:ext cx="5486400" cy="406798"/>
          </a:xfrm>
          <a:prstGeom prst="rect">
            <a:avLst/>
          </a:prstGeom>
          <a:noFill/>
          <a:ln>
            <a:noFill/>
          </a:ln>
        </p:spPr>
      </p:pic>
      <p:pic>
        <p:nvPicPr>
          <p:cNvPr id="21" name="Google Shape;21;p1"/>
          <p:cNvPicPr preferRelativeResize="0"/>
          <p:nvPr/>
        </p:nvPicPr>
        <p:blipFill>
          <a:blip r:embed="rId6">
            <a:alphaModFix/>
          </a:blip>
          <a:stretch>
            <a:fillRect/>
          </a:stretch>
        </p:blipFill>
        <p:spPr>
          <a:xfrm>
            <a:off x="9143875" y="0"/>
            <a:ext cx="5486399" cy="822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0"/>
            <a:ext cx="14630400" cy="822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2239650" y="2914175"/>
            <a:ext cx="10032900" cy="64260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24993"/>
              </a:lnSpc>
              <a:spcBef>
                <a:spcPts val="0"/>
              </a:spcBef>
              <a:spcAft>
                <a:spcPts val="0"/>
              </a:spcAft>
              <a:buClr>
                <a:srgbClr val="3B4540"/>
              </a:buClr>
              <a:buSzPts val="3573"/>
              <a:buFont typeface="Fraunces"/>
              <a:buNone/>
            </a:pPr>
            <a:r>
              <a:rPr b="1" lang="en-US" sz="3573">
                <a:solidFill>
                  <a:srgbClr val="3B4540"/>
                </a:solidFill>
                <a:latin typeface="Fraunces"/>
                <a:ea typeface="Fraunces"/>
                <a:cs typeface="Fraunces"/>
                <a:sym typeface="Fraunces"/>
              </a:rPr>
              <a:t>Task 5 - Industrial Dataset (Not Completed)</a:t>
            </a:r>
            <a:endParaRPr sz="3573">
              <a:solidFill>
                <a:schemeClr val="dk1"/>
              </a:solidFill>
              <a:latin typeface="Calibri"/>
              <a:ea typeface="Calibri"/>
              <a:cs typeface="Calibri"/>
              <a:sym typeface="Calibri"/>
            </a:endParaRPr>
          </a:p>
        </p:txBody>
      </p:sp>
      <p:sp>
        <p:nvSpPr>
          <p:cNvPr id="187" name="Google Shape;187;p10"/>
          <p:cNvSpPr/>
          <p:nvPr/>
        </p:nvSpPr>
        <p:spPr>
          <a:xfrm>
            <a:off x="2321700" y="3935598"/>
            <a:ext cx="9951000" cy="642600"/>
          </a:xfrm>
          <a:prstGeom prst="rect">
            <a:avLst/>
          </a:prstGeom>
          <a:solidFill>
            <a:srgbClr val="E1EFD8"/>
          </a:solidFill>
          <a:ln>
            <a:noFill/>
          </a:ln>
        </p:spPr>
        <p:txBody>
          <a:bodyPr anchorCtr="0" anchor="t" bIns="45700" lIns="91425" spcFirstLastPara="1" rIns="91425" wrap="square" tIns="45700">
            <a:noAutofit/>
          </a:bodyPr>
          <a:lstStyle/>
          <a:p>
            <a:pPr indent="-342900" lvl="0" marL="342900" marR="0" rtl="0" algn="l">
              <a:lnSpc>
                <a:spcPct val="127055"/>
              </a:lnSpc>
              <a:spcBef>
                <a:spcPts val="0"/>
              </a:spcBef>
              <a:spcAft>
                <a:spcPts val="0"/>
              </a:spcAft>
              <a:buClr>
                <a:srgbClr val="405449"/>
              </a:buClr>
              <a:buSzPts val="1800"/>
              <a:buFont typeface="Nobile"/>
              <a:buChar char="•"/>
            </a:pPr>
            <a:r>
              <a:rPr b="1" lang="en-US" sz="1800">
                <a:solidFill>
                  <a:srgbClr val="405449"/>
                </a:solidFill>
                <a:latin typeface="Nobile"/>
                <a:ea typeface="Nobile"/>
                <a:cs typeface="Nobile"/>
                <a:sym typeface="Nobile"/>
              </a:rPr>
              <a:t>Objective:</a:t>
            </a:r>
            <a:r>
              <a:rPr lang="en-US" sz="1800">
                <a:solidFill>
                  <a:srgbClr val="405449"/>
                </a:solidFill>
                <a:latin typeface="Nobile"/>
                <a:ea typeface="Nobile"/>
                <a:cs typeface="Nobile"/>
                <a:sym typeface="Nobile"/>
              </a:rPr>
              <a:t> To implement a QML model for detecting defective parts using a real-world dataset.</a:t>
            </a:r>
            <a:endParaRPr sz="1800">
              <a:solidFill>
                <a:schemeClr val="dk1"/>
              </a:solidFill>
              <a:latin typeface="Calibri"/>
              <a:ea typeface="Calibri"/>
              <a:cs typeface="Calibri"/>
              <a:sym typeface="Calibri"/>
            </a:endParaRPr>
          </a:p>
        </p:txBody>
      </p:sp>
      <p:pic>
        <p:nvPicPr>
          <p:cNvPr descr="preencoded.png" id="188" name="Google Shape;188;p10"/>
          <p:cNvPicPr preferRelativeResize="0"/>
          <p:nvPr/>
        </p:nvPicPr>
        <p:blipFill rotWithShape="1">
          <a:blip r:embed="rId3">
            <a:alphaModFix/>
          </a:blip>
          <a:srcRect b="0" l="0" r="0" t="0"/>
          <a:stretch/>
        </p:blipFill>
        <p:spPr>
          <a:xfrm>
            <a:off x="2357676" y="4815007"/>
            <a:ext cx="453747" cy="453747"/>
          </a:xfrm>
          <a:prstGeom prst="rect">
            <a:avLst/>
          </a:prstGeom>
          <a:noFill/>
          <a:ln>
            <a:noFill/>
          </a:ln>
        </p:spPr>
      </p:pic>
      <p:sp>
        <p:nvSpPr>
          <p:cNvPr id="189" name="Google Shape;189;p10"/>
          <p:cNvSpPr/>
          <p:nvPr/>
        </p:nvSpPr>
        <p:spPr>
          <a:xfrm>
            <a:off x="2357676" y="5450205"/>
            <a:ext cx="2268855" cy="283607"/>
          </a:xfrm>
          <a:prstGeom prst="rect">
            <a:avLst/>
          </a:prstGeom>
          <a:noFill/>
          <a:ln>
            <a:noFill/>
          </a:ln>
        </p:spPr>
        <p:txBody>
          <a:bodyPr anchorCtr="0" anchor="t" bIns="45700" lIns="91425" spcFirstLastPara="1" rIns="91425" wrap="square" tIns="45700">
            <a:noAutofit/>
          </a:bodyPr>
          <a:lstStyle/>
          <a:p>
            <a:pPr indent="0" lvl="0" marL="0" marR="0" rtl="0" algn="l">
              <a:lnSpc>
                <a:spcPct val="124958"/>
              </a:lnSpc>
              <a:spcBef>
                <a:spcPts val="0"/>
              </a:spcBef>
              <a:spcAft>
                <a:spcPts val="0"/>
              </a:spcAft>
              <a:buClr>
                <a:srgbClr val="405449"/>
              </a:buClr>
              <a:buSzPts val="1787"/>
              <a:buFont typeface="Fraunces"/>
              <a:buNone/>
            </a:pPr>
            <a:r>
              <a:rPr b="1" lang="en-US" sz="1787">
                <a:solidFill>
                  <a:srgbClr val="405449"/>
                </a:solidFill>
                <a:latin typeface="Fraunces"/>
                <a:ea typeface="Fraunces"/>
                <a:cs typeface="Fraunces"/>
                <a:sym typeface="Fraunces"/>
              </a:rPr>
              <a:t>Time Constraints</a:t>
            </a:r>
            <a:endParaRPr sz="1787">
              <a:solidFill>
                <a:schemeClr val="dk1"/>
              </a:solidFill>
              <a:latin typeface="Calibri"/>
              <a:ea typeface="Calibri"/>
              <a:cs typeface="Calibri"/>
              <a:sym typeface="Calibri"/>
            </a:endParaRPr>
          </a:p>
        </p:txBody>
      </p:sp>
      <p:sp>
        <p:nvSpPr>
          <p:cNvPr id="190" name="Google Shape;190;p10"/>
          <p:cNvSpPr/>
          <p:nvPr/>
        </p:nvSpPr>
        <p:spPr>
          <a:xfrm>
            <a:off x="2357676" y="5842635"/>
            <a:ext cx="3123486" cy="1741646"/>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60042"/>
              </a:lnSpc>
              <a:spcBef>
                <a:spcPts val="0"/>
              </a:spcBef>
              <a:spcAft>
                <a:spcPts val="0"/>
              </a:spcAft>
              <a:buClr>
                <a:srgbClr val="405449"/>
              </a:buClr>
              <a:buSzPts val="1429"/>
              <a:buFont typeface="Nobile"/>
              <a:buNone/>
            </a:pPr>
            <a:r>
              <a:rPr lang="en-US" sz="1429">
                <a:solidFill>
                  <a:srgbClr val="405449"/>
                </a:solidFill>
                <a:latin typeface="Nobile"/>
                <a:ea typeface="Nobile"/>
                <a:cs typeface="Nobile"/>
                <a:sym typeface="Nobile"/>
              </a:rPr>
              <a:t>Due to time limitations, the team was unable to complete the implementation of a quantum machine learning model for the real-world industrial dataset.</a:t>
            </a:r>
            <a:endParaRPr sz="1429">
              <a:solidFill>
                <a:schemeClr val="dk1"/>
              </a:solidFill>
              <a:latin typeface="Calibri"/>
              <a:ea typeface="Calibri"/>
              <a:cs typeface="Calibri"/>
              <a:sym typeface="Calibri"/>
            </a:endParaRPr>
          </a:p>
        </p:txBody>
      </p:sp>
      <p:pic>
        <p:nvPicPr>
          <p:cNvPr descr="preencoded.png" id="191" name="Google Shape;191;p10"/>
          <p:cNvPicPr preferRelativeResize="0"/>
          <p:nvPr/>
        </p:nvPicPr>
        <p:blipFill rotWithShape="1">
          <a:blip r:embed="rId4">
            <a:alphaModFix/>
          </a:blip>
          <a:srcRect b="0" l="0" r="0" t="0"/>
          <a:stretch/>
        </p:blipFill>
        <p:spPr>
          <a:xfrm>
            <a:off x="5753338" y="4815007"/>
            <a:ext cx="453747" cy="453747"/>
          </a:xfrm>
          <a:prstGeom prst="rect">
            <a:avLst/>
          </a:prstGeom>
          <a:noFill/>
          <a:ln>
            <a:noFill/>
          </a:ln>
        </p:spPr>
      </p:pic>
      <p:sp>
        <p:nvSpPr>
          <p:cNvPr id="192" name="Google Shape;192;p10"/>
          <p:cNvSpPr/>
          <p:nvPr/>
        </p:nvSpPr>
        <p:spPr>
          <a:xfrm>
            <a:off x="5753338" y="5450205"/>
            <a:ext cx="2431375" cy="283607"/>
          </a:xfrm>
          <a:prstGeom prst="rect">
            <a:avLst/>
          </a:prstGeom>
          <a:noFill/>
          <a:ln>
            <a:noFill/>
          </a:ln>
        </p:spPr>
        <p:txBody>
          <a:bodyPr anchorCtr="0" anchor="t" bIns="45700" lIns="91425" spcFirstLastPara="1" rIns="91425" wrap="square" tIns="45700">
            <a:noAutofit/>
          </a:bodyPr>
          <a:lstStyle/>
          <a:p>
            <a:pPr indent="0" lvl="0" marL="0" marR="0" rtl="0" algn="l">
              <a:lnSpc>
                <a:spcPct val="124958"/>
              </a:lnSpc>
              <a:spcBef>
                <a:spcPts val="0"/>
              </a:spcBef>
              <a:spcAft>
                <a:spcPts val="0"/>
              </a:spcAft>
              <a:buClr>
                <a:srgbClr val="405449"/>
              </a:buClr>
              <a:buSzPts val="1787"/>
              <a:buFont typeface="Fraunces"/>
              <a:buNone/>
            </a:pPr>
            <a:r>
              <a:rPr b="1" lang="en-US" sz="1787">
                <a:solidFill>
                  <a:srgbClr val="405449"/>
                </a:solidFill>
                <a:latin typeface="Fraunces"/>
                <a:ea typeface="Fraunces"/>
                <a:cs typeface="Fraunces"/>
                <a:sym typeface="Fraunces"/>
              </a:rPr>
              <a:t>Technical Challenges</a:t>
            </a:r>
            <a:endParaRPr sz="1787">
              <a:solidFill>
                <a:schemeClr val="dk1"/>
              </a:solidFill>
              <a:latin typeface="Calibri"/>
              <a:ea typeface="Calibri"/>
              <a:cs typeface="Calibri"/>
              <a:sym typeface="Calibri"/>
            </a:endParaRPr>
          </a:p>
        </p:txBody>
      </p:sp>
      <p:sp>
        <p:nvSpPr>
          <p:cNvPr id="193" name="Google Shape;193;p10"/>
          <p:cNvSpPr/>
          <p:nvPr/>
        </p:nvSpPr>
        <p:spPr>
          <a:xfrm>
            <a:off x="5753338" y="5842634"/>
            <a:ext cx="3123486" cy="1741645"/>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60042"/>
              </a:lnSpc>
              <a:spcBef>
                <a:spcPts val="0"/>
              </a:spcBef>
              <a:spcAft>
                <a:spcPts val="0"/>
              </a:spcAft>
              <a:buClr>
                <a:srgbClr val="405449"/>
              </a:buClr>
              <a:buSzPts val="1429"/>
              <a:buFont typeface="Nobile"/>
              <a:buNone/>
            </a:pPr>
            <a:r>
              <a:rPr lang="en-US" sz="1429">
                <a:solidFill>
                  <a:srgbClr val="405449"/>
                </a:solidFill>
                <a:latin typeface="Nobile"/>
                <a:ea typeface="Nobile"/>
                <a:cs typeface="Nobile"/>
                <a:sym typeface="Nobile"/>
              </a:rPr>
              <a:t>The team encountered technical challenges that prevented them from fully implementing the model for the industrial dataset within the given timeframe.</a:t>
            </a:r>
            <a:endParaRPr sz="1429">
              <a:solidFill>
                <a:schemeClr val="dk1"/>
              </a:solidFill>
              <a:latin typeface="Calibri"/>
              <a:ea typeface="Calibri"/>
              <a:cs typeface="Calibri"/>
              <a:sym typeface="Calibri"/>
            </a:endParaRPr>
          </a:p>
        </p:txBody>
      </p:sp>
      <p:pic>
        <p:nvPicPr>
          <p:cNvPr descr="preencoded.png" id="194" name="Google Shape;194;p10"/>
          <p:cNvPicPr preferRelativeResize="0"/>
          <p:nvPr/>
        </p:nvPicPr>
        <p:blipFill rotWithShape="1">
          <a:blip r:embed="rId5">
            <a:alphaModFix/>
          </a:blip>
          <a:srcRect b="0" l="0" r="0" t="0"/>
          <a:stretch/>
        </p:blipFill>
        <p:spPr>
          <a:xfrm>
            <a:off x="9149001" y="4815007"/>
            <a:ext cx="453747" cy="453747"/>
          </a:xfrm>
          <a:prstGeom prst="rect">
            <a:avLst/>
          </a:prstGeom>
          <a:noFill/>
          <a:ln>
            <a:noFill/>
          </a:ln>
        </p:spPr>
      </p:pic>
      <p:sp>
        <p:nvSpPr>
          <p:cNvPr id="195" name="Google Shape;195;p10"/>
          <p:cNvSpPr/>
          <p:nvPr/>
        </p:nvSpPr>
        <p:spPr>
          <a:xfrm>
            <a:off x="9149001" y="5450205"/>
            <a:ext cx="2319695" cy="283607"/>
          </a:xfrm>
          <a:prstGeom prst="rect">
            <a:avLst/>
          </a:prstGeom>
          <a:noFill/>
          <a:ln>
            <a:noFill/>
          </a:ln>
        </p:spPr>
        <p:txBody>
          <a:bodyPr anchorCtr="0" anchor="t" bIns="45700" lIns="91425" spcFirstLastPara="1" rIns="91425" wrap="square" tIns="45700">
            <a:noAutofit/>
          </a:bodyPr>
          <a:lstStyle/>
          <a:p>
            <a:pPr indent="0" lvl="0" marL="0" marR="0" rtl="0" algn="l">
              <a:lnSpc>
                <a:spcPct val="124958"/>
              </a:lnSpc>
              <a:spcBef>
                <a:spcPts val="0"/>
              </a:spcBef>
              <a:spcAft>
                <a:spcPts val="0"/>
              </a:spcAft>
              <a:buClr>
                <a:srgbClr val="405449"/>
              </a:buClr>
              <a:buSzPts val="1787"/>
              <a:buFont typeface="Fraunces"/>
              <a:buNone/>
            </a:pPr>
            <a:r>
              <a:rPr b="1" lang="en-US" sz="1787">
                <a:solidFill>
                  <a:srgbClr val="405449"/>
                </a:solidFill>
                <a:latin typeface="Fraunces"/>
                <a:ea typeface="Fraunces"/>
                <a:cs typeface="Fraunces"/>
                <a:sym typeface="Fraunces"/>
              </a:rPr>
              <a:t>Potential Next Steps</a:t>
            </a:r>
            <a:endParaRPr sz="1787">
              <a:solidFill>
                <a:schemeClr val="dk1"/>
              </a:solidFill>
              <a:latin typeface="Calibri"/>
              <a:ea typeface="Calibri"/>
              <a:cs typeface="Calibri"/>
              <a:sym typeface="Calibri"/>
            </a:endParaRPr>
          </a:p>
        </p:txBody>
      </p:sp>
      <p:sp>
        <p:nvSpPr>
          <p:cNvPr id="196" name="Google Shape;196;p10"/>
          <p:cNvSpPr/>
          <p:nvPr/>
        </p:nvSpPr>
        <p:spPr>
          <a:xfrm>
            <a:off x="9149000" y="5842625"/>
            <a:ext cx="4232400" cy="174150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60042"/>
              </a:lnSpc>
              <a:spcBef>
                <a:spcPts val="0"/>
              </a:spcBef>
              <a:spcAft>
                <a:spcPts val="0"/>
              </a:spcAft>
              <a:buClr>
                <a:srgbClr val="405449"/>
              </a:buClr>
              <a:buSzPts val="1429"/>
              <a:buFont typeface="Nobile"/>
              <a:buNone/>
            </a:pPr>
            <a:r>
              <a:rPr lang="en-US" sz="1429">
                <a:solidFill>
                  <a:srgbClr val="405449"/>
                </a:solidFill>
                <a:latin typeface="Nobile"/>
                <a:ea typeface="Nobile"/>
                <a:cs typeface="Nobile"/>
                <a:sym typeface="Nobile"/>
              </a:rPr>
              <a:t>The team plans to continue exploring the industrial dataset, focusing on data preprocessing and model implementation to detect defective parts using quantum machine learning techniques.</a:t>
            </a:r>
            <a:endParaRPr sz="1429">
              <a:solidFill>
                <a:schemeClr val="dk1"/>
              </a:solidFill>
              <a:latin typeface="Calibri"/>
              <a:ea typeface="Calibri"/>
              <a:cs typeface="Calibri"/>
              <a:sym typeface="Calibri"/>
            </a:endParaRPr>
          </a:p>
        </p:txBody>
      </p:sp>
      <p:sp>
        <p:nvSpPr>
          <p:cNvPr id="197" name="Google Shape;197;p10"/>
          <p:cNvSpPr txBox="1"/>
          <p:nvPr/>
        </p:nvSpPr>
        <p:spPr>
          <a:xfrm>
            <a:off x="4677150" y="7692950"/>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pic>
        <p:nvPicPr>
          <p:cNvPr id="198" name="Google Shape;198;p10"/>
          <p:cNvPicPr preferRelativeResize="0"/>
          <p:nvPr/>
        </p:nvPicPr>
        <p:blipFill rotWithShape="1">
          <a:blip r:embed="rId6">
            <a:alphaModFix/>
          </a:blip>
          <a:srcRect b="31012" l="0" r="0" t="35725"/>
          <a:stretch/>
        </p:blipFill>
        <p:spPr>
          <a:xfrm>
            <a:off x="0" y="0"/>
            <a:ext cx="14630400" cy="22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0" y="0"/>
            <a:ext cx="14630400" cy="822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2026444" y="2954774"/>
            <a:ext cx="4840843" cy="605076"/>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B4540"/>
              </a:buClr>
              <a:buSzPts val="3812"/>
              <a:buFont typeface="Fraunces"/>
              <a:buNone/>
            </a:pPr>
            <a:r>
              <a:rPr b="1" lang="en-US" sz="3812">
                <a:solidFill>
                  <a:srgbClr val="3B4540"/>
                </a:solidFill>
                <a:latin typeface="Fraunces"/>
                <a:ea typeface="Fraunces"/>
                <a:cs typeface="Fraunces"/>
                <a:sym typeface="Fraunces"/>
              </a:rPr>
              <a:t>Conclusion</a:t>
            </a:r>
            <a:endParaRPr sz="3812">
              <a:solidFill>
                <a:schemeClr val="dk1"/>
              </a:solidFill>
              <a:latin typeface="Calibri"/>
              <a:ea typeface="Calibri"/>
              <a:cs typeface="Calibri"/>
              <a:sym typeface="Calibri"/>
            </a:endParaRPr>
          </a:p>
        </p:txBody>
      </p:sp>
      <p:pic>
        <p:nvPicPr>
          <p:cNvPr descr="preencoded.png" id="207" name="Google Shape;207;p11"/>
          <p:cNvPicPr preferRelativeResize="0"/>
          <p:nvPr/>
        </p:nvPicPr>
        <p:blipFill rotWithShape="1">
          <a:blip r:embed="rId3">
            <a:alphaModFix/>
          </a:blip>
          <a:srcRect b="0" l="0" r="0" t="0"/>
          <a:stretch/>
        </p:blipFill>
        <p:spPr>
          <a:xfrm>
            <a:off x="2026444" y="3850243"/>
            <a:ext cx="3525798" cy="774502"/>
          </a:xfrm>
          <a:prstGeom prst="rect">
            <a:avLst/>
          </a:prstGeom>
          <a:noFill/>
          <a:ln>
            <a:noFill/>
          </a:ln>
        </p:spPr>
      </p:pic>
      <p:sp>
        <p:nvSpPr>
          <p:cNvPr id="208" name="Google Shape;208;p11"/>
          <p:cNvSpPr/>
          <p:nvPr/>
        </p:nvSpPr>
        <p:spPr>
          <a:xfrm>
            <a:off x="2220039" y="4915138"/>
            <a:ext cx="2420422" cy="302538"/>
          </a:xfrm>
          <a:prstGeom prst="rect">
            <a:avLst/>
          </a:prstGeom>
          <a:noFill/>
          <a:ln>
            <a:noFill/>
          </a:ln>
        </p:spPr>
        <p:txBody>
          <a:bodyPr anchorCtr="0" anchor="t" bIns="45700" lIns="91425" spcFirstLastPara="1" rIns="91425" wrap="square" tIns="45700">
            <a:noAutofit/>
          </a:bodyPr>
          <a:lstStyle/>
          <a:p>
            <a:pPr indent="0" lvl="0" marL="0" marR="0" rtl="0" algn="l">
              <a:lnSpc>
                <a:spcPct val="124973"/>
              </a:lnSpc>
              <a:spcBef>
                <a:spcPts val="0"/>
              </a:spcBef>
              <a:spcAft>
                <a:spcPts val="0"/>
              </a:spcAft>
              <a:buClr>
                <a:srgbClr val="405449"/>
              </a:buClr>
              <a:buSzPts val="1906"/>
              <a:buFont typeface="Fraunces"/>
              <a:buNone/>
            </a:pPr>
            <a:r>
              <a:rPr b="1" lang="en-US" sz="1906">
                <a:solidFill>
                  <a:srgbClr val="405449"/>
                </a:solidFill>
                <a:latin typeface="Fraunces"/>
                <a:ea typeface="Fraunces"/>
                <a:cs typeface="Fraunces"/>
                <a:sym typeface="Fraunces"/>
              </a:rPr>
              <a:t>Achievements</a:t>
            </a:r>
            <a:endParaRPr sz="1906">
              <a:solidFill>
                <a:schemeClr val="dk1"/>
              </a:solidFill>
              <a:latin typeface="Calibri"/>
              <a:ea typeface="Calibri"/>
              <a:cs typeface="Calibri"/>
              <a:sym typeface="Calibri"/>
            </a:endParaRPr>
          </a:p>
        </p:txBody>
      </p:sp>
      <p:sp>
        <p:nvSpPr>
          <p:cNvPr id="209" name="Google Shape;209;p11"/>
          <p:cNvSpPr/>
          <p:nvPr/>
        </p:nvSpPr>
        <p:spPr>
          <a:xfrm>
            <a:off x="2220039" y="5333762"/>
            <a:ext cx="3138607" cy="1858089"/>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05449"/>
              </a:buClr>
              <a:buSzPts val="1525"/>
              <a:buFont typeface="Nobile"/>
              <a:buNone/>
            </a:pPr>
            <a:r>
              <a:rPr lang="en-US" sz="1525">
                <a:solidFill>
                  <a:srgbClr val="405449"/>
                </a:solidFill>
                <a:latin typeface="Nobile"/>
                <a:ea typeface="Nobile"/>
                <a:cs typeface="Nobile"/>
                <a:sym typeface="Nobile"/>
              </a:rPr>
              <a:t>The team made significant progress in understanding and implementing quantum machine learning techniques, as demonstrated by the successful completion of the previous tasks.</a:t>
            </a:r>
            <a:endParaRPr sz="1525">
              <a:solidFill>
                <a:schemeClr val="dk1"/>
              </a:solidFill>
              <a:latin typeface="Calibri"/>
              <a:ea typeface="Calibri"/>
              <a:cs typeface="Calibri"/>
              <a:sym typeface="Calibri"/>
            </a:endParaRPr>
          </a:p>
        </p:txBody>
      </p:sp>
      <p:pic>
        <p:nvPicPr>
          <p:cNvPr descr="preencoded.png" id="210" name="Google Shape;210;p11"/>
          <p:cNvPicPr preferRelativeResize="0"/>
          <p:nvPr/>
        </p:nvPicPr>
        <p:blipFill rotWithShape="1">
          <a:blip r:embed="rId4">
            <a:alphaModFix/>
          </a:blip>
          <a:srcRect b="0" l="0" r="0" t="0"/>
          <a:stretch/>
        </p:blipFill>
        <p:spPr>
          <a:xfrm>
            <a:off x="5552242" y="3850243"/>
            <a:ext cx="3525798" cy="774502"/>
          </a:xfrm>
          <a:prstGeom prst="rect">
            <a:avLst/>
          </a:prstGeom>
          <a:noFill/>
          <a:ln>
            <a:noFill/>
          </a:ln>
        </p:spPr>
      </p:pic>
      <p:sp>
        <p:nvSpPr>
          <p:cNvPr id="211" name="Google Shape;211;p11"/>
          <p:cNvSpPr/>
          <p:nvPr/>
        </p:nvSpPr>
        <p:spPr>
          <a:xfrm>
            <a:off x="5745837" y="4915138"/>
            <a:ext cx="2420422" cy="302538"/>
          </a:xfrm>
          <a:prstGeom prst="rect">
            <a:avLst/>
          </a:prstGeom>
          <a:noFill/>
          <a:ln>
            <a:noFill/>
          </a:ln>
        </p:spPr>
        <p:txBody>
          <a:bodyPr anchorCtr="0" anchor="t" bIns="45700" lIns="91425" spcFirstLastPara="1" rIns="91425" wrap="square" tIns="45700">
            <a:noAutofit/>
          </a:bodyPr>
          <a:lstStyle/>
          <a:p>
            <a:pPr indent="0" lvl="0" marL="0" marR="0" rtl="0" algn="l">
              <a:lnSpc>
                <a:spcPct val="124973"/>
              </a:lnSpc>
              <a:spcBef>
                <a:spcPts val="0"/>
              </a:spcBef>
              <a:spcAft>
                <a:spcPts val="0"/>
              </a:spcAft>
              <a:buClr>
                <a:srgbClr val="405449"/>
              </a:buClr>
              <a:buSzPts val="1906"/>
              <a:buFont typeface="Fraunces"/>
              <a:buNone/>
            </a:pPr>
            <a:r>
              <a:rPr b="1" lang="en-US" sz="1906">
                <a:solidFill>
                  <a:srgbClr val="405449"/>
                </a:solidFill>
                <a:latin typeface="Fraunces"/>
                <a:ea typeface="Fraunces"/>
                <a:cs typeface="Fraunces"/>
                <a:sym typeface="Fraunces"/>
              </a:rPr>
              <a:t>Insights</a:t>
            </a:r>
            <a:endParaRPr sz="1906">
              <a:solidFill>
                <a:schemeClr val="dk1"/>
              </a:solidFill>
              <a:latin typeface="Calibri"/>
              <a:ea typeface="Calibri"/>
              <a:cs typeface="Calibri"/>
              <a:sym typeface="Calibri"/>
            </a:endParaRPr>
          </a:p>
        </p:txBody>
      </p:sp>
      <p:sp>
        <p:nvSpPr>
          <p:cNvPr id="212" name="Google Shape;212;p11"/>
          <p:cNvSpPr/>
          <p:nvPr/>
        </p:nvSpPr>
        <p:spPr>
          <a:xfrm>
            <a:off x="5745837" y="5333762"/>
            <a:ext cx="3138607" cy="2167771"/>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05449"/>
              </a:buClr>
              <a:buSzPts val="1525"/>
              <a:buFont typeface="Nobile"/>
              <a:buNone/>
            </a:pPr>
            <a:r>
              <a:rPr lang="en-US" sz="1525">
                <a:solidFill>
                  <a:srgbClr val="405449"/>
                </a:solidFill>
                <a:latin typeface="Nobile"/>
                <a:ea typeface="Nobile"/>
                <a:cs typeface="Nobile"/>
                <a:sym typeface="Nobile"/>
              </a:rPr>
              <a:t>The team gained valuable insights into the potential of quantum computing and its applications in real-world scenarios, such as optimizing production processes through conspicuity detection.</a:t>
            </a:r>
            <a:endParaRPr sz="1525">
              <a:solidFill>
                <a:schemeClr val="dk1"/>
              </a:solidFill>
              <a:latin typeface="Calibri"/>
              <a:ea typeface="Calibri"/>
              <a:cs typeface="Calibri"/>
              <a:sym typeface="Calibri"/>
            </a:endParaRPr>
          </a:p>
        </p:txBody>
      </p:sp>
      <p:pic>
        <p:nvPicPr>
          <p:cNvPr descr="preencoded.png" id="213" name="Google Shape;213;p11"/>
          <p:cNvPicPr preferRelativeResize="0"/>
          <p:nvPr/>
        </p:nvPicPr>
        <p:blipFill rotWithShape="1">
          <a:blip r:embed="rId5">
            <a:alphaModFix/>
          </a:blip>
          <a:srcRect b="0" l="0" r="0" t="0"/>
          <a:stretch/>
        </p:blipFill>
        <p:spPr>
          <a:xfrm>
            <a:off x="9078039" y="3850243"/>
            <a:ext cx="3525798" cy="774502"/>
          </a:xfrm>
          <a:prstGeom prst="rect">
            <a:avLst/>
          </a:prstGeom>
          <a:noFill/>
          <a:ln>
            <a:noFill/>
          </a:ln>
        </p:spPr>
      </p:pic>
      <p:sp>
        <p:nvSpPr>
          <p:cNvPr id="214" name="Google Shape;214;p11"/>
          <p:cNvSpPr/>
          <p:nvPr/>
        </p:nvSpPr>
        <p:spPr>
          <a:xfrm>
            <a:off x="9271635" y="4915138"/>
            <a:ext cx="2420422" cy="302538"/>
          </a:xfrm>
          <a:prstGeom prst="rect">
            <a:avLst/>
          </a:prstGeom>
          <a:noFill/>
          <a:ln>
            <a:noFill/>
          </a:ln>
        </p:spPr>
        <p:txBody>
          <a:bodyPr anchorCtr="0" anchor="t" bIns="45700" lIns="91425" spcFirstLastPara="1" rIns="91425" wrap="square" tIns="45700">
            <a:noAutofit/>
          </a:bodyPr>
          <a:lstStyle/>
          <a:p>
            <a:pPr indent="0" lvl="0" marL="0" marR="0" rtl="0" algn="l">
              <a:lnSpc>
                <a:spcPct val="124973"/>
              </a:lnSpc>
              <a:spcBef>
                <a:spcPts val="0"/>
              </a:spcBef>
              <a:spcAft>
                <a:spcPts val="0"/>
              </a:spcAft>
              <a:buClr>
                <a:srgbClr val="405449"/>
              </a:buClr>
              <a:buSzPts val="1906"/>
              <a:buFont typeface="Fraunces"/>
              <a:buNone/>
            </a:pPr>
            <a:r>
              <a:rPr b="1" lang="en-US" sz="1906">
                <a:solidFill>
                  <a:srgbClr val="405449"/>
                </a:solidFill>
                <a:latin typeface="Fraunces"/>
                <a:ea typeface="Fraunces"/>
                <a:cs typeface="Fraunces"/>
                <a:sym typeface="Fraunces"/>
              </a:rPr>
              <a:t>Future Directions</a:t>
            </a:r>
            <a:endParaRPr sz="1906">
              <a:solidFill>
                <a:schemeClr val="dk1"/>
              </a:solidFill>
              <a:latin typeface="Calibri"/>
              <a:ea typeface="Calibri"/>
              <a:cs typeface="Calibri"/>
              <a:sym typeface="Calibri"/>
            </a:endParaRPr>
          </a:p>
        </p:txBody>
      </p:sp>
      <p:sp>
        <p:nvSpPr>
          <p:cNvPr id="215" name="Google Shape;215;p11"/>
          <p:cNvSpPr/>
          <p:nvPr/>
        </p:nvSpPr>
        <p:spPr>
          <a:xfrm>
            <a:off x="9271635" y="5333762"/>
            <a:ext cx="3138607" cy="2167771"/>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05449"/>
              </a:buClr>
              <a:buSzPts val="1525"/>
              <a:buFont typeface="Nobile"/>
              <a:buNone/>
            </a:pPr>
            <a:r>
              <a:rPr lang="en-US" sz="1525">
                <a:solidFill>
                  <a:srgbClr val="405449"/>
                </a:solidFill>
                <a:latin typeface="Nobile"/>
                <a:ea typeface="Nobile"/>
                <a:cs typeface="Nobile"/>
                <a:sym typeface="Nobile"/>
              </a:rPr>
              <a:t>The team plans to continue exploring quantum machine learning, with the goal of applying these techniques to solve more complex problems and contribute to the advancement of the field.</a:t>
            </a:r>
            <a:endParaRPr sz="1525">
              <a:solidFill>
                <a:schemeClr val="dk1"/>
              </a:solidFill>
              <a:latin typeface="Calibri"/>
              <a:ea typeface="Calibri"/>
              <a:cs typeface="Calibri"/>
              <a:sym typeface="Calibri"/>
            </a:endParaRPr>
          </a:p>
        </p:txBody>
      </p:sp>
      <p:sp>
        <p:nvSpPr>
          <p:cNvPr id="216" name="Google Shape;216;p11"/>
          <p:cNvSpPr txBox="1"/>
          <p:nvPr/>
        </p:nvSpPr>
        <p:spPr>
          <a:xfrm>
            <a:off x="9354300" y="2907475"/>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pic>
        <p:nvPicPr>
          <p:cNvPr id="217" name="Google Shape;217;p11"/>
          <p:cNvPicPr preferRelativeResize="0"/>
          <p:nvPr/>
        </p:nvPicPr>
        <p:blipFill rotWithShape="1">
          <a:blip r:embed="rId6">
            <a:alphaModFix/>
          </a:blip>
          <a:srcRect b="27150" l="-725" r="0" t="35864"/>
          <a:stretch/>
        </p:blipFill>
        <p:spPr>
          <a:xfrm>
            <a:off x="-146550" y="0"/>
            <a:ext cx="14776950" cy="2536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0" y="0"/>
            <a:ext cx="14630400" cy="822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6158746" y="1297662"/>
            <a:ext cx="4802505" cy="600313"/>
          </a:xfrm>
          <a:prstGeom prst="rect">
            <a:avLst/>
          </a:prstGeom>
          <a:noFill/>
          <a:ln>
            <a:noFill/>
          </a:ln>
        </p:spPr>
        <p:txBody>
          <a:bodyPr anchorCtr="0" anchor="t" bIns="45700" lIns="91425" spcFirstLastPara="1" rIns="91425" wrap="square" tIns="45700">
            <a:noAutofit/>
          </a:bodyPr>
          <a:lstStyle/>
          <a:p>
            <a:pPr indent="0" lvl="0" marL="0" marR="0" rtl="0" algn="l">
              <a:lnSpc>
                <a:spcPct val="124986"/>
              </a:lnSpc>
              <a:spcBef>
                <a:spcPts val="0"/>
              </a:spcBef>
              <a:spcAft>
                <a:spcPts val="0"/>
              </a:spcAft>
              <a:buClr>
                <a:srgbClr val="3B4540"/>
              </a:buClr>
              <a:buSzPts val="3782"/>
              <a:buFont typeface="Fraunces"/>
              <a:buNone/>
            </a:pPr>
            <a:r>
              <a:rPr b="1" lang="en-US" sz="3782">
                <a:solidFill>
                  <a:srgbClr val="3B4540"/>
                </a:solidFill>
                <a:latin typeface="Fraunces"/>
                <a:ea typeface="Fraunces"/>
                <a:cs typeface="Fraunces"/>
                <a:sym typeface="Fraunces"/>
              </a:rPr>
              <a:t>References</a:t>
            </a:r>
            <a:endParaRPr sz="3782">
              <a:solidFill>
                <a:schemeClr val="dk1"/>
              </a:solidFill>
              <a:latin typeface="Calibri"/>
              <a:ea typeface="Calibri"/>
              <a:cs typeface="Calibri"/>
              <a:sym typeface="Calibri"/>
            </a:endParaRPr>
          </a:p>
        </p:txBody>
      </p:sp>
      <p:sp>
        <p:nvSpPr>
          <p:cNvPr id="226" name="Google Shape;226;p12"/>
          <p:cNvSpPr/>
          <p:nvPr/>
        </p:nvSpPr>
        <p:spPr>
          <a:xfrm>
            <a:off x="6158746" y="2186107"/>
            <a:ext cx="7799308" cy="4745831"/>
          </a:xfrm>
          <a:prstGeom prst="roundRect">
            <a:avLst>
              <a:gd fmla="val 3643" name="adj"/>
            </a:avLst>
          </a:prstGeom>
          <a:noFill/>
          <a:ln cap="flat" cmpd="sng" w="9525">
            <a:solidFill>
              <a:srgbClr val="000000">
                <a:alpha val="784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6166366" y="2193727"/>
            <a:ext cx="7784068" cy="1781651"/>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6358414" y="2316599"/>
            <a:ext cx="3504128" cy="307181"/>
          </a:xfrm>
          <a:prstGeom prst="rect">
            <a:avLst/>
          </a:prstGeom>
          <a:noFill/>
          <a:ln>
            <a:noFill/>
          </a:ln>
        </p:spPr>
        <p:txBody>
          <a:bodyPr anchorCtr="0" anchor="t" bIns="45700" lIns="91425" spcFirstLastPara="1" rIns="91425" wrap="square" tIns="45700">
            <a:noAutofit/>
          </a:bodyPr>
          <a:lstStyle/>
          <a:p>
            <a:pPr indent="0" lvl="0" marL="0" marR="0" rtl="0" algn="l">
              <a:lnSpc>
                <a:spcPct val="159947"/>
              </a:lnSpc>
              <a:spcBef>
                <a:spcPts val="0"/>
              </a:spcBef>
              <a:spcAft>
                <a:spcPts val="0"/>
              </a:spcAft>
              <a:buClr>
                <a:srgbClr val="405449"/>
              </a:buClr>
              <a:buSzPts val="1513"/>
              <a:buFont typeface="Nobile"/>
              <a:buNone/>
            </a:pPr>
            <a:r>
              <a:rPr lang="en-US" sz="1513">
                <a:solidFill>
                  <a:srgbClr val="405449"/>
                </a:solidFill>
                <a:latin typeface="Nobile"/>
                <a:ea typeface="Nobile"/>
                <a:cs typeface="Nobile"/>
                <a:sym typeface="Nobile"/>
              </a:rPr>
              <a:t>Pennylane Documentation</a:t>
            </a:r>
            <a:endParaRPr sz="1513">
              <a:solidFill>
                <a:schemeClr val="dk1"/>
              </a:solidFill>
              <a:latin typeface="Calibri"/>
              <a:ea typeface="Calibri"/>
              <a:cs typeface="Calibri"/>
              <a:sym typeface="Calibri"/>
            </a:endParaRPr>
          </a:p>
        </p:txBody>
      </p:sp>
      <p:sp>
        <p:nvSpPr>
          <p:cNvPr id="229" name="Google Shape;229;p12"/>
          <p:cNvSpPr/>
          <p:nvPr/>
        </p:nvSpPr>
        <p:spPr>
          <a:xfrm>
            <a:off x="10254258" y="2316599"/>
            <a:ext cx="3504128" cy="1535906"/>
          </a:xfrm>
          <a:prstGeom prst="rect">
            <a:avLst/>
          </a:prstGeom>
          <a:noFill/>
          <a:ln>
            <a:noFill/>
          </a:ln>
        </p:spPr>
        <p:txBody>
          <a:bodyPr anchorCtr="0" anchor="t" bIns="45700" lIns="91425" spcFirstLastPara="1" rIns="91425" wrap="square" tIns="45700">
            <a:noAutofit/>
          </a:bodyPr>
          <a:lstStyle/>
          <a:p>
            <a:pPr indent="0" lvl="0" marL="0" marR="0" rtl="0" algn="l">
              <a:lnSpc>
                <a:spcPct val="159947"/>
              </a:lnSpc>
              <a:spcBef>
                <a:spcPts val="0"/>
              </a:spcBef>
              <a:spcAft>
                <a:spcPts val="0"/>
              </a:spcAft>
              <a:buClr>
                <a:srgbClr val="405449"/>
              </a:buClr>
              <a:buSzPts val="1513"/>
              <a:buFont typeface="Nobile"/>
              <a:buNone/>
            </a:pPr>
            <a:r>
              <a:rPr lang="en-US" sz="1413">
                <a:solidFill>
                  <a:srgbClr val="405449"/>
                </a:solidFill>
                <a:latin typeface="Nobile"/>
                <a:ea typeface="Nobile"/>
                <a:cs typeface="Nobile"/>
                <a:sym typeface="Nobile"/>
              </a:rPr>
              <a:t>The team relied heavily on the Pennylane documentation and tutorials to understand the framework and implement the various tasks.</a:t>
            </a:r>
            <a:endParaRPr sz="1413">
              <a:solidFill>
                <a:schemeClr val="dk1"/>
              </a:solidFill>
              <a:latin typeface="Calibri"/>
              <a:ea typeface="Calibri"/>
              <a:cs typeface="Calibri"/>
              <a:sym typeface="Calibri"/>
            </a:endParaRPr>
          </a:p>
        </p:txBody>
      </p:sp>
      <p:sp>
        <p:nvSpPr>
          <p:cNvPr id="230" name="Google Shape;230;p12"/>
          <p:cNvSpPr/>
          <p:nvPr/>
        </p:nvSpPr>
        <p:spPr>
          <a:xfrm>
            <a:off x="6166366" y="3975378"/>
            <a:ext cx="7784068" cy="1474470"/>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358414" y="4098250"/>
            <a:ext cx="3504128" cy="307181"/>
          </a:xfrm>
          <a:prstGeom prst="rect">
            <a:avLst/>
          </a:prstGeom>
          <a:noFill/>
          <a:ln>
            <a:noFill/>
          </a:ln>
        </p:spPr>
        <p:txBody>
          <a:bodyPr anchorCtr="0" anchor="t" bIns="45700" lIns="91425" spcFirstLastPara="1" rIns="91425" wrap="square" tIns="45700">
            <a:noAutofit/>
          </a:bodyPr>
          <a:lstStyle/>
          <a:p>
            <a:pPr indent="0" lvl="0" marL="0" marR="0" rtl="0" algn="l">
              <a:lnSpc>
                <a:spcPct val="159947"/>
              </a:lnSpc>
              <a:spcBef>
                <a:spcPts val="0"/>
              </a:spcBef>
              <a:spcAft>
                <a:spcPts val="0"/>
              </a:spcAft>
              <a:buClr>
                <a:srgbClr val="405449"/>
              </a:buClr>
              <a:buSzPts val="1513"/>
              <a:buFont typeface="Nobile"/>
              <a:buNone/>
            </a:pPr>
            <a:r>
              <a:rPr lang="en-US" sz="1513">
                <a:solidFill>
                  <a:srgbClr val="405449"/>
                </a:solidFill>
                <a:latin typeface="Nobile"/>
                <a:ea typeface="Nobile"/>
                <a:cs typeface="Nobile"/>
                <a:sym typeface="Nobile"/>
              </a:rPr>
              <a:t>Relevant Papers</a:t>
            </a:r>
            <a:endParaRPr sz="1513">
              <a:solidFill>
                <a:schemeClr val="dk1"/>
              </a:solidFill>
              <a:latin typeface="Calibri"/>
              <a:ea typeface="Calibri"/>
              <a:cs typeface="Calibri"/>
              <a:sym typeface="Calibri"/>
            </a:endParaRPr>
          </a:p>
        </p:txBody>
      </p:sp>
      <p:sp>
        <p:nvSpPr>
          <p:cNvPr id="232" name="Google Shape;232;p12"/>
          <p:cNvSpPr/>
          <p:nvPr/>
        </p:nvSpPr>
        <p:spPr>
          <a:xfrm>
            <a:off x="10254250" y="4098250"/>
            <a:ext cx="3703800" cy="1351500"/>
          </a:xfrm>
          <a:prstGeom prst="rect">
            <a:avLst/>
          </a:prstGeom>
          <a:noFill/>
          <a:ln>
            <a:noFill/>
          </a:ln>
        </p:spPr>
        <p:txBody>
          <a:bodyPr anchorCtr="0" anchor="t" bIns="45700" lIns="91425" spcFirstLastPara="1" rIns="91425" wrap="square" tIns="45700">
            <a:noAutofit/>
          </a:bodyPr>
          <a:lstStyle/>
          <a:p>
            <a:pPr indent="0" lvl="0" marL="0" marR="0" rtl="0" algn="l">
              <a:lnSpc>
                <a:spcPct val="159947"/>
              </a:lnSpc>
              <a:spcBef>
                <a:spcPts val="0"/>
              </a:spcBef>
              <a:spcAft>
                <a:spcPts val="0"/>
              </a:spcAft>
              <a:buClr>
                <a:srgbClr val="405449"/>
              </a:buClr>
              <a:buSzPts val="1513"/>
              <a:buFont typeface="Nobile"/>
              <a:buNone/>
            </a:pPr>
            <a:r>
              <a:rPr lang="en-US" sz="1413">
                <a:solidFill>
                  <a:srgbClr val="405449"/>
                </a:solidFill>
                <a:latin typeface="Nobile"/>
                <a:ea typeface="Nobile"/>
                <a:cs typeface="Nobile"/>
                <a:sym typeface="Nobile"/>
              </a:rPr>
              <a:t>The team reviewed relevant research papers and resources to stay up-to-date with the latest developments in quantum machine learning.</a:t>
            </a:r>
            <a:endParaRPr sz="1313">
              <a:solidFill>
                <a:schemeClr val="dk1"/>
              </a:solidFill>
              <a:latin typeface="Calibri"/>
              <a:ea typeface="Calibri"/>
              <a:cs typeface="Calibri"/>
              <a:sym typeface="Calibri"/>
            </a:endParaRPr>
          </a:p>
        </p:txBody>
      </p:sp>
      <p:sp>
        <p:nvSpPr>
          <p:cNvPr id="233" name="Google Shape;233;p12"/>
          <p:cNvSpPr/>
          <p:nvPr/>
        </p:nvSpPr>
        <p:spPr>
          <a:xfrm>
            <a:off x="6166366" y="5449848"/>
            <a:ext cx="7784068" cy="1474470"/>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358414" y="5572720"/>
            <a:ext cx="3504128" cy="307181"/>
          </a:xfrm>
          <a:prstGeom prst="rect">
            <a:avLst/>
          </a:prstGeom>
          <a:noFill/>
          <a:ln>
            <a:noFill/>
          </a:ln>
        </p:spPr>
        <p:txBody>
          <a:bodyPr anchorCtr="0" anchor="t" bIns="45700" lIns="91425" spcFirstLastPara="1" rIns="91425" wrap="square" tIns="45700">
            <a:noAutofit/>
          </a:bodyPr>
          <a:lstStyle/>
          <a:p>
            <a:pPr indent="0" lvl="0" marL="0" marR="0" rtl="0" algn="l">
              <a:lnSpc>
                <a:spcPct val="159947"/>
              </a:lnSpc>
              <a:spcBef>
                <a:spcPts val="0"/>
              </a:spcBef>
              <a:spcAft>
                <a:spcPts val="0"/>
              </a:spcAft>
              <a:buClr>
                <a:srgbClr val="405449"/>
              </a:buClr>
              <a:buSzPts val="1513"/>
              <a:buFont typeface="Nobile"/>
              <a:buNone/>
            </a:pPr>
            <a:r>
              <a:rPr lang="en-US" sz="1513">
                <a:solidFill>
                  <a:srgbClr val="405449"/>
                </a:solidFill>
                <a:latin typeface="Nobile"/>
                <a:ea typeface="Nobile"/>
                <a:cs typeface="Nobile"/>
                <a:sym typeface="Nobile"/>
              </a:rPr>
              <a:t>Project Resources</a:t>
            </a:r>
            <a:endParaRPr sz="1513">
              <a:solidFill>
                <a:schemeClr val="dk1"/>
              </a:solidFill>
              <a:latin typeface="Calibri"/>
              <a:ea typeface="Calibri"/>
              <a:cs typeface="Calibri"/>
              <a:sym typeface="Calibri"/>
            </a:endParaRPr>
          </a:p>
        </p:txBody>
      </p:sp>
      <p:sp>
        <p:nvSpPr>
          <p:cNvPr id="235" name="Google Shape;235;p12"/>
          <p:cNvSpPr/>
          <p:nvPr/>
        </p:nvSpPr>
        <p:spPr>
          <a:xfrm>
            <a:off x="10254258" y="5572720"/>
            <a:ext cx="3504128" cy="1228725"/>
          </a:xfrm>
          <a:prstGeom prst="rect">
            <a:avLst/>
          </a:prstGeom>
          <a:noFill/>
          <a:ln>
            <a:noFill/>
          </a:ln>
        </p:spPr>
        <p:txBody>
          <a:bodyPr anchorCtr="0" anchor="t" bIns="45700" lIns="91425" spcFirstLastPara="1" rIns="91425" wrap="square" tIns="45700">
            <a:noAutofit/>
          </a:bodyPr>
          <a:lstStyle/>
          <a:p>
            <a:pPr indent="0" lvl="0" marL="0" marR="0" rtl="0" algn="l">
              <a:lnSpc>
                <a:spcPct val="159947"/>
              </a:lnSpc>
              <a:spcBef>
                <a:spcPts val="0"/>
              </a:spcBef>
              <a:spcAft>
                <a:spcPts val="0"/>
              </a:spcAft>
              <a:buClr>
                <a:srgbClr val="405449"/>
              </a:buClr>
              <a:buSzPts val="1513"/>
              <a:buFont typeface="Nobile"/>
              <a:buNone/>
            </a:pPr>
            <a:r>
              <a:rPr lang="en-US" sz="1413">
                <a:solidFill>
                  <a:srgbClr val="405449"/>
                </a:solidFill>
                <a:latin typeface="Nobile"/>
                <a:ea typeface="Nobile"/>
                <a:cs typeface="Nobile"/>
                <a:sym typeface="Nobile"/>
              </a:rPr>
              <a:t>The team utilized the provided links and resources, including the project notebooks, to guide their work and progress.</a:t>
            </a:r>
            <a:endParaRPr sz="1413">
              <a:solidFill>
                <a:schemeClr val="dk1"/>
              </a:solidFill>
              <a:latin typeface="Calibri"/>
              <a:ea typeface="Calibri"/>
              <a:cs typeface="Calibri"/>
              <a:sym typeface="Calibri"/>
            </a:endParaRPr>
          </a:p>
        </p:txBody>
      </p:sp>
      <p:sp>
        <p:nvSpPr>
          <p:cNvPr id="236" name="Google Shape;236;p12"/>
          <p:cNvSpPr txBox="1"/>
          <p:nvPr/>
        </p:nvSpPr>
        <p:spPr>
          <a:xfrm>
            <a:off x="9368250" y="24575"/>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sp>
        <p:nvSpPr>
          <p:cNvPr id="237" name="Google Shape;237;p12"/>
          <p:cNvSpPr txBox="1"/>
          <p:nvPr/>
        </p:nvSpPr>
        <p:spPr>
          <a:xfrm>
            <a:off x="6166375" y="7477250"/>
            <a:ext cx="77994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Please note that Womanium logo has been used to extend my gratitude. The rest of the images have been AI generated using Playground 2.5. </a:t>
            </a:r>
            <a:endParaRPr/>
          </a:p>
        </p:txBody>
      </p:sp>
      <p:pic>
        <p:nvPicPr>
          <p:cNvPr id="238" name="Google Shape;238;p12"/>
          <p:cNvPicPr preferRelativeResize="0"/>
          <p:nvPr/>
        </p:nvPicPr>
        <p:blipFill>
          <a:blip r:embed="rId3">
            <a:alphaModFix/>
          </a:blip>
          <a:stretch>
            <a:fillRect/>
          </a:stretch>
        </p:blipFill>
        <p:spPr>
          <a:xfrm>
            <a:off x="0" y="0"/>
            <a:ext cx="5966725" cy="822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0" y="0"/>
            <a:ext cx="14630400" cy="8335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1882652" y="3558675"/>
            <a:ext cx="11949900" cy="4167600"/>
          </a:xfrm>
          <a:prstGeom prst="rect">
            <a:avLst/>
          </a:prstGeom>
          <a:noFill/>
          <a:ln>
            <a:noFill/>
          </a:ln>
        </p:spPr>
        <p:txBody>
          <a:bodyPr anchorCtr="0" anchor="t" bIns="45700" lIns="91425" spcFirstLastPara="1" rIns="91425" wrap="square" tIns="45700">
            <a:noAutofit/>
          </a:bodyPr>
          <a:lstStyle/>
          <a:p>
            <a:pPr indent="0" lvl="0" marL="0" marR="0" rtl="0" algn="ctr">
              <a:lnSpc>
                <a:spcPct val="124980"/>
              </a:lnSpc>
              <a:spcBef>
                <a:spcPts val="0"/>
              </a:spcBef>
              <a:spcAft>
                <a:spcPts val="0"/>
              </a:spcAft>
              <a:buClr>
                <a:srgbClr val="1F7135"/>
              </a:buClr>
              <a:buSzPts val="2618"/>
              <a:buFont typeface="Fraunces"/>
              <a:buNone/>
            </a:pPr>
            <a:r>
              <a:rPr b="1" lang="en-US" sz="7300">
                <a:solidFill>
                  <a:srgbClr val="1F7135"/>
                </a:solidFill>
                <a:latin typeface="Fraunces"/>
                <a:ea typeface="Fraunces"/>
                <a:cs typeface="Fraunces"/>
                <a:sym typeface="Fraunces"/>
              </a:rPr>
              <a:t>Thank you for your attention!</a:t>
            </a:r>
            <a:endParaRPr b="1" sz="7300">
              <a:solidFill>
                <a:schemeClr val="dk1"/>
              </a:solidFill>
              <a:latin typeface="Calibri"/>
              <a:ea typeface="Calibri"/>
              <a:cs typeface="Calibri"/>
              <a:sym typeface="Calibri"/>
            </a:endParaRPr>
          </a:p>
        </p:txBody>
      </p:sp>
      <p:sp>
        <p:nvSpPr>
          <p:cNvPr id="247" name="Google Shape;247;p13"/>
          <p:cNvSpPr txBox="1"/>
          <p:nvPr/>
        </p:nvSpPr>
        <p:spPr>
          <a:xfrm>
            <a:off x="9354300" y="0"/>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2"/>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0" y="0"/>
            <a:ext cx="14630400" cy="8232458"/>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342578" y="278153"/>
            <a:ext cx="6115500" cy="76440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25005"/>
              </a:lnSpc>
              <a:spcBef>
                <a:spcPts val="0"/>
              </a:spcBef>
              <a:spcAft>
                <a:spcPts val="0"/>
              </a:spcAft>
              <a:buClr>
                <a:srgbClr val="3B4540"/>
              </a:buClr>
              <a:buSzPts val="4815"/>
              <a:buFont typeface="Fraunces"/>
              <a:buNone/>
            </a:pPr>
            <a:r>
              <a:rPr b="1" lang="en-US" sz="4815">
                <a:solidFill>
                  <a:srgbClr val="3B4540"/>
                </a:solidFill>
                <a:latin typeface="Fraunces"/>
                <a:ea typeface="Fraunces"/>
                <a:cs typeface="Fraunces"/>
                <a:sym typeface="Fraunces"/>
              </a:rPr>
              <a:t>Introduction</a:t>
            </a:r>
            <a:endParaRPr sz="4815">
              <a:solidFill>
                <a:schemeClr val="dk1"/>
              </a:solidFill>
              <a:latin typeface="Calibri"/>
              <a:ea typeface="Calibri"/>
              <a:cs typeface="Calibri"/>
              <a:sym typeface="Calibri"/>
            </a:endParaRPr>
          </a:p>
        </p:txBody>
      </p:sp>
      <p:sp>
        <p:nvSpPr>
          <p:cNvPr id="30" name="Google Shape;30;p2"/>
          <p:cNvSpPr/>
          <p:nvPr/>
        </p:nvSpPr>
        <p:spPr>
          <a:xfrm>
            <a:off x="6342575" y="1259050"/>
            <a:ext cx="7431600" cy="3272700"/>
          </a:xfrm>
          <a:prstGeom prst="rect">
            <a:avLst/>
          </a:prstGeom>
          <a:noFill/>
          <a:ln>
            <a:noFill/>
          </a:ln>
        </p:spPr>
        <p:txBody>
          <a:bodyPr anchorCtr="0" anchor="t" bIns="45700" lIns="91425" spcFirstLastPara="1" rIns="91425" wrap="square" tIns="45700">
            <a:noAutofit/>
          </a:bodyPr>
          <a:lstStyle/>
          <a:p>
            <a:pPr indent="0" lvl="0" marL="0" marR="0" rtl="0" algn="l">
              <a:lnSpc>
                <a:spcPct val="160020"/>
              </a:lnSpc>
              <a:spcBef>
                <a:spcPts val="0"/>
              </a:spcBef>
              <a:spcAft>
                <a:spcPts val="0"/>
              </a:spcAft>
              <a:buClr>
                <a:srgbClr val="405449"/>
              </a:buClr>
              <a:buSzPts val="1926"/>
              <a:buFont typeface="Nobile"/>
              <a:buNone/>
            </a:pPr>
            <a:r>
              <a:rPr lang="en-US" sz="1926">
                <a:solidFill>
                  <a:srgbClr val="405449"/>
                </a:solidFill>
                <a:latin typeface="Nobile"/>
                <a:ea typeface="Nobile"/>
                <a:cs typeface="Nobile"/>
                <a:sym typeface="Nobile"/>
              </a:rPr>
              <a:t> This presentation provides an overview of a project focused on using quantum machine learning techniques for optimizing production processes through conspicuity detection. The project, a collaboration between Fraunhofer and Womanium, explores the application of hybrid quantum computing and artificial intelligence to enhance industrial efficiency and quality control.</a:t>
            </a:r>
            <a:endParaRPr sz="1926">
              <a:solidFill>
                <a:schemeClr val="dk1"/>
              </a:solidFill>
              <a:latin typeface="Calibri"/>
              <a:ea typeface="Calibri"/>
              <a:cs typeface="Calibri"/>
              <a:sym typeface="Calibri"/>
            </a:endParaRPr>
          </a:p>
        </p:txBody>
      </p:sp>
      <p:sp>
        <p:nvSpPr>
          <p:cNvPr id="31" name="Google Shape;31;p2"/>
          <p:cNvSpPr/>
          <p:nvPr/>
        </p:nvSpPr>
        <p:spPr>
          <a:xfrm>
            <a:off x="6342578" y="4819412"/>
            <a:ext cx="7431643" cy="2740343"/>
          </a:xfrm>
          <a:prstGeom prst="rect">
            <a:avLst/>
          </a:prstGeom>
          <a:noFill/>
          <a:ln>
            <a:noFill/>
          </a:ln>
        </p:spPr>
        <p:txBody>
          <a:bodyPr anchorCtr="0" anchor="t" bIns="45700" lIns="91425" spcFirstLastPara="1" rIns="91425" wrap="square" tIns="45700">
            <a:noAutofit/>
          </a:bodyPr>
          <a:lstStyle/>
          <a:p>
            <a:pPr indent="0" lvl="0" marL="0" marR="0" rtl="0" algn="l">
              <a:lnSpc>
                <a:spcPct val="160020"/>
              </a:lnSpc>
              <a:spcBef>
                <a:spcPts val="0"/>
              </a:spcBef>
              <a:spcAft>
                <a:spcPts val="0"/>
              </a:spcAft>
              <a:buClr>
                <a:srgbClr val="405449"/>
              </a:buClr>
              <a:buSzPts val="1926"/>
              <a:buFont typeface="Nobile"/>
              <a:buNone/>
            </a:pPr>
            <a:r>
              <a:rPr lang="en-US" sz="1926">
                <a:solidFill>
                  <a:srgbClr val="405449"/>
                </a:solidFill>
                <a:latin typeface="Nobile"/>
                <a:ea typeface="Nobile"/>
                <a:cs typeface="Nobile"/>
                <a:sym typeface="Nobile"/>
              </a:rPr>
              <a:t> The project aims to leverage the unique capabilities of quantum computing and machine learning to improve conspicuity detection in production environments. By combining the power of quantum algorithms with classical data analysis, the team seeks to develop innovative solutions that can identify anomalies and optimize production workflows. </a:t>
            </a:r>
            <a:endParaRPr sz="1926">
              <a:solidFill>
                <a:schemeClr val="dk1"/>
              </a:solidFill>
              <a:latin typeface="Calibri"/>
              <a:ea typeface="Calibri"/>
              <a:cs typeface="Calibri"/>
              <a:sym typeface="Calibri"/>
            </a:endParaRPr>
          </a:p>
        </p:txBody>
      </p:sp>
      <p:sp>
        <p:nvSpPr>
          <p:cNvPr id="32" name="Google Shape;32;p2"/>
          <p:cNvSpPr txBox="1"/>
          <p:nvPr/>
        </p:nvSpPr>
        <p:spPr>
          <a:xfrm>
            <a:off x="9354300" y="7660650"/>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Clr>
                <a:srgbClr val="548135"/>
              </a:buClr>
              <a:buSzPts val="2286"/>
              <a:buFont typeface="Fraunces"/>
              <a:buNone/>
            </a:pPr>
            <a:r>
              <a:rPr b="1" lang="en-US" sz="2286">
                <a:solidFill>
                  <a:srgbClr val="548135"/>
                </a:solidFill>
                <a:latin typeface="Fraunces"/>
                <a:ea typeface="Fraunces"/>
                <a:cs typeface="Fraunces"/>
                <a:sym typeface="Fraunces"/>
              </a:rPr>
              <a:t>Womanium Quantum+AI  Project </a:t>
            </a:r>
            <a:endParaRPr/>
          </a:p>
        </p:txBody>
      </p:sp>
      <p:pic>
        <p:nvPicPr>
          <p:cNvPr id="33" name="Google Shape;33;p2"/>
          <p:cNvPicPr preferRelativeResize="0"/>
          <p:nvPr/>
        </p:nvPicPr>
        <p:blipFill>
          <a:blip r:embed="rId3">
            <a:alphaModFix/>
          </a:blip>
          <a:stretch>
            <a:fillRect/>
          </a:stretch>
        </p:blipFill>
        <p:spPr>
          <a:xfrm>
            <a:off x="0" y="0"/>
            <a:ext cx="6172201" cy="8229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0" y="0"/>
            <a:ext cx="14630400" cy="8424743"/>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2576202" y="2280000"/>
            <a:ext cx="10899300" cy="540000"/>
          </a:xfrm>
          <a:prstGeom prst="rect">
            <a:avLst/>
          </a:prstGeom>
          <a:noFill/>
          <a:ln>
            <a:noFill/>
          </a:ln>
        </p:spPr>
        <p:txBody>
          <a:bodyPr anchorCtr="0" anchor="t" bIns="45700" lIns="91425" spcFirstLastPara="1" rIns="91425" wrap="square" tIns="45700">
            <a:noAutofit/>
          </a:bodyPr>
          <a:lstStyle/>
          <a:p>
            <a:pPr indent="0" lvl="0" marL="0" marR="0" rtl="0" algn="l">
              <a:lnSpc>
                <a:spcPct val="125014"/>
              </a:lnSpc>
              <a:spcBef>
                <a:spcPts val="0"/>
              </a:spcBef>
              <a:spcAft>
                <a:spcPts val="0"/>
              </a:spcAft>
              <a:buClr>
                <a:srgbClr val="3B4540"/>
              </a:buClr>
              <a:buSzPts val="3402"/>
              <a:buFont typeface="Fraunces"/>
              <a:buNone/>
            </a:pPr>
            <a:r>
              <a:rPr b="1" lang="en-US" sz="3402">
                <a:solidFill>
                  <a:srgbClr val="3B4540"/>
                </a:solidFill>
                <a:latin typeface="Fraunces"/>
                <a:ea typeface="Fraunces"/>
                <a:cs typeface="Fraunces"/>
                <a:sym typeface="Fraunces"/>
              </a:rPr>
              <a:t>Task 1 - Familiarization with Pennylane</a:t>
            </a:r>
            <a:endParaRPr sz="3402">
              <a:solidFill>
                <a:schemeClr val="dk1"/>
              </a:solidFill>
              <a:latin typeface="Calibri"/>
              <a:ea typeface="Calibri"/>
              <a:cs typeface="Calibri"/>
              <a:sym typeface="Calibri"/>
            </a:endParaRPr>
          </a:p>
        </p:txBody>
      </p:sp>
      <p:sp>
        <p:nvSpPr>
          <p:cNvPr id="42" name="Google Shape;42;p3"/>
          <p:cNvSpPr/>
          <p:nvPr/>
        </p:nvSpPr>
        <p:spPr>
          <a:xfrm>
            <a:off x="4717494" y="5497770"/>
            <a:ext cx="388739" cy="388739"/>
          </a:xfrm>
          <a:prstGeom prst="roundRect">
            <a:avLst>
              <a:gd fmla="val 40011" name="adj"/>
            </a:avLst>
          </a:prstGeom>
          <a:solidFill>
            <a:srgbClr val="E8F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4847153" y="5562540"/>
            <a:ext cx="129421" cy="2591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5449"/>
              </a:buClr>
              <a:buSzPts val="2041"/>
              <a:buFont typeface="Fraunces"/>
              <a:buNone/>
            </a:pPr>
            <a:r>
              <a:rPr b="1" lang="en-US" sz="2041">
                <a:solidFill>
                  <a:srgbClr val="405449"/>
                </a:solidFill>
                <a:latin typeface="Fraunces"/>
                <a:ea typeface="Fraunces"/>
                <a:cs typeface="Fraunces"/>
                <a:sym typeface="Fraunces"/>
              </a:rPr>
              <a:t>1</a:t>
            </a:r>
            <a:endParaRPr sz="2041">
              <a:solidFill>
                <a:schemeClr val="dk1"/>
              </a:solidFill>
              <a:latin typeface="Calibri"/>
              <a:ea typeface="Calibri"/>
              <a:cs typeface="Calibri"/>
              <a:sym typeface="Calibri"/>
            </a:endParaRPr>
          </a:p>
        </p:txBody>
      </p:sp>
      <p:sp>
        <p:nvSpPr>
          <p:cNvPr id="44" name="Google Shape;44;p3"/>
          <p:cNvSpPr/>
          <p:nvPr/>
        </p:nvSpPr>
        <p:spPr>
          <a:xfrm>
            <a:off x="3380542" y="3434715"/>
            <a:ext cx="3062645" cy="269915"/>
          </a:xfrm>
          <a:prstGeom prst="rect">
            <a:avLst/>
          </a:prstGeom>
          <a:noFill/>
          <a:ln>
            <a:noFill/>
          </a:ln>
        </p:spPr>
        <p:txBody>
          <a:bodyPr anchorCtr="0" anchor="t" bIns="45700" lIns="91425" spcFirstLastPara="1" rIns="91425" wrap="square" tIns="45700">
            <a:noAutofit/>
          </a:bodyPr>
          <a:lstStyle/>
          <a:p>
            <a:pPr indent="0" lvl="0" marL="0" marR="0" rtl="0" algn="ctr">
              <a:lnSpc>
                <a:spcPct val="124985"/>
              </a:lnSpc>
              <a:spcBef>
                <a:spcPts val="0"/>
              </a:spcBef>
              <a:spcAft>
                <a:spcPts val="0"/>
              </a:spcAft>
              <a:buClr>
                <a:srgbClr val="405449"/>
              </a:buClr>
              <a:buSzPts val="1701"/>
              <a:buFont typeface="Fraunces"/>
              <a:buNone/>
            </a:pPr>
            <a:r>
              <a:rPr b="1" lang="en-US" sz="1701">
                <a:solidFill>
                  <a:srgbClr val="405449"/>
                </a:solidFill>
                <a:latin typeface="Fraunces"/>
                <a:ea typeface="Fraunces"/>
                <a:cs typeface="Fraunces"/>
                <a:sym typeface="Fraunces"/>
              </a:rPr>
              <a:t>Quantum Computing Basics</a:t>
            </a:r>
            <a:endParaRPr sz="1701">
              <a:solidFill>
                <a:schemeClr val="dk1"/>
              </a:solidFill>
              <a:latin typeface="Calibri"/>
              <a:ea typeface="Calibri"/>
              <a:cs typeface="Calibri"/>
              <a:sym typeface="Calibri"/>
            </a:endParaRPr>
          </a:p>
        </p:txBody>
      </p:sp>
      <p:sp>
        <p:nvSpPr>
          <p:cNvPr id="45" name="Google Shape;45;p3"/>
          <p:cNvSpPr/>
          <p:nvPr/>
        </p:nvSpPr>
        <p:spPr>
          <a:xfrm>
            <a:off x="1884556" y="3808215"/>
            <a:ext cx="5171445" cy="89579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ctr">
              <a:lnSpc>
                <a:spcPct val="159955"/>
              </a:lnSpc>
              <a:spcBef>
                <a:spcPts val="0"/>
              </a:spcBef>
              <a:spcAft>
                <a:spcPts val="0"/>
              </a:spcAft>
              <a:buClr>
                <a:srgbClr val="405449"/>
              </a:buClr>
              <a:buSzPts val="1361"/>
              <a:buFont typeface="Nobile"/>
              <a:buNone/>
            </a:pPr>
            <a:r>
              <a:rPr lang="en-US" sz="1361">
                <a:solidFill>
                  <a:srgbClr val="405449"/>
                </a:solidFill>
                <a:latin typeface="Nobile"/>
                <a:ea typeface="Nobile"/>
                <a:cs typeface="Nobile"/>
                <a:sym typeface="Nobile"/>
              </a:rPr>
              <a:t>The team explored fundamental concepts of quantum computing, including quantum circuits and single-qubit operations, through the Pennylane Codebook tutorials.</a:t>
            </a:r>
            <a:endParaRPr sz="1361">
              <a:solidFill>
                <a:schemeClr val="dk1"/>
              </a:solidFill>
              <a:latin typeface="Calibri"/>
              <a:ea typeface="Calibri"/>
              <a:cs typeface="Calibri"/>
              <a:sym typeface="Calibri"/>
            </a:endParaRPr>
          </a:p>
        </p:txBody>
      </p:sp>
      <p:sp>
        <p:nvSpPr>
          <p:cNvPr id="46" name="Google Shape;46;p3"/>
          <p:cNvSpPr/>
          <p:nvPr/>
        </p:nvSpPr>
        <p:spPr>
          <a:xfrm>
            <a:off x="7120771" y="5497770"/>
            <a:ext cx="388739" cy="388739"/>
          </a:xfrm>
          <a:prstGeom prst="roundRect">
            <a:avLst>
              <a:gd fmla="val 40011" name="adj"/>
            </a:avLst>
          </a:prstGeom>
          <a:solidFill>
            <a:srgbClr val="E8F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230428" y="5562540"/>
            <a:ext cx="169426" cy="2591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5449"/>
              </a:buClr>
              <a:buSzPts val="2041"/>
              <a:buFont typeface="Fraunces"/>
              <a:buNone/>
            </a:pPr>
            <a:r>
              <a:rPr b="1" lang="en-US" sz="2041">
                <a:solidFill>
                  <a:srgbClr val="405449"/>
                </a:solidFill>
                <a:latin typeface="Fraunces"/>
                <a:ea typeface="Fraunces"/>
                <a:cs typeface="Fraunces"/>
                <a:sym typeface="Fraunces"/>
              </a:rPr>
              <a:t>2</a:t>
            </a:r>
            <a:endParaRPr sz="2041">
              <a:solidFill>
                <a:schemeClr val="dk1"/>
              </a:solidFill>
              <a:latin typeface="Calibri"/>
              <a:ea typeface="Calibri"/>
              <a:cs typeface="Calibri"/>
              <a:sym typeface="Calibri"/>
            </a:endParaRPr>
          </a:p>
        </p:txBody>
      </p:sp>
      <p:sp>
        <p:nvSpPr>
          <p:cNvPr id="48" name="Google Shape;48;p3"/>
          <p:cNvSpPr/>
          <p:nvPr/>
        </p:nvSpPr>
        <p:spPr>
          <a:xfrm>
            <a:off x="6185297" y="6469737"/>
            <a:ext cx="2259687" cy="269915"/>
          </a:xfrm>
          <a:prstGeom prst="rect">
            <a:avLst/>
          </a:prstGeom>
          <a:noFill/>
          <a:ln>
            <a:noFill/>
          </a:ln>
        </p:spPr>
        <p:txBody>
          <a:bodyPr anchorCtr="0" anchor="t" bIns="45700" lIns="91425" spcFirstLastPara="1" rIns="91425" wrap="square" tIns="45700">
            <a:noAutofit/>
          </a:bodyPr>
          <a:lstStyle/>
          <a:p>
            <a:pPr indent="0" lvl="0" marL="0" marR="0" rtl="0" algn="ctr">
              <a:lnSpc>
                <a:spcPct val="124985"/>
              </a:lnSpc>
              <a:spcBef>
                <a:spcPts val="0"/>
              </a:spcBef>
              <a:spcAft>
                <a:spcPts val="0"/>
              </a:spcAft>
              <a:buClr>
                <a:srgbClr val="405449"/>
              </a:buClr>
              <a:buSzPts val="1701"/>
              <a:buFont typeface="Fraunces"/>
              <a:buNone/>
            </a:pPr>
            <a:r>
              <a:rPr b="1" lang="en-US" sz="1701">
                <a:solidFill>
                  <a:srgbClr val="405449"/>
                </a:solidFill>
                <a:latin typeface="Fraunces"/>
                <a:ea typeface="Fraunces"/>
                <a:cs typeface="Fraunces"/>
                <a:sym typeface="Fraunces"/>
              </a:rPr>
              <a:t>Multi-Qubit Systems</a:t>
            </a:r>
            <a:endParaRPr sz="1701">
              <a:solidFill>
                <a:schemeClr val="dk1"/>
              </a:solidFill>
              <a:latin typeface="Calibri"/>
              <a:ea typeface="Calibri"/>
              <a:cs typeface="Calibri"/>
              <a:sym typeface="Calibri"/>
            </a:endParaRPr>
          </a:p>
        </p:txBody>
      </p:sp>
      <p:sp>
        <p:nvSpPr>
          <p:cNvPr id="49" name="Google Shape;49;p3"/>
          <p:cNvSpPr/>
          <p:nvPr/>
        </p:nvSpPr>
        <p:spPr>
          <a:xfrm>
            <a:off x="5171000" y="6843224"/>
            <a:ext cx="4353000" cy="122490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ctr">
              <a:lnSpc>
                <a:spcPct val="159955"/>
              </a:lnSpc>
              <a:spcBef>
                <a:spcPts val="0"/>
              </a:spcBef>
              <a:spcAft>
                <a:spcPts val="0"/>
              </a:spcAft>
              <a:buClr>
                <a:srgbClr val="405449"/>
              </a:buClr>
              <a:buSzPts val="1361"/>
              <a:buFont typeface="Nobile"/>
              <a:buNone/>
            </a:pPr>
            <a:r>
              <a:rPr lang="en-US" sz="1361">
                <a:solidFill>
                  <a:srgbClr val="405449"/>
                </a:solidFill>
                <a:latin typeface="Nobile"/>
                <a:ea typeface="Nobile"/>
                <a:cs typeface="Nobile"/>
                <a:sym typeface="Nobile"/>
              </a:rPr>
              <a:t>The team delved into the interactions and behaviors of multi-qubit systems, gaining a deeper understanding of quantum algorithms and their practical implementations.</a:t>
            </a:r>
            <a:endParaRPr sz="1361">
              <a:solidFill>
                <a:schemeClr val="dk1"/>
              </a:solidFill>
              <a:latin typeface="Calibri"/>
              <a:ea typeface="Calibri"/>
              <a:cs typeface="Calibri"/>
              <a:sym typeface="Calibri"/>
            </a:endParaRPr>
          </a:p>
        </p:txBody>
      </p:sp>
      <p:sp>
        <p:nvSpPr>
          <p:cNvPr id="50" name="Google Shape;50;p3"/>
          <p:cNvSpPr/>
          <p:nvPr/>
        </p:nvSpPr>
        <p:spPr>
          <a:xfrm>
            <a:off x="9524048" y="5497770"/>
            <a:ext cx="388739" cy="388739"/>
          </a:xfrm>
          <a:prstGeom prst="roundRect">
            <a:avLst>
              <a:gd fmla="val 40011" name="adj"/>
            </a:avLst>
          </a:prstGeom>
          <a:solidFill>
            <a:srgbClr val="E8F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9640133" y="5562540"/>
            <a:ext cx="156567" cy="2591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5449"/>
              </a:buClr>
              <a:buSzPts val="2041"/>
              <a:buFont typeface="Fraunces"/>
              <a:buNone/>
            </a:pPr>
            <a:r>
              <a:rPr b="1" lang="en-US" sz="2041">
                <a:solidFill>
                  <a:srgbClr val="405449"/>
                </a:solidFill>
                <a:latin typeface="Fraunces"/>
                <a:ea typeface="Fraunces"/>
                <a:cs typeface="Fraunces"/>
                <a:sym typeface="Fraunces"/>
              </a:rPr>
              <a:t>3</a:t>
            </a:r>
            <a:endParaRPr sz="2041">
              <a:solidFill>
                <a:schemeClr val="dk1"/>
              </a:solidFill>
              <a:latin typeface="Calibri"/>
              <a:ea typeface="Calibri"/>
              <a:cs typeface="Calibri"/>
              <a:sym typeface="Calibri"/>
            </a:endParaRPr>
          </a:p>
        </p:txBody>
      </p:sp>
      <p:sp>
        <p:nvSpPr>
          <p:cNvPr id="52" name="Google Shape;52;p3"/>
          <p:cNvSpPr/>
          <p:nvPr/>
        </p:nvSpPr>
        <p:spPr>
          <a:xfrm>
            <a:off x="8638223" y="3434715"/>
            <a:ext cx="2160270" cy="269915"/>
          </a:xfrm>
          <a:prstGeom prst="rect">
            <a:avLst/>
          </a:prstGeom>
          <a:noFill/>
          <a:ln>
            <a:noFill/>
          </a:ln>
        </p:spPr>
        <p:txBody>
          <a:bodyPr anchorCtr="0" anchor="t" bIns="45700" lIns="91425" spcFirstLastPara="1" rIns="91425" wrap="square" tIns="45700">
            <a:noAutofit/>
          </a:bodyPr>
          <a:lstStyle/>
          <a:p>
            <a:pPr indent="0" lvl="0" marL="0" marR="0" rtl="0" algn="ctr">
              <a:lnSpc>
                <a:spcPct val="124985"/>
              </a:lnSpc>
              <a:spcBef>
                <a:spcPts val="0"/>
              </a:spcBef>
              <a:spcAft>
                <a:spcPts val="0"/>
              </a:spcAft>
              <a:buClr>
                <a:srgbClr val="405449"/>
              </a:buClr>
              <a:buSzPts val="1701"/>
              <a:buFont typeface="Fraunces"/>
              <a:buNone/>
            </a:pPr>
            <a:r>
              <a:rPr b="1" lang="en-US" sz="1701">
                <a:solidFill>
                  <a:srgbClr val="405449"/>
                </a:solidFill>
                <a:latin typeface="Fraunces"/>
                <a:ea typeface="Fraunces"/>
                <a:cs typeface="Fraunces"/>
                <a:sym typeface="Fraunces"/>
              </a:rPr>
              <a:t>Hands-on Practice</a:t>
            </a:r>
            <a:endParaRPr sz="1701">
              <a:solidFill>
                <a:schemeClr val="dk1"/>
              </a:solidFill>
              <a:latin typeface="Calibri"/>
              <a:ea typeface="Calibri"/>
              <a:cs typeface="Calibri"/>
              <a:sym typeface="Calibri"/>
            </a:endParaRPr>
          </a:p>
        </p:txBody>
      </p:sp>
      <p:sp>
        <p:nvSpPr>
          <p:cNvPr id="53" name="Google Shape;53;p3"/>
          <p:cNvSpPr/>
          <p:nvPr/>
        </p:nvSpPr>
        <p:spPr>
          <a:xfrm>
            <a:off x="7574279" y="3808214"/>
            <a:ext cx="5517251" cy="864147"/>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ctr">
              <a:lnSpc>
                <a:spcPct val="159955"/>
              </a:lnSpc>
              <a:spcBef>
                <a:spcPts val="0"/>
              </a:spcBef>
              <a:spcAft>
                <a:spcPts val="0"/>
              </a:spcAft>
              <a:buClr>
                <a:srgbClr val="405449"/>
              </a:buClr>
              <a:buSzPts val="1361"/>
              <a:buFont typeface="Nobile"/>
              <a:buNone/>
            </a:pPr>
            <a:r>
              <a:rPr lang="en-US" sz="1361">
                <a:solidFill>
                  <a:srgbClr val="405449"/>
                </a:solidFill>
                <a:latin typeface="Nobile"/>
                <a:ea typeface="Nobile"/>
                <a:cs typeface="Nobile"/>
                <a:sym typeface="Nobile"/>
              </a:rPr>
              <a:t>The team engaged in hands-on exercises, implementing quantum algorithms and circuits to solidify their knowledge and prepare for the subsequent tasks.</a:t>
            </a:r>
            <a:endParaRPr sz="1361">
              <a:solidFill>
                <a:schemeClr val="dk1"/>
              </a:solidFill>
              <a:latin typeface="Calibri"/>
              <a:ea typeface="Calibri"/>
              <a:cs typeface="Calibri"/>
              <a:sym typeface="Calibri"/>
            </a:endParaRPr>
          </a:p>
        </p:txBody>
      </p:sp>
      <p:cxnSp>
        <p:nvCxnSpPr>
          <p:cNvPr id="54" name="Google Shape;54;p3"/>
          <p:cNvCxnSpPr>
            <a:stCxn id="42" idx="0"/>
          </p:cNvCxnSpPr>
          <p:nvPr/>
        </p:nvCxnSpPr>
        <p:spPr>
          <a:xfrm rot="10800000">
            <a:off x="4911864" y="4672470"/>
            <a:ext cx="0" cy="825300"/>
          </a:xfrm>
          <a:prstGeom prst="straightConnector1">
            <a:avLst/>
          </a:prstGeom>
          <a:noFill/>
          <a:ln cap="flat" cmpd="sng" w="9525">
            <a:solidFill>
              <a:srgbClr val="385623"/>
            </a:solidFill>
            <a:prstDash val="solid"/>
            <a:miter lim="800000"/>
            <a:headEnd len="sm" w="sm" type="none"/>
            <a:tailEnd len="med" w="med" type="triangle"/>
          </a:ln>
        </p:spPr>
      </p:cxnSp>
      <p:cxnSp>
        <p:nvCxnSpPr>
          <p:cNvPr id="55" name="Google Shape;55;p3"/>
          <p:cNvCxnSpPr>
            <a:endCxn id="48" idx="0"/>
          </p:cNvCxnSpPr>
          <p:nvPr/>
        </p:nvCxnSpPr>
        <p:spPr>
          <a:xfrm>
            <a:off x="7315141" y="5886537"/>
            <a:ext cx="0" cy="583200"/>
          </a:xfrm>
          <a:prstGeom prst="straightConnector1">
            <a:avLst/>
          </a:prstGeom>
          <a:noFill/>
          <a:ln cap="flat" cmpd="sng" w="9525">
            <a:solidFill>
              <a:srgbClr val="385623"/>
            </a:solidFill>
            <a:prstDash val="solid"/>
            <a:miter lim="800000"/>
            <a:headEnd len="sm" w="sm" type="none"/>
            <a:tailEnd len="med" w="med" type="triangle"/>
          </a:ln>
        </p:spPr>
      </p:cxnSp>
      <p:cxnSp>
        <p:nvCxnSpPr>
          <p:cNvPr id="56" name="Google Shape;56;p3"/>
          <p:cNvCxnSpPr/>
          <p:nvPr/>
        </p:nvCxnSpPr>
        <p:spPr>
          <a:xfrm rot="10800000">
            <a:off x="9796700" y="4672361"/>
            <a:ext cx="0" cy="825409"/>
          </a:xfrm>
          <a:prstGeom prst="straightConnector1">
            <a:avLst/>
          </a:prstGeom>
          <a:noFill/>
          <a:ln cap="flat" cmpd="sng" w="9525">
            <a:solidFill>
              <a:srgbClr val="385623"/>
            </a:solidFill>
            <a:prstDash val="solid"/>
            <a:miter lim="800000"/>
            <a:headEnd len="sm" w="sm" type="none"/>
            <a:tailEnd len="med" w="med" type="triangle"/>
          </a:ln>
        </p:spPr>
      </p:cxnSp>
      <p:cxnSp>
        <p:nvCxnSpPr>
          <p:cNvPr id="57" name="Google Shape;57;p3"/>
          <p:cNvCxnSpPr>
            <a:endCxn id="46" idx="1"/>
          </p:cNvCxnSpPr>
          <p:nvPr/>
        </p:nvCxnSpPr>
        <p:spPr>
          <a:xfrm>
            <a:off x="5106271" y="5692140"/>
            <a:ext cx="2014500" cy="0"/>
          </a:xfrm>
          <a:prstGeom prst="straightConnector1">
            <a:avLst/>
          </a:prstGeom>
          <a:noFill/>
          <a:ln cap="flat" cmpd="sng" w="9525">
            <a:solidFill>
              <a:srgbClr val="385623"/>
            </a:solidFill>
            <a:prstDash val="solid"/>
            <a:miter lim="800000"/>
            <a:headEnd len="sm" w="sm" type="none"/>
            <a:tailEnd len="sm" w="sm" type="none"/>
          </a:ln>
        </p:spPr>
      </p:cxnSp>
      <p:cxnSp>
        <p:nvCxnSpPr>
          <p:cNvPr id="58" name="Google Shape;58;p3"/>
          <p:cNvCxnSpPr/>
          <p:nvPr/>
        </p:nvCxnSpPr>
        <p:spPr>
          <a:xfrm>
            <a:off x="7509510" y="5675971"/>
            <a:ext cx="2014538" cy="0"/>
          </a:xfrm>
          <a:prstGeom prst="straightConnector1">
            <a:avLst/>
          </a:prstGeom>
          <a:noFill/>
          <a:ln cap="flat" cmpd="sng" w="9525">
            <a:solidFill>
              <a:srgbClr val="385623"/>
            </a:solidFill>
            <a:prstDash val="solid"/>
            <a:miter lim="800000"/>
            <a:headEnd len="sm" w="sm" type="none"/>
            <a:tailEnd len="sm" w="sm" type="none"/>
          </a:ln>
        </p:spPr>
      </p:cxnSp>
      <p:sp>
        <p:nvSpPr>
          <p:cNvPr id="59" name="Google Shape;59;p3"/>
          <p:cNvSpPr txBox="1"/>
          <p:nvPr/>
        </p:nvSpPr>
        <p:spPr>
          <a:xfrm>
            <a:off x="10187425" y="7689600"/>
            <a:ext cx="4442700" cy="540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1986">
                <a:solidFill>
                  <a:srgbClr val="548135"/>
                </a:solidFill>
                <a:latin typeface="Fraunces"/>
                <a:ea typeface="Fraunces"/>
                <a:cs typeface="Fraunces"/>
                <a:sym typeface="Fraunces"/>
              </a:rPr>
              <a:t>Womanium Quantum + AI Project </a:t>
            </a:r>
            <a:endParaRPr sz="1100"/>
          </a:p>
        </p:txBody>
      </p:sp>
      <p:pic>
        <p:nvPicPr>
          <p:cNvPr id="60" name="Google Shape;60;p3"/>
          <p:cNvPicPr preferRelativeResize="0"/>
          <p:nvPr/>
        </p:nvPicPr>
        <p:blipFill rotWithShape="1">
          <a:blip r:embed="rId3">
            <a:alphaModFix/>
          </a:blip>
          <a:srcRect b="31869" l="0" r="0" t="30794"/>
          <a:stretch/>
        </p:blipFill>
        <p:spPr>
          <a:xfrm>
            <a:off x="0" y="0"/>
            <a:ext cx="14630400" cy="2280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0" y="0"/>
            <a:ext cx="14630400" cy="8229600"/>
          </a:xfrm>
          <a:prstGeom prst="rect">
            <a:avLst/>
          </a:prstGeom>
          <a:solidFill>
            <a:srgbClr val="EFEF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4"/>
          <p:cNvSpPr/>
          <p:nvPr/>
        </p:nvSpPr>
        <p:spPr>
          <a:xfrm>
            <a:off x="864037" y="530669"/>
            <a:ext cx="4937700" cy="6171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B4540"/>
              </a:buClr>
              <a:buSzPts val="3888"/>
              <a:buFont typeface="Fraunces"/>
              <a:buNone/>
            </a:pPr>
            <a:r>
              <a:rPr b="1" lang="en-US" sz="3888">
                <a:solidFill>
                  <a:srgbClr val="3B4540"/>
                </a:solidFill>
                <a:latin typeface="Fraunces"/>
                <a:ea typeface="Fraunces"/>
                <a:cs typeface="Fraunces"/>
                <a:sym typeface="Fraunces"/>
              </a:rPr>
              <a:t>Task 1 Overview: </a:t>
            </a:r>
            <a:endParaRPr sz="3888">
              <a:solidFill>
                <a:schemeClr val="dk1"/>
              </a:solidFill>
              <a:latin typeface="Calibri"/>
              <a:ea typeface="Calibri"/>
              <a:cs typeface="Calibri"/>
              <a:sym typeface="Calibri"/>
            </a:endParaRPr>
          </a:p>
        </p:txBody>
      </p:sp>
      <p:sp>
        <p:nvSpPr>
          <p:cNvPr id="69" name="Google Shape;69;p4"/>
          <p:cNvSpPr/>
          <p:nvPr/>
        </p:nvSpPr>
        <p:spPr>
          <a:xfrm>
            <a:off x="846950" y="1387850"/>
            <a:ext cx="7845000" cy="1398600"/>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405449"/>
              </a:buClr>
              <a:buSzPts val="1944"/>
              <a:buFont typeface="Nobile"/>
              <a:buNone/>
            </a:pPr>
            <a:r>
              <a:rPr lang="en-US" sz="1944">
                <a:solidFill>
                  <a:srgbClr val="405449"/>
                </a:solidFill>
                <a:latin typeface="Nobile"/>
                <a:ea typeface="Nobile"/>
                <a:cs typeface="Nobile"/>
                <a:sym typeface="Nobile"/>
              </a:rPr>
              <a:t>This slide provides an overview of the team's progress in exploring the Pennylane framework and gaining a foundational understanding of quantum computing principles.</a:t>
            </a:r>
            <a:endParaRPr sz="1944">
              <a:solidFill>
                <a:schemeClr val="dk1"/>
              </a:solidFill>
              <a:latin typeface="Calibri"/>
              <a:ea typeface="Calibri"/>
              <a:cs typeface="Calibri"/>
              <a:sym typeface="Calibri"/>
            </a:endParaRPr>
          </a:p>
        </p:txBody>
      </p:sp>
      <p:sp>
        <p:nvSpPr>
          <p:cNvPr id="70" name="Google Shape;70;p4"/>
          <p:cNvSpPr/>
          <p:nvPr/>
        </p:nvSpPr>
        <p:spPr>
          <a:xfrm>
            <a:off x="1258942" y="3026526"/>
            <a:ext cx="7020900" cy="79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Objective:</a:t>
            </a:r>
            <a:r>
              <a:rPr lang="en-US" sz="1944">
                <a:solidFill>
                  <a:srgbClr val="405449"/>
                </a:solidFill>
                <a:latin typeface="Nobile"/>
                <a:ea typeface="Nobile"/>
                <a:cs typeface="Nobile"/>
                <a:sym typeface="Nobile"/>
              </a:rPr>
              <a:t> To familiarize oneself with the Pennylane framework and quantum computing basics.</a:t>
            </a:r>
            <a:endParaRPr sz="1944">
              <a:solidFill>
                <a:schemeClr val="dk1"/>
              </a:solidFill>
              <a:latin typeface="Calibri"/>
              <a:ea typeface="Calibri"/>
              <a:cs typeface="Calibri"/>
              <a:sym typeface="Calibri"/>
            </a:endParaRPr>
          </a:p>
        </p:txBody>
      </p:sp>
      <p:sp>
        <p:nvSpPr>
          <p:cNvPr id="71" name="Google Shape;71;p4"/>
          <p:cNvSpPr/>
          <p:nvPr/>
        </p:nvSpPr>
        <p:spPr>
          <a:xfrm>
            <a:off x="1258950" y="3913425"/>
            <a:ext cx="7020900" cy="134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Materials Used:</a:t>
            </a:r>
            <a:r>
              <a:rPr lang="en-US" sz="1944">
                <a:solidFill>
                  <a:srgbClr val="405449"/>
                </a:solidFill>
                <a:latin typeface="Nobile"/>
                <a:ea typeface="Nobile"/>
                <a:cs typeface="Nobile"/>
                <a:sym typeface="Nobile"/>
              </a:rPr>
              <a:t> Pennylane Codebooks, including "Introduction to Quantum Computing," "Single-Qubit Gates," and "Circuits with Many Qubits."</a:t>
            </a:r>
            <a:endParaRPr sz="1944">
              <a:solidFill>
                <a:schemeClr val="dk1"/>
              </a:solidFill>
              <a:latin typeface="Calibri"/>
              <a:ea typeface="Calibri"/>
              <a:cs typeface="Calibri"/>
              <a:sym typeface="Calibri"/>
            </a:endParaRPr>
          </a:p>
        </p:txBody>
      </p:sp>
      <p:sp>
        <p:nvSpPr>
          <p:cNvPr id="72" name="Google Shape;72;p4"/>
          <p:cNvSpPr/>
          <p:nvPr/>
        </p:nvSpPr>
        <p:spPr>
          <a:xfrm>
            <a:off x="1242240" y="5399201"/>
            <a:ext cx="7684311" cy="13985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309"/>
              </a:lnSpc>
              <a:spcBef>
                <a:spcPts val="0"/>
              </a:spcBef>
              <a:spcAft>
                <a:spcPts val="0"/>
              </a:spcAft>
              <a:buClr>
                <a:srgbClr val="405449"/>
              </a:buClr>
              <a:buSzPts val="1940"/>
              <a:buFont typeface="Nobile"/>
              <a:buChar char="•"/>
            </a:pPr>
            <a:r>
              <a:rPr b="1" lang="en-US" sz="1940">
                <a:solidFill>
                  <a:srgbClr val="405449"/>
                </a:solidFill>
                <a:latin typeface="Nobile"/>
                <a:ea typeface="Nobile"/>
                <a:cs typeface="Nobile"/>
                <a:sym typeface="Nobile"/>
              </a:rPr>
              <a:t>Progress and Learnings: </a:t>
            </a:r>
            <a:r>
              <a:rPr lang="en-US" sz="1940">
                <a:solidFill>
                  <a:srgbClr val="405449"/>
                </a:solidFill>
                <a:latin typeface="Nobile"/>
                <a:ea typeface="Nobile"/>
                <a:cs typeface="Nobile"/>
                <a:sym typeface="Nobile"/>
              </a:rPr>
              <a:t>Completed the tutorials and documented key insights and code implementations. Gained a foundational understanding of quantum computing principles.</a:t>
            </a:r>
            <a:endParaRPr/>
          </a:p>
        </p:txBody>
      </p:sp>
      <p:sp>
        <p:nvSpPr>
          <p:cNvPr id="73" name="Google Shape;73;p4"/>
          <p:cNvSpPr/>
          <p:nvPr/>
        </p:nvSpPr>
        <p:spPr>
          <a:xfrm>
            <a:off x="1258942" y="7303584"/>
            <a:ext cx="6402000" cy="524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Link to Project Notebook: </a:t>
            </a:r>
            <a:r>
              <a:rPr b="1" lang="en-US" sz="1944" u="sng">
                <a:solidFill>
                  <a:srgbClr val="548135"/>
                </a:solidFill>
                <a:latin typeface="Nobile"/>
                <a:ea typeface="Nobile"/>
                <a:cs typeface="Nobile"/>
                <a:sym typeface="Nobile"/>
                <a:hlinkClick r:id="rId3">
                  <a:extLst>
                    <a:ext uri="{A12FA001-AC4F-418D-AE19-62706E023703}">
                      <ahyp:hlinkClr val="tx"/>
                    </a:ext>
                  </a:extLst>
                </a:hlinkClick>
              </a:rPr>
              <a:t>Click here</a:t>
            </a:r>
            <a:endParaRPr b="1" sz="1944">
              <a:solidFill>
                <a:srgbClr val="548135"/>
              </a:solidFill>
              <a:latin typeface="Nobile"/>
              <a:ea typeface="Nobile"/>
              <a:cs typeface="Nobile"/>
              <a:sym typeface="Nobile"/>
            </a:endParaRPr>
          </a:p>
        </p:txBody>
      </p:sp>
      <p:sp>
        <p:nvSpPr>
          <p:cNvPr id="74" name="Google Shape;74;p4"/>
          <p:cNvSpPr txBox="1"/>
          <p:nvPr/>
        </p:nvSpPr>
        <p:spPr>
          <a:xfrm>
            <a:off x="0" y="0"/>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pic>
        <p:nvPicPr>
          <p:cNvPr id="75" name="Google Shape;75;p4"/>
          <p:cNvPicPr preferRelativeResize="0"/>
          <p:nvPr/>
        </p:nvPicPr>
        <p:blipFill>
          <a:blip r:embed="rId4">
            <a:alphaModFix/>
          </a:blip>
          <a:stretch>
            <a:fillRect/>
          </a:stretch>
        </p:blipFill>
        <p:spPr>
          <a:xfrm>
            <a:off x="8926550" y="0"/>
            <a:ext cx="5703850" cy="8229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0" y="0"/>
            <a:ext cx="14630400" cy="8229600"/>
          </a:xfrm>
          <a:prstGeom prst="rect">
            <a:avLst/>
          </a:prstGeom>
          <a:solidFill>
            <a:srgbClr val="F3F3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5"/>
          <p:cNvSpPr/>
          <p:nvPr/>
        </p:nvSpPr>
        <p:spPr>
          <a:xfrm>
            <a:off x="1143475" y="621375"/>
            <a:ext cx="11110800" cy="7062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B4540"/>
              </a:buClr>
              <a:buSzPts val="4448"/>
              <a:buFont typeface="Fraunces"/>
              <a:buNone/>
            </a:pPr>
            <a:r>
              <a:rPr b="1" lang="en-US" sz="4448">
                <a:solidFill>
                  <a:srgbClr val="3B4540"/>
                </a:solidFill>
                <a:latin typeface="Fraunces"/>
                <a:ea typeface="Fraunces"/>
                <a:cs typeface="Fraunces"/>
                <a:sym typeface="Fraunces"/>
              </a:rPr>
              <a:t>Task 2 - Variational Classifier</a:t>
            </a:r>
            <a:endParaRPr sz="4448">
              <a:solidFill>
                <a:schemeClr val="dk1"/>
              </a:solidFill>
              <a:latin typeface="Calibri"/>
              <a:ea typeface="Calibri"/>
              <a:cs typeface="Calibri"/>
              <a:sym typeface="Calibri"/>
            </a:endParaRPr>
          </a:p>
        </p:txBody>
      </p:sp>
      <p:sp>
        <p:nvSpPr>
          <p:cNvPr id="84" name="Google Shape;84;p5"/>
          <p:cNvSpPr/>
          <p:nvPr/>
        </p:nvSpPr>
        <p:spPr>
          <a:xfrm>
            <a:off x="1504950" y="2168725"/>
            <a:ext cx="12797400" cy="35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3"/>
              </a:lnSpc>
              <a:spcBef>
                <a:spcPts val="0"/>
              </a:spcBef>
              <a:spcAft>
                <a:spcPts val="0"/>
              </a:spcAft>
              <a:buClr>
                <a:srgbClr val="405449"/>
              </a:buClr>
              <a:buSzPts val="1779"/>
              <a:buFont typeface="Nobile"/>
              <a:buChar char="•"/>
            </a:pPr>
            <a:r>
              <a:rPr b="1" lang="en-US" sz="1779">
                <a:solidFill>
                  <a:srgbClr val="405449"/>
                </a:solidFill>
                <a:latin typeface="Nobile"/>
                <a:ea typeface="Nobile"/>
                <a:cs typeface="Nobile"/>
                <a:sym typeface="Nobile"/>
              </a:rPr>
              <a:t>Objective:</a:t>
            </a:r>
            <a:r>
              <a:rPr lang="en-US" sz="1779">
                <a:solidFill>
                  <a:srgbClr val="405449"/>
                </a:solidFill>
                <a:latin typeface="Nobile"/>
                <a:ea typeface="Nobile"/>
                <a:cs typeface="Nobile"/>
                <a:sym typeface="Nobile"/>
              </a:rPr>
              <a:t> To implement and understand the workflow of a variational classifier in quantum machine learning.</a:t>
            </a:r>
            <a:endParaRPr sz="1779">
              <a:solidFill>
                <a:schemeClr val="dk1"/>
              </a:solidFill>
              <a:latin typeface="Calibri"/>
              <a:ea typeface="Calibri"/>
              <a:cs typeface="Calibri"/>
              <a:sym typeface="Calibri"/>
            </a:endParaRPr>
          </a:p>
        </p:txBody>
      </p:sp>
      <p:sp>
        <p:nvSpPr>
          <p:cNvPr id="85" name="Google Shape;85;p5"/>
          <p:cNvSpPr/>
          <p:nvPr/>
        </p:nvSpPr>
        <p:spPr>
          <a:xfrm>
            <a:off x="1504950" y="2581394"/>
            <a:ext cx="11981855" cy="36147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3"/>
              </a:lnSpc>
              <a:spcBef>
                <a:spcPts val="0"/>
              </a:spcBef>
              <a:spcAft>
                <a:spcPts val="0"/>
              </a:spcAft>
              <a:buClr>
                <a:srgbClr val="405449"/>
              </a:buClr>
              <a:buSzPts val="1779"/>
              <a:buFont typeface="Nobile"/>
              <a:buChar char="•"/>
            </a:pPr>
            <a:r>
              <a:rPr b="1" lang="en-US" sz="1779">
                <a:solidFill>
                  <a:srgbClr val="405449"/>
                </a:solidFill>
                <a:latin typeface="Nobile"/>
                <a:ea typeface="Nobile"/>
                <a:cs typeface="Nobile"/>
                <a:sym typeface="Nobile"/>
              </a:rPr>
              <a:t>Source:</a:t>
            </a:r>
            <a:r>
              <a:rPr lang="en-US" sz="1779">
                <a:solidFill>
                  <a:srgbClr val="405449"/>
                </a:solidFill>
                <a:latin typeface="Nobile"/>
                <a:ea typeface="Nobile"/>
                <a:cs typeface="Nobile"/>
                <a:sym typeface="Nobile"/>
              </a:rPr>
              <a:t> </a:t>
            </a:r>
            <a:r>
              <a:rPr lang="en-US" sz="1779" u="sng">
                <a:solidFill>
                  <a:srgbClr val="32673D"/>
                </a:solidFill>
                <a:latin typeface="Nobile"/>
                <a:ea typeface="Nobile"/>
                <a:cs typeface="Nobile"/>
                <a:sym typeface="Nobile"/>
                <a:hlinkClick r:id="rId3">
                  <a:extLst>
                    <a:ext uri="{A12FA001-AC4F-418D-AE19-62706E023703}">
                      <ahyp:hlinkClr val="tx"/>
                    </a:ext>
                  </a:extLst>
                </a:hlinkClick>
              </a:rPr>
              <a:t>Variational Classifier Tutorial</a:t>
            </a:r>
            <a:endParaRPr sz="1779">
              <a:solidFill>
                <a:schemeClr val="dk1"/>
              </a:solidFill>
              <a:latin typeface="Calibri"/>
              <a:ea typeface="Calibri"/>
              <a:cs typeface="Calibri"/>
              <a:sym typeface="Calibri"/>
            </a:endParaRPr>
          </a:p>
        </p:txBody>
      </p:sp>
      <p:sp>
        <p:nvSpPr>
          <p:cNvPr id="86" name="Google Shape;86;p5"/>
          <p:cNvSpPr/>
          <p:nvPr/>
        </p:nvSpPr>
        <p:spPr>
          <a:xfrm>
            <a:off x="1504950" y="3021925"/>
            <a:ext cx="11981855" cy="47435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3"/>
              </a:lnSpc>
              <a:spcBef>
                <a:spcPts val="0"/>
              </a:spcBef>
              <a:spcAft>
                <a:spcPts val="0"/>
              </a:spcAft>
              <a:buClr>
                <a:srgbClr val="405449"/>
              </a:buClr>
              <a:buSzPts val="1779"/>
              <a:buFont typeface="Nobile"/>
              <a:buChar char="•"/>
            </a:pPr>
            <a:r>
              <a:rPr b="1" lang="en-US" sz="1779">
                <a:solidFill>
                  <a:srgbClr val="405449"/>
                </a:solidFill>
                <a:latin typeface="Nobile"/>
                <a:ea typeface="Nobile"/>
                <a:cs typeface="Nobile"/>
                <a:sym typeface="Nobile"/>
              </a:rPr>
              <a:t>Link to Project Notebook: </a:t>
            </a:r>
            <a:r>
              <a:rPr b="1" lang="en-US" sz="1779" u="sng">
                <a:solidFill>
                  <a:srgbClr val="548135"/>
                </a:solidFill>
                <a:latin typeface="Nobile"/>
                <a:ea typeface="Nobile"/>
                <a:cs typeface="Nobile"/>
                <a:sym typeface="Nobile"/>
                <a:hlinkClick r:id="rId4">
                  <a:extLst>
                    <a:ext uri="{A12FA001-AC4F-418D-AE19-62706E023703}">
                      <ahyp:hlinkClr val="tx"/>
                    </a:ext>
                  </a:extLst>
                </a:hlinkClick>
              </a:rPr>
              <a:t>Click here</a:t>
            </a:r>
            <a:endParaRPr sz="1779">
              <a:solidFill>
                <a:srgbClr val="548135"/>
              </a:solidFill>
              <a:latin typeface="Calibri"/>
              <a:ea typeface="Calibri"/>
              <a:cs typeface="Calibri"/>
              <a:sym typeface="Calibri"/>
            </a:endParaRPr>
          </a:p>
        </p:txBody>
      </p:sp>
      <p:sp>
        <p:nvSpPr>
          <p:cNvPr id="87" name="Google Shape;87;p5"/>
          <p:cNvSpPr/>
          <p:nvPr/>
        </p:nvSpPr>
        <p:spPr>
          <a:xfrm>
            <a:off x="1504950" y="3462457"/>
            <a:ext cx="11981855" cy="36147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3"/>
              </a:lnSpc>
              <a:spcBef>
                <a:spcPts val="0"/>
              </a:spcBef>
              <a:spcAft>
                <a:spcPts val="0"/>
              </a:spcAft>
              <a:buClr>
                <a:srgbClr val="405449"/>
              </a:buClr>
              <a:buSzPts val="1779"/>
              <a:buFont typeface="Nobile"/>
              <a:buChar char="•"/>
            </a:pPr>
            <a:r>
              <a:rPr b="1" lang="en-US" sz="1779">
                <a:solidFill>
                  <a:srgbClr val="405449"/>
                </a:solidFill>
                <a:latin typeface="Nobile"/>
                <a:ea typeface="Nobile"/>
                <a:cs typeface="Nobile"/>
                <a:sym typeface="Nobile"/>
              </a:rPr>
              <a:t>Key Steps:</a:t>
            </a:r>
            <a:endParaRPr sz="1779">
              <a:solidFill>
                <a:schemeClr val="dk1"/>
              </a:solidFill>
              <a:latin typeface="Calibri"/>
              <a:ea typeface="Calibri"/>
              <a:cs typeface="Calibri"/>
              <a:sym typeface="Calibri"/>
            </a:endParaRPr>
          </a:p>
        </p:txBody>
      </p:sp>
      <p:sp>
        <p:nvSpPr>
          <p:cNvPr id="88" name="Google Shape;88;p5"/>
          <p:cNvSpPr/>
          <p:nvPr/>
        </p:nvSpPr>
        <p:spPr>
          <a:xfrm>
            <a:off x="1143476" y="4303990"/>
            <a:ext cx="2824520" cy="35302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B4540"/>
              </a:buClr>
              <a:buSzPts val="2224"/>
              <a:buFont typeface="Fraunces"/>
              <a:buNone/>
            </a:pPr>
            <a:r>
              <a:rPr b="1" lang="en-US" sz="2224">
                <a:solidFill>
                  <a:srgbClr val="3B4540"/>
                </a:solidFill>
                <a:latin typeface="Fraunces"/>
                <a:ea typeface="Fraunces"/>
                <a:cs typeface="Fraunces"/>
                <a:sym typeface="Fraunces"/>
              </a:rPr>
              <a:t>Data Encoding</a:t>
            </a:r>
            <a:endParaRPr sz="2224">
              <a:solidFill>
                <a:schemeClr val="dk1"/>
              </a:solidFill>
              <a:latin typeface="Calibri"/>
              <a:ea typeface="Calibri"/>
              <a:cs typeface="Calibri"/>
              <a:sym typeface="Calibri"/>
            </a:endParaRPr>
          </a:p>
        </p:txBody>
      </p:sp>
      <p:sp>
        <p:nvSpPr>
          <p:cNvPr id="89" name="Google Shape;89;p5"/>
          <p:cNvSpPr/>
          <p:nvPr/>
        </p:nvSpPr>
        <p:spPr>
          <a:xfrm>
            <a:off x="1143475" y="4882875"/>
            <a:ext cx="3746400" cy="292230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60033"/>
              </a:lnSpc>
              <a:spcBef>
                <a:spcPts val="0"/>
              </a:spcBef>
              <a:spcAft>
                <a:spcPts val="0"/>
              </a:spcAft>
              <a:buClr>
                <a:srgbClr val="405449"/>
              </a:buClr>
              <a:buSzPts val="1779"/>
              <a:buFont typeface="Nobile"/>
              <a:buNone/>
            </a:pPr>
            <a:r>
              <a:rPr lang="en-US" sz="1779">
                <a:solidFill>
                  <a:srgbClr val="405449"/>
                </a:solidFill>
                <a:latin typeface="Nobile"/>
                <a:ea typeface="Nobile"/>
                <a:cs typeface="Nobile"/>
                <a:sym typeface="Nobile"/>
              </a:rPr>
              <a:t>The team learned how to translate classical data into quantum states, a crucial step in the quantum machine learning workflow.</a:t>
            </a:r>
            <a:endParaRPr sz="1779">
              <a:solidFill>
                <a:schemeClr val="dk1"/>
              </a:solidFill>
              <a:latin typeface="Calibri"/>
              <a:ea typeface="Calibri"/>
              <a:cs typeface="Calibri"/>
              <a:sym typeface="Calibri"/>
            </a:endParaRPr>
          </a:p>
        </p:txBody>
      </p:sp>
      <p:sp>
        <p:nvSpPr>
          <p:cNvPr id="90" name="Google Shape;90;p5"/>
          <p:cNvSpPr/>
          <p:nvPr/>
        </p:nvSpPr>
        <p:spPr>
          <a:xfrm>
            <a:off x="5448776" y="4303990"/>
            <a:ext cx="2824520" cy="35302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B4540"/>
              </a:buClr>
              <a:buSzPts val="2224"/>
              <a:buFont typeface="Fraunces"/>
              <a:buNone/>
            </a:pPr>
            <a:r>
              <a:rPr b="1" lang="en-US" sz="2224">
                <a:solidFill>
                  <a:srgbClr val="3B4540"/>
                </a:solidFill>
                <a:latin typeface="Fraunces"/>
                <a:ea typeface="Fraunces"/>
                <a:cs typeface="Fraunces"/>
                <a:sym typeface="Fraunces"/>
              </a:rPr>
              <a:t>Variational Circuit</a:t>
            </a:r>
            <a:endParaRPr sz="2224">
              <a:solidFill>
                <a:schemeClr val="dk1"/>
              </a:solidFill>
              <a:latin typeface="Calibri"/>
              <a:ea typeface="Calibri"/>
              <a:cs typeface="Calibri"/>
              <a:sym typeface="Calibri"/>
            </a:endParaRPr>
          </a:p>
        </p:txBody>
      </p:sp>
      <p:sp>
        <p:nvSpPr>
          <p:cNvPr id="91" name="Google Shape;91;p5"/>
          <p:cNvSpPr/>
          <p:nvPr/>
        </p:nvSpPr>
        <p:spPr>
          <a:xfrm>
            <a:off x="5448775" y="4882878"/>
            <a:ext cx="3746400" cy="292230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60033"/>
              </a:lnSpc>
              <a:spcBef>
                <a:spcPts val="0"/>
              </a:spcBef>
              <a:spcAft>
                <a:spcPts val="0"/>
              </a:spcAft>
              <a:buClr>
                <a:srgbClr val="405449"/>
              </a:buClr>
              <a:buSzPts val="1779"/>
              <a:buFont typeface="Nobile"/>
              <a:buNone/>
            </a:pPr>
            <a:r>
              <a:rPr lang="en-US" sz="1779">
                <a:solidFill>
                  <a:srgbClr val="405449"/>
                </a:solidFill>
                <a:latin typeface="Nobile"/>
                <a:ea typeface="Nobile"/>
                <a:cs typeface="Nobile"/>
                <a:sym typeface="Nobile"/>
              </a:rPr>
              <a:t>They designed a customizable quantum circuit with adjustable parameters, enabling the model to learn from the encoded data.</a:t>
            </a:r>
            <a:endParaRPr sz="1779">
              <a:solidFill>
                <a:schemeClr val="dk1"/>
              </a:solidFill>
              <a:latin typeface="Calibri"/>
              <a:ea typeface="Calibri"/>
              <a:cs typeface="Calibri"/>
              <a:sym typeface="Calibri"/>
            </a:endParaRPr>
          </a:p>
        </p:txBody>
      </p:sp>
      <p:sp>
        <p:nvSpPr>
          <p:cNvPr id="92" name="Google Shape;92;p5"/>
          <p:cNvSpPr/>
          <p:nvPr/>
        </p:nvSpPr>
        <p:spPr>
          <a:xfrm>
            <a:off x="9754076" y="4303990"/>
            <a:ext cx="3746421" cy="706041"/>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B4540"/>
              </a:buClr>
              <a:buSzPts val="2224"/>
              <a:buFont typeface="Fraunces"/>
              <a:buNone/>
            </a:pPr>
            <a:r>
              <a:rPr b="1" lang="en-US" sz="2224">
                <a:solidFill>
                  <a:srgbClr val="3B4540"/>
                </a:solidFill>
                <a:latin typeface="Fraunces"/>
                <a:ea typeface="Fraunces"/>
                <a:cs typeface="Fraunces"/>
                <a:sym typeface="Fraunces"/>
              </a:rPr>
              <a:t>Measurement and Classification</a:t>
            </a:r>
            <a:endParaRPr sz="2224">
              <a:solidFill>
                <a:schemeClr val="dk1"/>
              </a:solidFill>
              <a:latin typeface="Calibri"/>
              <a:ea typeface="Calibri"/>
              <a:cs typeface="Calibri"/>
              <a:sym typeface="Calibri"/>
            </a:endParaRPr>
          </a:p>
        </p:txBody>
      </p:sp>
      <p:sp>
        <p:nvSpPr>
          <p:cNvPr id="93" name="Google Shape;93;p5"/>
          <p:cNvSpPr/>
          <p:nvPr/>
        </p:nvSpPr>
        <p:spPr>
          <a:xfrm>
            <a:off x="9754075" y="5235904"/>
            <a:ext cx="3746400" cy="256920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60033"/>
              </a:lnSpc>
              <a:spcBef>
                <a:spcPts val="0"/>
              </a:spcBef>
              <a:spcAft>
                <a:spcPts val="0"/>
              </a:spcAft>
              <a:buClr>
                <a:srgbClr val="405449"/>
              </a:buClr>
              <a:buSzPts val="1779"/>
              <a:buFont typeface="Nobile"/>
              <a:buNone/>
            </a:pPr>
            <a:r>
              <a:rPr lang="en-US" sz="1779">
                <a:solidFill>
                  <a:srgbClr val="405449"/>
                </a:solidFill>
                <a:latin typeface="Nobile"/>
                <a:ea typeface="Nobile"/>
                <a:cs typeface="Nobile"/>
                <a:sym typeface="Nobile"/>
              </a:rPr>
              <a:t>The team extracted useful information from the quantum system and used it to make predictions, completing the variational classifier implementation.</a:t>
            </a:r>
            <a:endParaRPr sz="1779">
              <a:solidFill>
                <a:schemeClr val="dk1"/>
              </a:solidFill>
              <a:latin typeface="Calibri"/>
              <a:ea typeface="Calibri"/>
              <a:cs typeface="Calibri"/>
              <a:sym typeface="Calibri"/>
            </a:endParaRPr>
          </a:p>
        </p:txBody>
      </p:sp>
      <p:cxnSp>
        <p:nvCxnSpPr>
          <p:cNvPr id="94" name="Google Shape;94;p5"/>
          <p:cNvCxnSpPr/>
          <p:nvPr/>
        </p:nvCxnSpPr>
        <p:spPr>
          <a:xfrm>
            <a:off x="6534615" y="4114800"/>
            <a:ext cx="0" cy="240378"/>
          </a:xfrm>
          <a:prstGeom prst="straightConnector1">
            <a:avLst/>
          </a:prstGeom>
          <a:noFill/>
          <a:ln cap="flat" cmpd="sng" w="9525">
            <a:solidFill>
              <a:srgbClr val="548135"/>
            </a:solidFill>
            <a:prstDash val="solid"/>
            <a:miter lim="800000"/>
            <a:headEnd len="sm" w="sm" type="none"/>
            <a:tailEnd len="med" w="med" type="triangle"/>
          </a:ln>
        </p:spPr>
      </p:cxnSp>
      <p:cxnSp>
        <p:nvCxnSpPr>
          <p:cNvPr id="95" name="Google Shape;95;p5"/>
          <p:cNvCxnSpPr/>
          <p:nvPr/>
        </p:nvCxnSpPr>
        <p:spPr>
          <a:xfrm>
            <a:off x="2081561" y="4114800"/>
            <a:ext cx="0" cy="240378"/>
          </a:xfrm>
          <a:prstGeom prst="straightConnector1">
            <a:avLst/>
          </a:prstGeom>
          <a:noFill/>
          <a:ln cap="flat" cmpd="sng" w="9525">
            <a:solidFill>
              <a:srgbClr val="548135"/>
            </a:solidFill>
            <a:prstDash val="solid"/>
            <a:miter lim="800000"/>
            <a:headEnd len="sm" w="sm" type="none"/>
            <a:tailEnd len="med" w="med" type="triangle"/>
          </a:ln>
        </p:spPr>
      </p:cxnSp>
      <p:cxnSp>
        <p:nvCxnSpPr>
          <p:cNvPr id="96" name="Google Shape;96;p5"/>
          <p:cNvCxnSpPr/>
          <p:nvPr/>
        </p:nvCxnSpPr>
        <p:spPr>
          <a:xfrm>
            <a:off x="10731191" y="4063612"/>
            <a:ext cx="0" cy="240378"/>
          </a:xfrm>
          <a:prstGeom prst="straightConnector1">
            <a:avLst/>
          </a:prstGeom>
          <a:noFill/>
          <a:ln cap="flat" cmpd="sng" w="9525">
            <a:solidFill>
              <a:srgbClr val="548135"/>
            </a:solidFill>
            <a:prstDash val="solid"/>
            <a:miter lim="800000"/>
            <a:headEnd len="sm" w="sm" type="none"/>
            <a:tailEnd len="med" w="med" type="triangle"/>
          </a:ln>
        </p:spPr>
      </p:cxnSp>
      <p:sp>
        <p:nvSpPr>
          <p:cNvPr id="97" name="Google Shape;97;p5"/>
          <p:cNvSpPr/>
          <p:nvPr/>
        </p:nvSpPr>
        <p:spPr>
          <a:xfrm>
            <a:off x="1683834" y="4026932"/>
            <a:ext cx="9523140" cy="45719"/>
          </a:xfrm>
          <a:prstGeom prst="rect">
            <a:avLst/>
          </a:prstGeom>
          <a:solidFill>
            <a:srgbClr val="385623"/>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5"/>
          <p:cNvSpPr txBox="1"/>
          <p:nvPr/>
        </p:nvSpPr>
        <p:spPr>
          <a:xfrm>
            <a:off x="4060825" y="3950"/>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0" y="0"/>
            <a:ext cx="14630400" cy="822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06" name="Google Shape;106;p6"/>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107" name="Google Shape;107;p6"/>
          <p:cNvSpPr/>
          <p:nvPr/>
        </p:nvSpPr>
        <p:spPr>
          <a:xfrm>
            <a:off x="6186964" y="871538"/>
            <a:ext cx="7742873" cy="1250871"/>
          </a:xfrm>
          <a:prstGeom prst="rect">
            <a:avLst/>
          </a:prstGeom>
          <a:noFill/>
          <a:ln>
            <a:noFill/>
          </a:ln>
        </p:spPr>
        <p:txBody>
          <a:bodyPr anchorCtr="0" anchor="t" bIns="45700" lIns="91425" spcFirstLastPara="1" rIns="91425" wrap="square" tIns="45700">
            <a:noAutofit/>
          </a:bodyPr>
          <a:lstStyle/>
          <a:p>
            <a:pPr indent="0" lvl="0" marL="0" marR="0" rtl="0" algn="l">
              <a:lnSpc>
                <a:spcPct val="124993"/>
              </a:lnSpc>
              <a:spcBef>
                <a:spcPts val="0"/>
              </a:spcBef>
              <a:spcAft>
                <a:spcPts val="0"/>
              </a:spcAft>
              <a:buClr>
                <a:srgbClr val="3B4540"/>
              </a:buClr>
              <a:buSzPts val="3941"/>
              <a:buFont typeface="Fraunces"/>
              <a:buNone/>
            </a:pPr>
            <a:r>
              <a:rPr b="1" lang="en-US" sz="3941">
                <a:solidFill>
                  <a:srgbClr val="3B4540"/>
                </a:solidFill>
                <a:latin typeface="Fraunces"/>
                <a:ea typeface="Fraunces"/>
                <a:cs typeface="Fraunces"/>
                <a:sym typeface="Fraunces"/>
              </a:rPr>
              <a:t>Task 3 - Quanvolutional Neural Networks</a:t>
            </a:r>
            <a:endParaRPr sz="3941">
              <a:solidFill>
                <a:schemeClr val="dk1"/>
              </a:solidFill>
              <a:latin typeface="Calibri"/>
              <a:ea typeface="Calibri"/>
              <a:cs typeface="Calibri"/>
              <a:sym typeface="Calibri"/>
            </a:endParaRPr>
          </a:p>
        </p:txBody>
      </p:sp>
      <p:sp>
        <p:nvSpPr>
          <p:cNvPr id="108" name="Google Shape;108;p6"/>
          <p:cNvSpPr/>
          <p:nvPr/>
        </p:nvSpPr>
        <p:spPr>
          <a:xfrm>
            <a:off x="6186964" y="2647712"/>
            <a:ext cx="450294" cy="450294"/>
          </a:xfrm>
          <a:prstGeom prst="roundRect">
            <a:avLst>
              <a:gd fmla="val 40010" name="adj"/>
            </a:avLst>
          </a:prstGeom>
          <a:solidFill>
            <a:srgbClr val="E8F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6337221" y="2722721"/>
            <a:ext cx="149781" cy="3002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5449"/>
              </a:buClr>
              <a:buSzPts val="2364"/>
              <a:buFont typeface="Fraunces"/>
              <a:buNone/>
            </a:pPr>
            <a:r>
              <a:rPr b="1" lang="en-US" sz="2364">
                <a:solidFill>
                  <a:srgbClr val="405449"/>
                </a:solidFill>
                <a:latin typeface="Fraunces"/>
                <a:ea typeface="Fraunces"/>
                <a:cs typeface="Fraunces"/>
                <a:sym typeface="Fraunces"/>
              </a:rPr>
              <a:t>1</a:t>
            </a:r>
            <a:endParaRPr sz="2364">
              <a:solidFill>
                <a:schemeClr val="dk1"/>
              </a:solidFill>
              <a:latin typeface="Calibri"/>
              <a:ea typeface="Calibri"/>
              <a:cs typeface="Calibri"/>
              <a:sym typeface="Calibri"/>
            </a:endParaRPr>
          </a:p>
        </p:txBody>
      </p:sp>
      <p:sp>
        <p:nvSpPr>
          <p:cNvPr id="110" name="Google Shape;110;p6"/>
          <p:cNvSpPr/>
          <p:nvPr/>
        </p:nvSpPr>
        <p:spPr>
          <a:xfrm>
            <a:off x="6837402" y="2647712"/>
            <a:ext cx="2502218" cy="312777"/>
          </a:xfrm>
          <a:prstGeom prst="rect">
            <a:avLst/>
          </a:prstGeom>
          <a:noFill/>
          <a:ln>
            <a:noFill/>
          </a:ln>
        </p:spPr>
        <p:txBody>
          <a:bodyPr anchorCtr="0" anchor="t" bIns="45700" lIns="91425" spcFirstLastPara="1" rIns="91425" wrap="square" tIns="45700">
            <a:noAutofit/>
          </a:bodyPr>
          <a:lstStyle/>
          <a:p>
            <a:pPr indent="0" lvl="0" marL="0" marR="0" rtl="0" algn="l">
              <a:lnSpc>
                <a:spcPct val="125025"/>
              </a:lnSpc>
              <a:spcBef>
                <a:spcPts val="0"/>
              </a:spcBef>
              <a:spcAft>
                <a:spcPts val="0"/>
              </a:spcAft>
              <a:buClr>
                <a:srgbClr val="405449"/>
              </a:buClr>
              <a:buSzPts val="1970"/>
              <a:buFont typeface="Fraunces"/>
              <a:buNone/>
            </a:pPr>
            <a:r>
              <a:rPr b="1" lang="en-US" sz="1970">
                <a:solidFill>
                  <a:srgbClr val="405449"/>
                </a:solidFill>
                <a:latin typeface="Fraunces"/>
                <a:ea typeface="Fraunces"/>
                <a:cs typeface="Fraunces"/>
                <a:sym typeface="Fraunces"/>
              </a:rPr>
              <a:t>Data Preprocessing</a:t>
            </a:r>
            <a:endParaRPr sz="1970">
              <a:solidFill>
                <a:schemeClr val="dk1"/>
              </a:solidFill>
              <a:latin typeface="Calibri"/>
              <a:ea typeface="Calibri"/>
              <a:cs typeface="Calibri"/>
              <a:sym typeface="Calibri"/>
            </a:endParaRPr>
          </a:p>
        </p:txBody>
      </p:sp>
      <p:sp>
        <p:nvSpPr>
          <p:cNvPr id="111" name="Google Shape;111;p6"/>
          <p:cNvSpPr/>
          <p:nvPr/>
        </p:nvSpPr>
        <p:spPr>
          <a:xfrm>
            <a:off x="6837402" y="3080504"/>
            <a:ext cx="7092434" cy="960477"/>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60025"/>
              </a:lnSpc>
              <a:spcBef>
                <a:spcPts val="0"/>
              </a:spcBef>
              <a:spcAft>
                <a:spcPts val="0"/>
              </a:spcAft>
              <a:buClr>
                <a:srgbClr val="405449"/>
              </a:buClr>
              <a:buSzPts val="1576"/>
              <a:buFont typeface="Nobile"/>
              <a:buNone/>
            </a:pPr>
            <a:r>
              <a:rPr lang="en-US" sz="1576">
                <a:solidFill>
                  <a:srgbClr val="405449"/>
                </a:solidFill>
                <a:latin typeface="Nobile"/>
                <a:ea typeface="Nobile"/>
                <a:cs typeface="Nobile"/>
                <a:sym typeface="Nobile"/>
              </a:rPr>
              <a:t>The team prepared the MNIST dataset for quantum processing, ensuring the data was in a format suitable for the Quanvolutional Neural Network (QNN) implementation.</a:t>
            </a:r>
            <a:endParaRPr sz="1576">
              <a:solidFill>
                <a:schemeClr val="dk1"/>
              </a:solidFill>
              <a:latin typeface="Calibri"/>
              <a:ea typeface="Calibri"/>
              <a:cs typeface="Calibri"/>
              <a:sym typeface="Calibri"/>
            </a:endParaRPr>
          </a:p>
        </p:txBody>
      </p:sp>
      <p:sp>
        <p:nvSpPr>
          <p:cNvPr id="112" name="Google Shape;112;p6"/>
          <p:cNvSpPr/>
          <p:nvPr/>
        </p:nvSpPr>
        <p:spPr>
          <a:xfrm>
            <a:off x="6186964" y="4466273"/>
            <a:ext cx="450294" cy="450294"/>
          </a:xfrm>
          <a:prstGeom prst="roundRect">
            <a:avLst>
              <a:gd fmla="val 40010" name="adj"/>
            </a:avLst>
          </a:prstGeom>
          <a:solidFill>
            <a:srgbClr val="E8F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6314003" y="4541282"/>
            <a:ext cx="196215" cy="3002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5449"/>
              </a:buClr>
              <a:buSzPts val="2364"/>
              <a:buFont typeface="Fraunces"/>
              <a:buNone/>
            </a:pPr>
            <a:r>
              <a:rPr b="1" lang="en-US" sz="2364">
                <a:solidFill>
                  <a:srgbClr val="405449"/>
                </a:solidFill>
                <a:latin typeface="Fraunces"/>
                <a:ea typeface="Fraunces"/>
                <a:cs typeface="Fraunces"/>
                <a:sym typeface="Fraunces"/>
              </a:rPr>
              <a:t>2</a:t>
            </a:r>
            <a:endParaRPr sz="2364">
              <a:solidFill>
                <a:schemeClr val="dk1"/>
              </a:solidFill>
              <a:latin typeface="Calibri"/>
              <a:ea typeface="Calibri"/>
              <a:cs typeface="Calibri"/>
              <a:sym typeface="Calibri"/>
            </a:endParaRPr>
          </a:p>
        </p:txBody>
      </p:sp>
      <p:sp>
        <p:nvSpPr>
          <p:cNvPr id="114" name="Google Shape;114;p6"/>
          <p:cNvSpPr/>
          <p:nvPr/>
        </p:nvSpPr>
        <p:spPr>
          <a:xfrm>
            <a:off x="6837402" y="4466273"/>
            <a:ext cx="2885837" cy="312777"/>
          </a:xfrm>
          <a:prstGeom prst="rect">
            <a:avLst/>
          </a:prstGeom>
          <a:noFill/>
          <a:ln>
            <a:noFill/>
          </a:ln>
        </p:spPr>
        <p:txBody>
          <a:bodyPr anchorCtr="0" anchor="t" bIns="45700" lIns="91425" spcFirstLastPara="1" rIns="91425" wrap="square" tIns="45700">
            <a:noAutofit/>
          </a:bodyPr>
          <a:lstStyle/>
          <a:p>
            <a:pPr indent="0" lvl="0" marL="0" marR="0" rtl="0" algn="l">
              <a:lnSpc>
                <a:spcPct val="125025"/>
              </a:lnSpc>
              <a:spcBef>
                <a:spcPts val="0"/>
              </a:spcBef>
              <a:spcAft>
                <a:spcPts val="0"/>
              </a:spcAft>
              <a:buClr>
                <a:srgbClr val="405449"/>
              </a:buClr>
              <a:buSzPts val="1970"/>
              <a:buFont typeface="Fraunces"/>
              <a:buNone/>
            </a:pPr>
            <a:r>
              <a:rPr b="1" lang="en-US" sz="1970">
                <a:solidFill>
                  <a:srgbClr val="405449"/>
                </a:solidFill>
                <a:latin typeface="Fraunces"/>
                <a:ea typeface="Fraunces"/>
                <a:cs typeface="Fraunces"/>
                <a:sym typeface="Fraunces"/>
              </a:rPr>
              <a:t>Quanvolutional Layers</a:t>
            </a:r>
            <a:endParaRPr sz="1970">
              <a:solidFill>
                <a:schemeClr val="dk1"/>
              </a:solidFill>
              <a:latin typeface="Calibri"/>
              <a:ea typeface="Calibri"/>
              <a:cs typeface="Calibri"/>
              <a:sym typeface="Calibri"/>
            </a:endParaRPr>
          </a:p>
        </p:txBody>
      </p:sp>
      <p:sp>
        <p:nvSpPr>
          <p:cNvPr id="115" name="Google Shape;115;p6"/>
          <p:cNvSpPr/>
          <p:nvPr/>
        </p:nvSpPr>
        <p:spPr>
          <a:xfrm>
            <a:off x="6837402" y="4899065"/>
            <a:ext cx="7092434" cy="960477"/>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60025"/>
              </a:lnSpc>
              <a:spcBef>
                <a:spcPts val="0"/>
              </a:spcBef>
              <a:spcAft>
                <a:spcPts val="0"/>
              </a:spcAft>
              <a:buClr>
                <a:srgbClr val="405449"/>
              </a:buClr>
              <a:buSzPts val="1576"/>
              <a:buFont typeface="Nobile"/>
              <a:buNone/>
            </a:pPr>
            <a:r>
              <a:rPr lang="en-US" sz="1576">
                <a:solidFill>
                  <a:srgbClr val="405449"/>
                </a:solidFill>
                <a:latin typeface="Nobile"/>
                <a:ea typeface="Nobile"/>
                <a:cs typeface="Nobile"/>
                <a:sym typeface="Nobile"/>
              </a:rPr>
              <a:t>They applied quantum convolutional layers to the data, leveraging the unique properties of quantum circuits to extract relevant features for image classification.</a:t>
            </a:r>
            <a:endParaRPr sz="1576">
              <a:solidFill>
                <a:schemeClr val="dk1"/>
              </a:solidFill>
              <a:latin typeface="Calibri"/>
              <a:ea typeface="Calibri"/>
              <a:cs typeface="Calibri"/>
              <a:sym typeface="Calibri"/>
            </a:endParaRPr>
          </a:p>
        </p:txBody>
      </p:sp>
      <p:sp>
        <p:nvSpPr>
          <p:cNvPr id="116" name="Google Shape;116;p6"/>
          <p:cNvSpPr/>
          <p:nvPr/>
        </p:nvSpPr>
        <p:spPr>
          <a:xfrm>
            <a:off x="6186964" y="6284833"/>
            <a:ext cx="450294" cy="450294"/>
          </a:xfrm>
          <a:prstGeom prst="roundRect">
            <a:avLst>
              <a:gd fmla="val 40010" name="adj"/>
            </a:avLst>
          </a:prstGeom>
          <a:solidFill>
            <a:srgbClr val="E8F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6321385" y="6359843"/>
            <a:ext cx="181332" cy="3002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5449"/>
              </a:buClr>
              <a:buSzPts val="2364"/>
              <a:buFont typeface="Fraunces"/>
              <a:buNone/>
            </a:pPr>
            <a:r>
              <a:rPr b="1" lang="en-US" sz="2364">
                <a:solidFill>
                  <a:srgbClr val="405449"/>
                </a:solidFill>
                <a:latin typeface="Fraunces"/>
                <a:ea typeface="Fraunces"/>
                <a:cs typeface="Fraunces"/>
                <a:sym typeface="Fraunces"/>
              </a:rPr>
              <a:t>3</a:t>
            </a:r>
            <a:endParaRPr sz="2364">
              <a:solidFill>
                <a:schemeClr val="dk1"/>
              </a:solidFill>
              <a:latin typeface="Calibri"/>
              <a:ea typeface="Calibri"/>
              <a:cs typeface="Calibri"/>
              <a:sym typeface="Calibri"/>
            </a:endParaRPr>
          </a:p>
        </p:txBody>
      </p:sp>
      <p:sp>
        <p:nvSpPr>
          <p:cNvPr id="118" name="Google Shape;118;p6"/>
          <p:cNvSpPr/>
          <p:nvPr/>
        </p:nvSpPr>
        <p:spPr>
          <a:xfrm>
            <a:off x="6837402" y="6284833"/>
            <a:ext cx="2502218" cy="312777"/>
          </a:xfrm>
          <a:prstGeom prst="rect">
            <a:avLst/>
          </a:prstGeom>
          <a:noFill/>
          <a:ln>
            <a:noFill/>
          </a:ln>
        </p:spPr>
        <p:txBody>
          <a:bodyPr anchorCtr="0" anchor="t" bIns="45700" lIns="91425" spcFirstLastPara="1" rIns="91425" wrap="square" tIns="45700">
            <a:noAutofit/>
          </a:bodyPr>
          <a:lstStyle/>
          <a:p>
            <a:pPr indent="0" lvl="0" marL="0" marR="0" rtl="0" algn="l">
              <a:lnSpc>
                <a:spcPct val="125025"/>
              </a:lnSpc>
              <a:spcBef>
                <a:spcPts val="0"/>
              </a:spcBef>
              <a:spcAft>
                <a:spcPts val="0"/>
              </a:spcAft>
              <a:buClr>
                <a:srgbClr val="405449"/>
              </a:buClr>
              <a:buSzPts val="1970"/>
              <a:buFont typeface="Fraunces"/>
              <a:buNone/>
            </a:pPr>
            <a:r>
              <a:rPr b="1" lang="en-US" sz="1970">
                <a:solidFill>
                  <a:srgbClr val="405449"/>
                </a:solidFill>
                <a:latin typeface="Fraunces"/>
                <a:ea typeface="Fraunces"/>
                <a:cs typeface="Fraunces"/>
                <a:sym typeface="Fraunces"/>
              </a:rPr>
              <a:t>Classifier</a:t>
            </a:r>
            <a:endParaRPr sz="1970">
              <a:solidFill>
                <a:schemeClr val="dk1"/>
              </a:solidFill>
              <a:latin typeface="Calibri"/>
              <a:ea typeface="Calibri"/>
              <a:cs typeface="Calibri"/>
              <a:sym typeface="Calibri"/>
            </a:endParaRPr>
          </a:p>
        </p:txBody>
      </p:sp>
      <p:sp>
        <p:nvSpPr>
          <p:cNvPr id="119" name="Google Shape;119;p6"/>
          <p:cNvSpPr/>
          <p:nvPr/>
        </p:nvSpPr>
        <p:spPr>
          <a:xfrm>
            <a:off x="6837400" y="6717625"/>
            <a:ext cx="7092300" cy="1049700"/>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60025"/>
              </a:lnSpc>
              <a:spcBef>
                <a:spcPts val="0"/>
              </a:spcBef>
              <a:spcAft>
                <a:spcPts val="0"/>
              </a:spcAft>
              <a:buClr>
                <a:srgbClr val="405449"/>
              </a:buClr>
              <a:buSzPts val="1576"/>
              <a:buFont typeface="Nobile"/>
              <a:buNone/>
            </a:pPr>
            <a:r>
              <a:rPr lang="en-US" sz="1576">
                <a:solidFill>
                  <a:srgbClr val="405449"/>
                </a:solidFill>
                <a:latin typeface="Nobile"/>
                <a:ea typeface="Nobile"/>
                <a:cs typeface="Nobile"/>
                <a:sym typeface="Nobile"/>
              </a:rPr>
              <a:t>The team used the extracted features to train a classifier, comparing the performance of the QNN with classical convolutional neural networks.</a:t>
            </a:r>
            <a:endParaRPr sz="1576">
              <a:solidFill>
                <a:schemeClr val="dk1"/>
              </a:solidFill>
              <a:latin typeface="Calibri"/>
              <a:ea typeface="Calibri"/>
              <a:cs typeface="Calibri"/>
              <a:sym typeface="Calibri"/>
            </a:endParaRPr>
          </a:p>
        </p:txBody>
      </p:sp>
      <p:sp>
        <p:nvSpPr>
          <p:cNvPr id="120" name="Google Shape;120;p6"/>
          <p:cNvSpPr txBox="1"/>
          <p:nvPr/>
        </p:nvSpPr>
        <p:spPr>
          <a:xfrm>
            <a:off x="9339625" y="0"/>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sp>
        <p:nvSpPr>
          <p:cNvPr id="121" name="Google Shape;121;p6"/>
          <p:cNvSpPr txBox="1"/>
          <p:nvPr/>
        </p:nvSpPr>
        <p:spPr>
          <a:xfrm>
            <a:off x="229225" y="6921875"/>
            <a:ext cx="5073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6"/>
          <p:cNvPicPr preferRelativeResize="0"/>
          <p:nvPr/>
        </p:nvPicPr>
        <p:blipFill>
          <a:blip r:embed="rId4">
            <a:alphaModFix/>
          </a:blip>
          <a:stretch>
            <a:fillRect/>
          </a:stretch>
        </p:blipFill>
        <p:spPr>
          <a:xfrm>
            <a:off x="0" y="0"/>
            <a:ext cx="5986825" cy="8229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0" y="0"/>
            <a:ext cx="14630400" cy="822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788862" y="2746363"/>
            <a:ext cx="6172200" cy="7716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B4540"/>
              </a:buClr>
              <a:buSzPts val="4860"/>
              <a:buFont typeface="Fraunces"/>
              <a:buNone/>
            </a:pPr>
            <a:r>
              <a:rPr b="1" lang="en-US" sz="4860">
                <a:solidFill>
                  <a:srgbClr val="3B4540"/>
                </a:solidFill>
                <a:latin typeface="Fraunces"/>
                <a:ea typeface="Fraunces"/>
                <a:cs typeface="Fraunces"/>
                <a:sym typeface="Fraunces"/>
              </a:rPr>
              <a:t>Task 3 Overview:</a:t>
            </a:r>
            <a:endParaRPr sz="4860">
              <a:solidFill>
                <a:schemeClr val="dk1"/>
              </a:solidFill>
              <a:latin typeface="Calibri"/>
              <a:ea typeface="Calibri"/>
              <a:cs typeface="Calibri"/>
              <a:sym typeface="Calibri"/>
            </a:endParaRPr>
          </a:p>
        </p:txBody>
      </p:sp>
      <p:sp>
        <p:nvSpPr>
          <p:cNvPr id="131" name="Google Shape;131;p7"/>
          <p:cNvSpPr/>
          <p:nvPr/>
        </p:nvSpPr>
        <p:spPr>
          <a:xfrm>
            <a:off x="1258925" y="4586788"/>
            <a:ext cx="13266300" cy="395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Objective: </a:t>
            </a:r>
            <a:r>
              <a:rPr lang="en-US" sz="1944">
                <a:solidFill>
                  <a:srgbClr val="405449"/>
                </a:solidFill>
                <a:latin typeface="Nobile"/>
                <a:ea typeface="Nobile"/>
                <a:cs typeface="Nobile"/>
                <a:sym typeface="Nobile"/>
              </a:rPr>
              <a:t>To explore and implement Quanvolutional Neural Networks (QNNs) using the MNIST dataset.</a:t>
            </a:r>
            <a:endParaRPr sz="1944">
              <a:solidFill>
                <a:schemeClr val="dk1"/>
              </a:solidFill>
              <a:latin typeface="Calibri"/>
              <a:ea typeface="Calibri"/>
              <a:cs typeface="Calibri"/>
              <a:sym typeface="Calibri"/>
            </a:endParaRPr>
          </a:p>
        </p:txBody>
      </p:sp>
      <p:sp>
        <p:nvSpPr>
          <p:cNvPr id="132" name="Google Shape;132;p7"/>
          <p:cNvSpPr/>
          <p:nvPr/>
        </p:nvSpPr>
        <p:spPr>
          <a:xfrm>
            <a:off x="1258917" y="5012641"/>
            <a:ext cx="7020900" cy="395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Source:</a:t>
            </a:r>
            <a:r>
              <a:rPr lang="en-US" sz="1944">
                <a:solidFill>
                  <a:srgbClr val="405449"/>
                </a:solidFill>
                <a:latin typeface="Nobile"/>
                <a:ea typeface="Nobile"/>
                <a:cs typeface="Nobile"/>
                <a:sym typeface="Nobile"/>
              </a:rPr>
              <a:t> </a:t>
            </a:r>
            <a:r>
              <a:rPr lang="en-US" sz="1944" u="sng">
                <a:solidFill>
                  <a:srgbClr val="32673D"/>
                </a:solidFill>
                <a:latin typeface="Nobile"/>
                <a:ea typeface="Nobile"/>
                <a:cs typeface="Nobile"/>
                <a:sym typeface="Nobile"/>
                <a:hlinkClick r:id="rId3">
                  <a:extLst>
                    <a:ext uri="{A12FA001-AC4F-418D-AE19-62706E023703}">
                      <ahyp:hlinkClr val="tx"/>
                    </a:ext>
                  </a:extLst>
                </a:hlinkClick>
              </a:rPr>
              <a:t>Quanvolutional Neural Networks Tutorial</a:t>
            </a:r>
            <a:endParaRPr sz="1944">
              <a:solidFill>
                <a:schemeClr val="dk1"/>
              </a:solidFill>
              <a:latin typeface="Calibri"/>
              <a:ea typeface="Calibri"/>
              <a:cs typeface="Calibri"/>
              <a:sym typeface="Calibri"/>
            </a:endParaRPr>
          </a:p>
        </p:txBody>
      </p:sp>
      <p:sp>
        <p:nvSpPr>
          <p:cNvPr id="133" name="Google Shape;133;p7"/>
          <p:cNvSpPr/>
          <p:nvPr/>
        </p:nvSpPr>
        <p:spPr>
          <a:xfrm>
            <a:off x="1258967" y="5407711"/>
            <a:ext cx="7020900" cy="395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Important Steps and Observations:</a:t>
            </a:r>
            <a:endParaRPr sz="1944">
              <a:solidFill>
                <a:schemeClr val="dk1"/>
              </a:solidFill>
              <a:latin typeface="Calibri"/>
              <a:ea typeface="Calibri"/>
              <a:cs typeface="Calibri"/>
              <a:sym typeface="Calibri"/>
            </a:endParaRPr>
          </a:p>
        </p:txBody>
      </p:sp>
      <p:sp>
        <p:nvSpPr>
          <p:cNvPr id="134" name="Google Shape;134;p7"/>
          <p:cNvSpPr/>
          <p:nvPr/>
        </p:nvSpPr>
        <p:spPr>
          <a:xfrm>
            <a:off x="1654026" y="5944250"/>
            <a:ext cx="7143000" cy="395100"/>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79"/>
              </a:lnSpc>
              <a:spcBef>
                <a:spcPts val="0"/>
              </a:spcBef>
              <a:spcAft>
                <a:spcPts val="0"/>
              </a:spcAft>
              <a:buClr>
                <a:srgbClr val="405449"/>
              </a:buClr>
              <a:buSzPts val="1944"/>
              <a:buFont typeface="Nobile"/>
              <a:buChar char="•"/>
            </a:pPr>
            <a:r>
              <a:rPr b="0" i="0" lang="en-US" sz="1944" u="none" cap="none" strike="noStrike">
                <a:solidFill>
                  <a:srgbClr val="405449"/>
                </a:solidFill>
                <a:latin typeface="Nobile"/>
                <a:ea typeface="Nobile"/>
                <a:cs typeface="Nobile"/>
                <a:sym typeface="Nobile"/>
              </a:rPr>
              <a:t>The role of quantum circuits in feature extraction.</a:t>
            </a:r>
            <a:endParaRPr b="0" i="0" sz="1944" u="none" cap="none" strike="noStrike">
              <a:solidFill>
                <a:schemeClr val="dk1"/>
              </a:solidFill>
              <a:latin typeface="Calibri"/>
              <a:ea typeface="Calibri"/>
              <a:cs typeface="Calibri"/>
              <a:sym typeface="Calibri"/>
            </a:endParaRPr>
          </a:p>
        </p:txBody>
      </p:sp>
      <p:sp>
        <p:nvSpPr>
          <p:cNvPr id="135" name="Google Shape;135;p7"/>
          <p:cNvSpPr/>
          <p:nvPr/>
        </p:nvSpPr>
        <p:spPr>
          <a:xfrm>
            <a:off x="1654016" y="6259225"/>
            <a:ext cx="6625800" cy="790200"/>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79"/>
              </a:lnSpc>
              <a:spcBef>
                <a:spcPts val="0"/>
              </a:spcBef>
              <a:spcAft>
                <a:spcPts val="0"/>
              </a:spcAft>
              <a:buClr>
                <a:srgbClr val="405449"/>
              </a:buClr>
              <a:buSzPts val="1944"/>
              <a:buFont typeface="Nobile"/>
              <a:buChar char="•"/>
            </a:pPr>
            <a:r>
              <a:rPr b="0" i="0" lang="en-US" sz="1944" u="none" cap="none" strike="noStrike">
                <a:solidFill>
                  <a:srgbClr val="405449"/>
                </a:solidFill>
                <a:latin typeface="Nobile"/>
                <a:ea typeface="Nobile"/>
                <a:cs typeface="Nobile"/>
                <a:sym typeface="Nobile"/>
              </a:rPr>
              <a:t>Comparison of QNNs with classical convolutional networks.</a:t>
            </a:r>
            <a:endParaRPr b="0" i="0" sz="1944" u="none" cap="none" strike="noStrike">
              <a:solidFill>
                <a:schemeClr val="dk1"/>
              </a:solidFill>
              <a:latin typeface="Calibri"/>
              <a:ea typeface="Calibri"/>
              <a:cs typeface="Calibri"/>
              <a:sym typeface="Calibri"/>
            </a:endParaRPr>
          </a:p>
        </p:txBody>
      </p:sp>
      <p:sp>
        <p:nvSpPr>
          <p:cNvPr id="136" name="Google Shape;136;p7"/>
          <p:cNvSpPr/>
          <p:nvPr/>
        </p:nvSpPr>
        <p:spPr>
          <a:xfrm>
            <a:off x="1258967" y="7049319"/>
            <a:ext cx="7020900" cy="60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Link to Project Notebook: </a:t>
            </a:r>
            <a:r>
              <a:rPr b="1" lang="en-US" sz="1944" u="sng">
                <a:solidFill>
                  <a:srgbClr val="385623"/>
                </a:solidFill>
                <a:latin typeface="Nobile"/>
                <a:ea typeface="Nobile"/>
                <a:cs typeface="Nobile"/>
                <a:sym typeface="Nobile"/>
                <a:hlinkClick r:id="rId4">
                  <a:extLst>
                    <a:ext uri="{A12FA001-AC4F-418D-AE19-62706E023703}">
                      <ahyp:hlinkClr val="tx"/>
                    </a:ext>
                  </a:extLst>
                </a:hlinkClick>
              </a:rPr>
              <a:t>Click here</a:t>
            </a:r>
            <a:r>
              <a:rPr b="1" lang="en-US" sz="1944">
                <a:solidFill>
                  <a:srgbClr val="385623"/>
                </a:solidFill>
                <a:latin typeface="Nobile"/>
                <a:ea typeface="Nobile"/>
                <a:cs typeface="Nobile"/>
                <a:sym typeface="Nobile"/>
              </a:rPr>
              <a:t> </a:t>
            </a:r>
            <a:endParaRPr sz="1944">
              <a:solidFill>
                <a:srgbClr val="385623"/>
              </a:solidFill>
              <a:latin typeface="Calibri"/>
              <a:ea typeface="Calibri"/>
              <a:cs typeface="Calibri"/>
              <a:sym typeface="Calibri"/>
            </a:endParaRPr>
          </a:p>
        </p:txBody>
      </p:sp>
      <p:sp>
        <p:nvSpPr>
          <p:cNvPr id="137" name="Google Shape;137;p7"/>
          <p:cNvSpPr txBox="1"/>
          <p:nvPr/>
        </p:nvSpPr>
        <p:spPr>
          <a:xfrm>
            <a:off x="9249150" y="7657800"/>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pic>
        <p:nvPicPr>
          <p:cNvPr id="138" name="Google Shape;138;p7"/>
          <p:cNvPicPr preferRelativeResize="0"/>
          <p:nvPr/>
        </p:nvPicPr>
        <p:blipFill rotWithShape="1">
          <a:blip r:embed="rId5">
            <a:alphaModFix/>
          </a:blip>
          <a:srcRect b="-6447" l="0" r="0" t="35755"/>
          <a:stretch/>
        </p:blipFill>
        <p:spPr>
          <a:xfrm>
            <a:off x="0" y="-21275"/>
            <a:ext cx="14630400" cy="254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0" y="0"/>
            <a:ext cx="14630400" cy="8229600"/>
          </a:xfrm>
          <a:prstGeom prst="rect">
            <a:avLst/>
          </a:prstGeom>
          <a:solidFill>
            <a:srgbClr val="FAFF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46" name="Google Shape;146;p8"/>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147" name="Google Shape;147;p8"/>
          <p:cNvSpPr/>
          <p:nvPr/>
        </p:nvSpPr>
        <p:spPr>
          <a:xfrm>
            <a:off x="6091238" y="1364099"/>
            <a:ext cx="7934325" cy="1080135"/>
          </a:xfrm>
          <a:prstGeom prst="rect">
            <a:avLst/>
          </a:prstGeom>
          <a:noFill/>
          <a:ln>
            <a:noFill/>
          </a:ln>
        </p:spPr>
        <p:txBody>
          <a:bodyPr anchorCtr="0" anchor="t" bIns="45700" lIns="91425" spcFirstLastPara="1" rIns="91425" wrap="square" tIns="45700">
            <a:noAutofit/>
          </a:bodyPr>
          <a:lstStyle/>
          <a:p>
            <a:pPr indent="0" lvl="0" marL="0" marR="0" rtl="0" algn="l">
              <a:lnSpc>
                <a:spcPct val="125014"/>
              </a:lnSpc>
              <a:spcBef>
                <a:spcPts val="0"/>
              </a:spcBef>
              <a:spcAft>
                <a:spcPts val="0"/>
              </a:spcAft>
              <a:buClr>
                <a:srgbClr val="3B4540"/>
              </a:buClr>
              <a:buSzPts val="3402"/>
              <a:buFont typeface="Fraunces"/>
              <a:buNone/>
            </a:pPr>
            <a:r>
              <a:rPr b="1" lang="en-US" sz="3402">
                <a:solidFill>
                  <a:srgbClr val="3B4540"/>
                </a:solidFill>
                <a:latin typeface="Fraunces"/>
                <a:ea typeface="Fraunces"/>
                <a:cs typeface="Fraunces"/>
                <a:sym typeface="Fraunces"/>
              </a:rPr>
              <a:t>Task 4 - Quantum Machine Learning Model for Sine Function</a:t>
            </a:r>
            <a:endParaRPr sz="3402">
              <a:solidFill>
                <a:schemeClr val="dk1"/>
              </a:solidFill>
              <a:latin typeface="Calibri"/>
              <a:ea typeface="Calibri"/>
              <a:cs typeface="Calibri"/>
              <a:sym typeface="Calibri"/>
            </a:endParaRPr>
          </a:p>
        </p:txBody>
      </p:sp>
      <p:sp>
        <p:nvSpPr>
          <p:cNvPr id="148" name="Google Shape;148;p8"/>
          <p:cNvSpPr/>
          <p:nvPr/>
        </p:nvSpPr>
        <p:spPr>
          <a:xfrm>
            <a:off x="6091238" y="2703433"/>
            <a:ext cx="7934325" cy="1272183"/>
          </a:xfrm>
          <a:prstGeom prst="roundRect">
            <a:avLst>
              <a:gd fmla="val 12226" name="adj"/>
            </a:avLst>
          </a:prstGeom>
          <a:solidFill>
            <a:srgbClr val="E8F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6263997" y="2876193"/>
            <a:ext cx="2160270" cy="269915"/>
          </a:xfrm>
          <a:prstGeom prst="rect">
            <a:avLst/>
          </a:prstGeom>
          <a:noFill/>
          <a:ln>
            <a:noFill/>
          </a:ln>
        </p:spPr>
        <p:txBody>
          <a:bodyPr anchorCtr="0" anchor="t" bIns="45700" lIns="91425" spcFirstLastPara="1" rIns="91425" wrap="square" tIns="45700">
            <a:noAutofit/>
          </a:bodyPr>
          <a:lstStyle/>
          <a:p>
            <a:pPr indent="0" lvl="0" marL="0" marR="0" rtl="0" algn="l">
              <a:lnSpc>
                <a:spcPct val="124985"/>
              </a:lnSpc>
              <a:spcBef>
                <a:spcPts val="0"/>
              </a:spcBef>
              <a:spcAft>
                <a:spcPts val="0"/>
              </a:spcAft>
              <a:buClr>
                <a:srgbClr val="405449"/>
              </a:buClr>
              <a:buSzPts val="1701"/>
              <a:buFont typeface="Fraunces"/>
              <a:buNone/>
            </a:pPr>
            <a:r>
              <a:rPr b="1" lang="en-US" sz="1701">
                <a:solidFill>
                  <a:srgbClr val="405449"/>
                </a:solidFill>
                <a:latin typeface="Fraunces"/>
                <a:ea typeface="Fraunces"/>
                <a:cs typeface="Fraunces"/>
                <a:sym typeface="Fraunces"/>
              </a:rPr>
              <a:t>Discretization</a:t>
            </a:r>
            <a:endParaRPr sz="1701">
              <a:solidFill>
                <a:schemeClr val="dk1"/>
              </a:solidFill>
              <a:latin typeface="Calibri"/>
              <a:ea typeface="Calibri"/>
              <a:cs typeface="Calibri"/>
              <a:sym typeface="Calibri"/>
            </a:endParaRPr>
          </a:p>
        </p:txBody>
      </p:sp>
      <p:sp>
        <p:nvSpPr>
          <p:cNvPr id="150" name="Google Shape;150;p8"/>
          <p:cNvSpPr/>
          <p:nvPr/>
        </p:nvSpPr>
        <p:spPr>
          <a:xfrm>
            <a:off x="6263997" y="3249692"/>
            <a:ext cx="7588806" cy="553164"/>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405449"/>
              </a:buClr>
              <a:buSzPts val="1361"/>
              <a:buFont typeface="Nobile"/>
              <a:buNone/>
            </a:pPr>
            <a:r>
              <a:rPr lang="en-US" sz="1361">
                <a:solidFill>
                  <a:srgbClr val="405449"/>
                </a:solidFill>
                <a:latin typeface="Nobile"/>
                <a:ea typeface="Nobile"/>
                <a:cs typeface="Nobile"/>
                <a:sym typeface="Nobile"/>
              </a:rPr>
              <a:t>The team divided the interval [0, 2π] into discrete points, using the sine values at these points as labels for the quantum machine learning model.</a:t>
            </a:r>
            <a:endParaRPr sz="1361">
              <a:solidFill>
                <a:schemeClr val="dk1"/>
              </a:solidFill>
              <a:latin typeface="Calibri"/>
              <a:ea typeface="Calibri"/>
              <a:cs typeface="Calibri"/>
              <a:sym typeface="Calibri"/>
            </a:endParaRPr>
          </a:p>
        </p:txBody>
      </p:sp>
      <p:sp>
        <p:nvSpPr>
          <p:cNvPr id="151" name="Google Shape;151;p8"/>
          <p:cNvSpPr/>
          <p:nvPr/>
        </p:nvSpPr>
        <p:spPr>
          <a:xfrm>
            <a:off x="6091238" y="4148376"/>
            <a:ext cx="7934325" cy="1272183"/>
          </a:xfrm>
          <a:prstGeom prst="roundRect">
            <a:avLst>
              <a:gd fmla="val 12226" name="adj"/>
            </a:avLst>
          </a:prstGeom>
          <a:solidFill>
            <a:srgbClr val="E8F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6264002" y="4321125"/>
            <a:ext cx="3904500" cy="270000"/>
          </a:xfrm>
          <a:prstGeom prst="rect">
            <a:avLst/>
          </a:prstGeom>
          <a:noFill/>
          <a:ln>
            <a:noFill/>
          </a:ln>
        </p:spPr>
        <p:txBody>
          <a:bodyPr anchorCtr="0" anchor="t" bIns="45700" lIns="91425" spcFirstLastPara="1" rIns="91425" wrap="square" tIns="45700">
            <a:noAutofit/>
          </a:bodyPr>
          <a:lstStyle/>
          <a:p>
            <a:pPr indent="0" lvl="0" marL="0" marR="0" rtl="0" algn="l">
              <a:lnSpc>
                <a:spcPct val="124985"/>
              </a:lnSpc>
              <a:spcBef>
                <a:spcPts val="0"/>
              </a:spcBef>
              <a:spcAft>
                <a:spcPts val="0"/>
              </a:spcAft>
              <a:buClr>
                <a:srgbClr val="405449"/>
              </a:buClr>
              <a:buSzPts val="1701"/>
              <a:buFont typeface="Fraunces"/>
              <a:buNone/>
            </a:pPr>
            <a:r>
              <a:rPr b="1" lang="en-US" sz="1701">
                <a:solidFill>
                  <a:srgbClr val="405449"/>
                </a:solidFill>
                <a:latin typeface="Fraunces"/>
                <a:ea typeface="Fraunces"/>
                <a:cs typeface="Fraunces"/>
                <a:sym typeface="Fraunces"/>
              </a:rPr>
              <a:t>Model Development</a:t>
            </a:r>
            <a:endParaRPr sz="1701">
              <a:solidFill>
                <a:schemeClr val="dk1"/>
              </a:solidFill>
              <a:latin typeface="Calibri"/>
              <a:ea typeface="Calibri"/>
              <a:cs typeface="Calibri"/>
              <a:sym typeface="Calibri"/>
            </a:endParaRPr>
          </a:p>
        </p:txBody>
      </p:sp>
      <p:sp>
        <p:nvSpPr>
          <p:cNvPr id="153" name="Google Shape;153;p8"/>
          <p:cNvSpPr/>
          <p:nvPr/>
        </p:nvSpPr>
        <p:spPr>
          <a:xfrm>
            <a:off x="6263997" y="4694634"/>
            <a:ext cx="7588806" cy="553164"/>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405449"/>
              </a:buClr>
              <a:buSzPts val="1361"/>
              <a:buFont typeface="Nobile"/>
              <a:buNone/>
            </a:pPr>
            <a:r>
              <a:rPr lang="en-US" sz="1361">
                <a:solidFill>
                  <a:srgbClr val="405449"/>
                </a:solidFill>
                <a:latin typeface="Nobile"/>
                <a:ea typeface="Nobile"/>
                <a:cs typeface="Nobile"/>
                <a:sym typeface="Nobile"/>
              </a:rPr>
              <a:t>They created a quantum circuit to predict the sine values, leveraging the unique properties of quantum systems to learn the underlying function.</a:t>
            </a:r>
            <a:endParaRPr sz="1361">
              <a:solidFill>
                <a:schemeClr val="dk1"/>
              </a:solidFill>
              <a:latin typeface="Calibri"/>
              <a:ea typeface="Calibri"/>
              <a:cs typeface="Calibri"/>
              <a:sym typeface="Calibri"/>
            </a:endParaRPr>
          </a:p>
        </p:txBody>
      </p:sp>
      <p:sp>
        <p:nvSpPr>
          <p:cNvPr id="154" name="Google Shape;154;p8"/>
          <p:cNvSpPr/>
          <p:nvPr/>
        </p:nvSpPr>
        <p:spPr>
          <a:xfrm>
            <a:off x="6091238" y="5593318"/>
            <a:ext cx="7934325" cy="1272183"/>
          </a:xfrm>
          <a:prstGeom prst="roundRect">
            <a:avLst>
              <a:gd fmla="val 12226" name="adj"/>
            </a:avLst>
          </a:prstGeom>
          <a:solidFill>
            <a:srgbClr val="E8F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6263997" y="5766078"/>
            <a:ext cx="2160270" cy="269915"/>
          </a:xfrm>
          <a:prstGeom prst="rect">
            <a:avLst/>
          </a:prstGeom>
          <a:noFill/>
          <a:ln>
            <a:noFill/>
          </a:ln>
        </p:spPr>
        <p:txBody>
          <a:bodyPr anchorCtr="0" anchor="t" bIns="45700" lIns="91425" spcFirstLastPara="1" rIns="91425" wrap="square" tIns="45700">
            <a:noAutofit/>
          </a:bodyPr>
          <a:lstStyle/>
          <a:p>
            <a:pPr indent="0" lvl="0" marL="0" marR="0" rtl="0" algn="l">
              <a:lnSpc>
                <a:spcPct val="124985"/>
              </a:lnSpc>
              <a:spcBef>
                <a:spcPts val="0"/>
              </a:spcBef>
              <a:spcAft>
                <a:spcPts val="0"/>
              </a:spcAft>
              <a:buClr>
                <a:srgbClr val="405449"/>
              </a:buClr>
              <a:buSzPts val="1701"/>
              <a:buFont typeface="Fraunces"/>
              <a:buNone/>
            </a:pPr>
            <a:r>
              <a:rPr b="1" lang="en-US" sz="1701">
                <a:solidFill>
                  <a:srgbClr val="405449"/>
                </a:solidFill>
                <a:latin typeface="Fraunces"/>
                <a:ea typeface="Fraunces"/>
                <a:cs typeface="Fraunces"/>
                <a:sym typeface="Fraunces"/>
              </a:rPr>
              <a:t>Visualization</a:t>
            </a:r>
            <a:endParaRPr sz="1701">
              <a:solidFill>
                <a:schemeClr val="dk1"/>
              </a:solidFill>
              <a:latin typeface="Calibri"/>
              <a:ea typeface="Calibri"/>
              <a:cs typeface="Calibri"/>
              <a:sym typeface="Calibri"/>
            </a:endParaRPr>
          </a:p>
        </p:txBody>
      </p:sp>
      <p:sp>
        <p:nvSpPr>
          <p:cNvPr id="156" name="Google Shape;156;p8"/>
          <p:cNvSpPr/>
          <p:nvPr/>
        </p:nvSpPr>
        <p:spPr>
          <a:xfrm>
            <a:off x="6263997" y="6139577"/>
            <a:ext cx="7588806" cy="553164"/>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405449"/>
              </a:buClr>
              <a:buSzPts val="1361"/>
              <a:buFont typeface="Nobile"/>
              <a:buNone/>
            </a:pPr>
            <a:r>
              <a:rPr lang="en-US" sz="1361">
                <a:solidFill>
                  <a:srgbClr val="405449"/>
                </a:solidFill>
                <a:latin typeface="Nobile"/>
                <a:ea typeface="Nobile"/>
                <a:cs typeface="Nobile"/>
                <a:sym typeface="Nobile"/>
              </a:rPr>
              <a:t>The team visualized the predicted sine values alongside the actual values, demonstrating the effectiveness of the quantum machine learning model.</a:t>
            </a:r>
            <a:endParaRPr sz="1361">
              <a:solidFill>
                <a:schemeClr val="dk1"/>
              </a:solidFill>
              <a:latin typeface="Calibri"/>
              <a:ea typeface="Calibri"/>
              <a:cs typeface="Calibri"/>
              <a:sym typeface="Calibri"/>
            </a:endParaRPr>
          </a:p>
        </p:txBody>
      </p:sp>
      <p:sp>
        <p:nvSpPr>
          <p:cNvPr id="157" name="Google Shape;157;p8"/>
          <p:cNvSpPr txBox="1"/>
          <p:nvPr/>
        </p:nvSpPr>
        <p:spPr>
          <a:xfrm>
            <a:off x="9354300" y="-13175"/>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pic>
        <p:nvPicPr>
          <p:cNvPr id="158" name="Google Shape;158;p8"/>
          <p:cNvPicPr preferRelativeResize="0"/>
          <p:nvPr/>
        </p:nvPicPr>
        <p:blipFill>
          <a:blip r:embed="rId4">
            <a:alphaModFix/>
          </a:blip>
          <a:stretch>
            <a:fillRect/>
          </a:stretch>
        </p:blipFill>
        <p:spPr>
          <a:xfrm>
            <a:off x="0" y="0"/>
            <a:ext cx="5486400" cy="8229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p:nvPr/>
        </p:nvSpPr>
        <p:spPr>
          <a:xfrm>
            <a:off x="0" y="0"/>
            <a:ext cx="14630400" cy="8229600"/>
          </a:xfrm>
          <a:prstGeom prst="rect">
            <a:avLst/>
          </a:prstGeom>
          <a:solidFill>
            <a:srgbClr val="4389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0"/>
            <a:ext cx="14630400" cy="822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864037" y="1195626"/>
            <a:ext cx="4937760" cy="617101"/>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B4540"/>
              </a:buClr>
              <a:buSzPts val="3888"/>
              <a:buFont typeface="Fraunces"/>
              <a:buNone/>
            </a:pPr>
            <a:r>
              <a:rPr b="1" lang="en-US" sz="3888">
                <a:solidFill>
                  <a:srgbClr val="3B4540"/>
                </a:solidFill>
                <a:latin typeface="Fraunces"/>
                <a:ea typeface="Fraunces"/>
                <a:cs typeface="Fraunces"/>
                <a:sym typeface="Fraunces"/>
              </a:rPr>
              <a:t>Task 4 Overview:</a:t>
            </a:r>
            <a:endParaRPr sz="3888">
              <a:solidFill>
                <a:schemeClr val="dk1"/>
              </a:solidFill>
              <a:latin typeface="Calibri"/>
              <a:ea typeface="Calibri"/>
              <a:cs typeface="Calibri"/>
              <a:sym typeface="Calibri"/>
            </a:endParaRPr>
          </a:p>
        </p:txBody>
      </p:sp>
      <p:sp>
        <p:nvSpPr>
          <p:cNvPr id="167" name="Google Shape;167;p9"/>
          <p:cNvSpPr/>
          <p:nvPr/>
        </p:nvSpPr>
        <p:spPr>
          <a:xfrm>
            <a:off x="1258967" y="2306479"/>
            <a:ext cx="1250739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Objective:</a:t>
            </a:r>
            <a:r>
              <a:rPr lang="en-US" sz="1944">
                <a:solidFill>
                  <a:srgbClr val="405449"/>
                </a:solidFill>
                <a:latin typeface="Nobile"/>
                <a:ea typeface="Nobile"/>
                <a:cs typeface="Nobile"/>
                <a:sym typeface="Nobile"/>
              </a:rPr>
              <a:t> To develop a quantum machine learning model to learn the sine function.</a:t>
            </a:r>
            <a:endParaRPr sz="1944">
              <a:solidFill>
                <a:schemeClr val="dk1"/>
              </a:solidFill>
              <a:latin typeface="Calibri"/>
              <a:ea typeface="Calibri"/>
              <a:cs typeface="Calibri"/>
              <a:sym typeface="Calibri"/>
            </a:endParaRPr>
          </a:p>
        </p:txBody>
      </p:sp>
      <p:sp>
        <p:nvSpPr>
          <p:cNvPr id="168" name="Google Shape;168;p9"/>
          <p:cNvSpPr/>
          <p:nvPr/>
        </p:nvSpPr>
        <p:spPr>
          <a:xfrm>
            <a:off x="1258967" y="2787848"/>
            <a:ext cx="1250739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Materials Used:</a:t>
            </a:r>
            <a:r>
              <a:rPr lang="en-US" sz="1944">
                <a:solidFill>
                  <a:srgbClr val="405449"/>
                </a:solidFill>
                <a:latin typeface="Nobile"/>
                <a:ea typeface="Nobile"/>
                <a:cs typeface="Nobile"/>
                <a:sym typeface="Nobile"/>
              </a:rPr>
              <a:t> </a:t>
            </a:r>
            <a:r>
              <a:rPr lang="en-US" sz="1944" u="sng">
                <a:solidFill>
                  <a:srgbClr val="32673D"/>
                </a:solidFill>
                <a:latin typeface="Nobile"/>
                <a:ea typeface="Nobile"/>
                <a:cs typeface="Nobile"/>
                <a:sym typeface="Nobile"/>
                <a:hlinkClick r:id="rId3">
                  <a:extLst>
                    <a:ext uri="{A12FA001-AC4F-418D-AE19-62706E023703}">
                      <ahyp:hlinkClr val="tx"/>
                    </a:ext>
                  </a:extLst>
                </a:hlinkClick>
              </a:rPr>
              <a:t>Quantum Sine Function Notebook</a:t>
            </a:r>
            <a:endParaRPr sz="1944">
              <a:solidFill>
                <a:schemeClr val="dk1"/>
              </a:solidFill>
              <a:latin typeface="Calibri"/>
              <a:ea typeface="Calibri"/>
              <a:cs typeface="Calibri"/>
              <a:sym typeface="Calibri"/>
            </a:endParaRPr>
          </a:p>
        </p:txBody>
      </p:sp>
      <p:sp>
        <p:nvSpPr>
          <p:cNvPr id="169" name="Google Shape;169;p9"/>
          <p:cNvSpPr/>
          <p:nvPr/>
        </p:nvSpPr>
        <p:spPr>
          <a:xfrm>
            <a:off x="1258967" y="3269218"/>
            <a:ext cx="1250739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Methodology:</a:t>
            </a:r>
            <a:endParaRPr sz="1944">
              <a:solidFill>
                <a:schemeClr val="dk1"/>
              </a:solidFill>
              <a:latin typeface="Calibri"/>
              <a:ea typeface="Calibri"/>
              <a:cs typeface="Calibri"/>
              <a:sym typeface="Calibri"/>
            </a:endParaRPr>
          </a:p>
        </p:txBody>
      </p:sp>
      <p:sp>
        <p:nvSpPr>
          <p:cNvPr id="170" name="Google Shape;170;p9"/>
          <p:cNvSpPr/>
          <p:nvPr/>
        </p:nvSpPr>
        <p:spPr>
          <a:xfrm>
            <a:off x="1654016" y="3750588"/>
            <a:ext cx="12112347" cy="395049"/>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79"/>
              </a:lnSpc>
              <a:spcBef>
                <a:spcPts val="0"/>
              </a:spcBef>
              <a:spcAft>
                <a:spcPts val="0"/>
              </a:spcAft>
              <a:buClr>
                <a:srgbClr val="405449"/>
              </a:buClr>
              <a:buSzPts val="1944"/>
              <a:buFont typeface="Nobile"/>
              <a:buChar char="•"/>
            </a:pPr>
            <a:r>
              <a:rPr b="1" i="0" lang="en-US" sz="1944" u="none" cap="none" strike="noStrike">
                <a:solidFill>
                  <a:srgbClr val="405449"/>
                </a:solidFill>
                <a:latin typeface="Nobile"/>
                <a:ea typeface="Nobile"/>
                <a:cs typeface="Nobile"/>
                <a:sym typeface="Nobile"/>
              </a:rPr>
              <a:t>Discretization:</a:t>
            </a:r>
            <a:r>
              <a:rPr b="0" i="0" lang="en-US" sz="1944" u="none" cap="none" strike="noStrike">
                <a:solidFill>
                  <a:srgbClr val="405449"/>
                </a:solidFill>
                <a:latin typeface="Nobile"/>
                <a:ea typeface="Nobile"/>
                <a:cs typeface="Nobile"/>
                <a:sym typeface="Nobile"/>
              </a:rPr>
              <a:t> Dividing the interval [0, 2π] into discrete points.</a:t>
            </a:r>
            <a:endParaRPr b="0" i="0" sz="1944" u="none" cap="none" strike="noStrike">
              <a:solidFill>
                <a:schemeClr val="dk1"/>
              </a:solidFill>
              <a:latin typeface="Calibri"/>
              <a:ea typeface="Calibri"/>
              <a:cs typeface="Calibri"/>
              <a:sym typeface="Calibri"/>
            </a:endParaRPr>
          </a:p>
        </p:txBody>
      </p:sp>
      <p:sp>
        <p:nvSpPr>
          <p:cNvPr id="171" name="Google Shape;171;p9"/>
          <p:cNvSpPr/>
          <p:nvPr/>
        </p:nvSpPr>
        <p:spPr>
          <a:xfrm>
            <a:off x="1654016" y="4231958"/>
            <a:ext cx="12112347" cy="395049"/>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79"/>
              </a:lnSpc>
              <a:spcBef>
                <a:spcPts val="0"/>
              </a:spcBef>
              <a:spcAft>
                <a:spcPts val="0"/>
              </a:spcAft>
              <a:buClr>
                <a:srgbClr val="405449"/>
              </a:buClr>
              <a:buSzPts val="1944"/>
              <a:buFont typeface="Nobile"/>
              <a:buChar char="•"/>
            </a:pPr>
            <a:r>
              <a:rPr b="1" i="0" lang="en-US" sz="1944" u="none" cap="none" strike="noStrike">
                <a:solidFill>
                  <a:srgbClr val="405449"/>
                </a:solidFill>
                <a:latin typeface="Nobile"/>
                <a:ea typeface="Nobile"/>
                <a:cs typeface="Nobile"/>
                <a:sym typeface="Nobile"/>
              </a:rPr>
              <a:t>Labeling:</a:t>
            </a:r>
            <a:r>
              <a:rPr b="0" i="0" lang="en-US" sz="1944" u="none" cap="none" strike="noStrike">
                <a:solidFill>
                  <a:srgbClr val="405449"/>
                </a:solidFill>
                <a:latin typeface="Nobile"/>
                <a:ea typeface="Nobile"/>
                <a:cs typeface="Nobile"/>
                <a:sym typeface="Nobile"/>
              </a:rPr>
              <a:t> Using sine values at these points as labels.</a:t>
            </a:r>
            <a:endParaRPr b="0" i="0" sz="1944" u="none" cap="none" strike="noStrike">
              <a:solidFill>
                <a:schemeClr val="dk1"/>
              </a:solidFill>
              <a:latin typeface="Calibri"/>
              <a:ea typeface="Calibri"/>
              <a:cs typeface="Calibri"/>
              <a:sym typeface="Calibri"/>
            </a:endParaRPr>
          </a:p>
        </p:txBody>
      </p:sp>
      <p:sp>
        <p:nvSpPr>
          <p:cNvPr id="172" name="Google Shape;172;p9"/>
          <p:cNvSpPr/>
          <p:nvPr/>
        </p:nvSpPr>
        <p:spPr>
          <a:xfrm>
            <a:off x="1654016" y="4713327"/>
            <a:ext cx="12112347" cy="395049"/>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79"/>
              </a:lnSpc>
              <a:spcBef>
                <a:spcPts val="0"/>
              </a:spcBef>
              <a:spcAft>
                <a:spcPts val="0"/>
              </a:spcAft>
              <a:buClr>
                <a:srgbClr val="405449"/>
              </a:buClr>
              <a:buSzPts val="1944"/>
              <a:buFont typeface="Nobile"/>
              <a:buChar char="•"/>
            </a:pPr>
            <a:r>
              <a:rPr b="1" i="0" lang="en-US" sz="1944" u="none" cap="none" strike="noStrike">
                <a:solidFill>
                  <a:srgbClr val="405449"/>
                </a:solidFill>
                <a:latin typeface="Nobile"/>
                <a:ea typeface="Nobile"/>
                <a:cs typeface="Nobile"/>
                <a:sym typeface="Nobile"/>
              </a:rPr>
              <a:t>Model Development:</a:t>
            </a:r>
            <a:r>
              <a:rPr b="0" i="0" lang="en-US" sz="1944" u="none" cap="none" strike="noStrike">
                <a:solidFill>
                  <a:srgbClr val="405449"/>
                </a:solidFill>
                <a:latin typeface="Nobile"/>
                <a:ea typeface="Nobile"/>
                <a:cs typeface="Nobile"/>
                <a:sym typeface="Nobile"/>
              </a:rPr>
              <a:t> Creating a quantum circuit to predict sine values.</a:t>
            </a:r>
            <a:endParaRPr b="0" i="0" sz="1944" u="none" cap="none" strike="noStrike">
              <a:solidFill>
                <a:schemeClr val="dk1"/>
              </a:solidFill>
              <a:latin typeface="Calibri"/>
              <a:ea typeface="Calibri"/>
              <a:cs typeface="Calibri"/>
              <a:sym typeface="Calibri"/>
            </a:endParaRPr>
          </a:p>
        </p:txBody>
      </p:sp>
      <p:sp>
        <p:nvSpPr>
          <p:cNvPr id="173" name="Google Shape;173;p9"/>
          <p:cNvSpPr/>
          <p:nvPr/>
        </p:nvSpPr>
        <p:spPr>
          <a:xfrm>
            <a:off x="1258967" y="5194697"/>
            <a:ext cx="1250739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Results:</a:t>
            </a:r>
            <a:endParaRPr sz="1944">
              <a:solidFill>
                <a:schemeClr val="dk1"/>
              </a:solidFill>
              <a:latin typeface="Calibri"/>
              <a:ea typeface="Calibri"/>
              <a:cs typeface="Calibri"/>
              <a:sym typeface="Calibri"/>
            </a:endParaRPr>
          </a:p>
        </p:txBody>
      </p:sp>
      <p:sp>
        <p:nvSpPr>
          <p:cNvPr id="174" name="Google Shape;174;p9"/>
          <p:cNvSpPr/>
          <p:nvPr/>
        </p:nvSpPr>
        <p:spPr>
          <a:xfrm>
            <a:off x="1654016" y="5676067"/>
            <a:ext cx="12112347" cy="395049"/>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79"/>
              </a:lnSpc>
              <a:spcBef>
                <a:spcPts val="0"/>
              </a:spcBef>
              <a:spcAft>
                <a:spcPts val="0"/>
              </a:spcAft>
              <a:buClr>
                <a:srgbClr val="405449"/>
              </a:buClr>
              <a:buSzPts val="1944"/>
              <a:buFont typeface="Nobile"/>
              <a:buChar char="•"/>
            </a:pPr>
            <a:r>
              <a:rPr b="0" i="0" lang="en-US" sz="1944" u="none" cap="none" strike="noStrike">
                <a:solidFill>
                  <a:srgbClr val="405449"/>
                </a:solidFill>
                <a:latin typeface="Nobile"/>
                <a:ea typeface="Nobile"/>
                <a:cs typeface="Nobile"/>
                <a:sym typeface="Nobile"/>
              </a:rPr>
              <a:t>Successful implementation of the model.</a:t>
            </a:r>
            <a:endParaRPr b="0" i="0" sz="1944" u="none" cap="none" strike="noStrike">
              <a:solidFill>
                <a:schemeClr val="dk1"/>
              </a:solidFill>
              <a:latin typeface="Calibri"/>
              <a:ea typeface="Calibri"/>
              <a:cs typeface="Calibri"/>
              <a:sym typeface="Calibri"/>
            </a:endParaRPr>
          </a:p>
        </p:txBody>
      </p:sp>
      <p:sp>
        <p:nvSpPr>
          <p:cNvPr id="175" name="Google Shape;175;p9"/>
          <p:cNvSpPr/>
          <p:nvPr/>
        </p:nvSpPr>
        <p:spPr>
          <a:xfrm>
            <a:off x="1654016" y="6157436"/>
            <a:ext cx="12112347" cy="395049"/>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79"/>
              </a:lnSpc>
              <a:spcBef>
                <a:spcPts val="0"/>
              </a:spcBef>
              <a:spcAft>
                <a:spcPts val="0"/>
              </a:spcAft>
              <a:buClr>
                <a:srgbClr val="405449"/>
              </a:buClr>
              <a:buSzPts val="1944"/>
              <a:buFont typeface="Nobile"/>
              <a:buChar char="•"/>
            </a:pPr>
            <a:r>
              <a:rPr b="0" i="0" lang="en-US" sz="1944" u="none" cap="none" strike="noStrike">
                <a:solidFill>
                  <a:srgbClr val="405449"/>
                </a:solidFill>
                <a:latin typeface="Nobile"/>
                <a:ea typeface="Nobile"/>
                <a:cs typeface="Nobile"/>
                <a:sym typeface="Nobile"/>
              </a:rPr>
              <a:t>Visualization of predicted vs. actual sine values.</a:t>
            </a:r>
            <a:endParaRPr b="0" i="0" sz="1944" u="none" cap="none" strike="noStrike">
              <a:solidFill>
                <a:schemeClr val="dk1"/>
              </a:solidFill>
              <a:latin typeface="Calibri"/>
              <a:ea typeface="Calibri"/>
              <a:cs typeface="Calibri"/>
              <a:sym typeface="Calibri"/>
            </a:endParaRPr>
          </a:p>
        </p:txBody>
      </p:sp>
      <p:sp>
        <p:nvSpPr>
          <p:cNvPr id="176" name="Google Shape;176;p9"/>
          <p:cNvSpPr/>
          <p:nvPr/>
        </p:nvSpPr>
        <p:spPr>
          <a:xfrm>
            <a:off x="1258967" y="6638806"/>
            <a:ext cx="12507397" cy="57603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405449"/>
              </a:buClr>
              <a:buSzPts val="1944"/>
              <a:buFont typeface="Nobile"/>
              <a:buChar char="•"/>
            </a:pPr>
            <a:r>
              <a:rPr b="1" lang="en-US" sz="1944">
                <a:solidFill>
                  <a:srgbClr val="405449"/>
                </a:solidFill>
                <a:latin typeface="Nobile"/>
                <a:ea typeface="Nobile"/>
                <a:cs typeface="Nobile"/>
                <a:sym typeface="Nobile"/>
              </a:rPr>
              <a:t>Link to Project Notebook: </a:t>
            </a:r>
            <a:r>
              <a:rPr b="1" lang="en-US" sz="1944" u="sng">
                <a:solidFill>
                  <a:srgbClr val="385623"/>
                </a:solidFill>
                <a:latin typeface="Nobile"/>
                <a:ea typeface="Nobile"/>
                <a:cs typeface="Nobile"/>
                <a:sym typeface="Nobile"/>
                <a:hlinkClick r:id="rId4">
                  <a:extLst>
                    <a:ext uri="{A12FA001-AC4F-418D-AE19-62706E023703}">
                      <ahyp:hlinkClr val="tx"/>
                    </a:ext>
                  </a:extLst>
                </a:hlinkClick>
              </a:rPr>
              <a:t>Click here</a:t>
            </a:r>
            <a:r>
              <a:rPr b="1" lang="en-US" sz="1944">
                <a:solidFill>
                  <a:srgbClr val="385623"/>
                </a:solidFill>
                <a:latin typeface="Nobile"/>
                <a:ea typeface="Nobile"/>
                <a:cs typeface="Nobile"/>
                <a:sym typeface="Nobile"/>
              </a:rPr>
              <a:t> </a:t>
            </a:r>
            <a:endParaRPr sz="1944">
              <a:solidFill>
                <a:srgbClr val="385623"/>
              </a:solidFill>
              <a:latin typeface="Calibri"/>
              <a:ea typeface="Calibri"/>
              <a:cs typeface="Calibri"/>
              <a:sym typeface="Calibri"/>
            </a:endParaRPr>
          </a:p>
        </p:txBody>
      </p:sp>
      <p:pic>
        <p:nvPicPr>
          <p:cNvPr id="177" name="Google Shape;177;p9"/>
          <p:cNvPicPr preferRelativeResize="0"/>
          <p:nvPr/>
        </p:nvPicPr>
        <p:blipFill rotWithShape="1">
          <a:blip r:embed="rId5">
            <a:alphaModFix/>
          </a:blip>
          <a:srcRect b="0" l="0" r="0" t="0"/>
          <a:stretch/>
        </p:blipFill>
        <p:spPr>
          <a:xfrm>
            <a:off x="0" y="-24817"/>
            <a:ext cx="14630400" cy="1039578"/>
          </a:xfrm>
          <a:prstGeom prst="rect">
            <a:avLst/>
          </a:prstGeom>
          <a:noFill/>
          <a:ln>
            <a:noFill/>
          </a:ln>
        </p:spPr>
      </p:pic>
      <p:sp>
        <p:nvSpPr>
          <p:cNvPr id="178" name="Google Shape;178;p9"/>
          <p:cNvSpPr txBox="1"/>
          <p:nvPr/>
        </p:nvSpPr>
        <p:spPr>
          <a:xfrm>
            <a:off x="4677150" y="7601525"/>
            <a:ext cx="5276100" cy="571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25021"/>
              </a:lnSpc>
              <a:spcBef>
                <a:spcPts val="0"/>
              </a:spcBef>
              <a:spcAft>
                <a:spcPts val="0"/>
              </a:spcAft>
              <a:buNone/>
            </a:pPr>
            <a:r>
              <a:rPr b="1" lang="en-US" sz="2286">
                <a:solidFill>
                  <a:srgbClr val="548135"/>
                </a:solidFill>
                <a:latin typeface="Fraunces"/>
                <a:ea typeface="Fraunces"/>
                <a:cs typeface="Fraunces"/>
                <a:sym typeface="Fraunces"/>
              </a:rPr>
              <a:t>Womanium Quantum+AI  Project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2024-07-27T17:18:18Z</dcterms:created>
  <dc:creator>PptxGenJS</dc:creator>
</cp:coreProperties>
</file>