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8" r:id="rId3"/>
    <p:sldId id="290" r:id="rId4"/>
    <p:sldId id="291" r:id="rId5"/>
    <p:sldId id="293" r:id="rId6"/>
    <p:sldId id="292" r:id="rId7"/>
    <p:sldId id="294" r:id="rId8"/>
    <p:sldId id="296" r:id="rId9"/>
    <p:sldId id="297" r:id="rId10"/>
    <p:sldId id="298" r:id="rId11"/>
    <p:sldId id="299" r:id="rId12"/>
    <p:sldId id="300" r:id="rId13"/>
    <p:sldId id="301" r:id="rId14"/>
    <p:sldId id="302" r:id="rId15"/>
    <p:sldId id="282" r:id="rId16"/>
  </p:sldIdLst>
  <p:sldSz cx="9144000" cy="5143500" type="screen16x9"/>
  <p:notesSz cx="6858000" cy="9144000"/>
  <p:embeddedFontLst>
    <p:embeddedFont>
      <p:font typeface="Fira Sans Extra Condensed Medium" panose="020B0603050000020004" pitchFamily="34" charset="0"/>
      <p:regular r:id="rId18"/>
      <p:bold r:id="rId19"/>
      <p:italic r:id="rId20"/>
      <p:boldItalic r:id="rId21"/>
    </p:embeddedFont>
    <p:embeddedFont>
      <p:font typeface="Fira Sans Extra Condensed SemiBold" panose="020B06030500000200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1"/>
    <p:restoredTop sz="94720"/>
  </p:normalViewPr>
  <p:slideViewPr>
    <p:cSldViewPr snapToGrid="0">
      <p:cViewPr varScale="1">
        <p:scale>
          <a:sx n="268" d="100"/>
          <a:sy n="268" d="100"/>
        </p:scale>
        <p:origin x="20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9706B0AB-5CF0-78BF-5C30-6BFA7284E317}"/>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4863278B-A68C-C86F-88C6-4BB06DD5C7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0A87FBF7-BEE7-B2D9-535A-E599A6824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99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C2BE37CF-017C-F3DA-888D-8CAED01415CB}"/>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61DC9874-A110-1651-954A-09FFA15AF9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E452F3AA-32AD-A034-7361-FE05C7BF5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859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FAA9A760-1E80-349A-2FE0-115B7A5A1805}"/>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D817B401-F9DD-A32F-AEB0-2D2B252200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AF50BCB4-798D-FA5A-FFAF-A2A365F244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90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4B097E34-F429-19CB-0B40-96919310D895}"/>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3D65D4C8-ACCB-25AC-1192-1D963A05EE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C2441AA2-2E5A-EC6B-E20F-A3C40DDBC1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6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9AA6495D-734B-1B1A-A36F-1A3B351F2207}"/>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6A5A1E6B-4C2D-70DD-2010-FDEC7AA6BA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2570ECCE-CEBA-4FC4-3457-6CA5E6332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282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99521e9a8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99521e9a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09eb2c6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E0E5FA89-446E-54DC-8825-0EB9B9AA7BB5}"/>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69C971B9-F020-737C-8E91-A13EB570F1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1085EB17-22F3-3576-3E27-5BD5A5A3A8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252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0F23B921-E022-7808-5181-866A0E3165F7}"/>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3012E2DD-1A74-0D7D-2AA1-B9C2235569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42CA99E0-77C2-145F-8802-8AAF0F3FF0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86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094FE1A5-41BE-713D-6E26-33E0CD9A66D0}"/>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BDCCCC1B-A799-A82D-86A0-302363F50F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BFA92AC3-50EA-8F74-D502-BF1B0BAAF2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14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2410948E-F841-5EBD-9C95-033AA68D810C}"/>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C76E11DA-0DC8-5270-E850-3D4AADD8BA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CA211270-73B5-5EF2-9884-74F3781FF8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68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2F944363-F237-27D4-6DF7-8FC6AECCDD81}"/>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9686D852-FB80-8625-D70A-875C6C426B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F8DA17FF-534E-D0F6-2734-DE28EACD31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55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8F27E452-2427-77D9-1AFC-2EB9B3B02BF9}"/>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FD8A3343-F11F-9734-69D0-38E77F38E1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32E515F4-5448-4246-75BF-EF91F7BDF4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05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8CBA2D6-93D4-5761-55B8-2FC5FD920141}"/>
            </a:ext>
          </a:extLst>
        </p:cNvPr>
        <p:cNvGrpSpPr/>
        <p:nvPr/>
      </p:nvGrpSpPr>
      <p:grpSpPr>
        <a:xfrm>
          <a:off x="0" y="0"/>
          <a:ext cx="0" cy="0"/>
          <a:chOff x="0" y="0"/>
          <a:chExt cx="0" cy="0"/>
        </a:xfrm>
      </p:grpSpPr>
      <p:sp>
        <p:nvSpPr>
          <p:cNvPr id="104" name="Google Shape;104;g909eb2c61a_0_10:notes">
            <a:extLst>
              <a:ext uri="{FF2B5EF4-FFF2-40B4-BE49-F238E27FC236}">
                <a16:creationId xmlns:a16="http://schemas.microsoft.com/office/drawing/2014/main" id="{FB6D5248-DF2F-D644-87D5-23623241B0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09eb2c61a_0_10:notes">
            <a:extLst>
              <a:ext uri="{FF2B5EF4-FFF2-40B4-BE49-F238E27FC236}">
                <a16:creationId xmlns:a16="http://schemas.microsoft.com/office/drawing/2014/main" id="{4410C8F0-4C58-33D2-3FB1-A6E7B3E6FC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16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1254" y="1040100"/>
            <a:ext cx="3317400" cy="24315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atin typeface="Fira Sans Extra Condensed SemiBold"/>
                <a:ea typeface="Fira Sans Extra Condensed SemiBold"/>
                <a:cs typeface="Fira Sans Extra Condensed SemiBold"/>
                <a:sym typeface="Fira Sans Extra Condensed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1257" y="3535500"/>
            <a:ext cx="3907800" cy="4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a:lvl1pPr>
            <a:lvl2pPr marL="914400" lvl="1" indent="-304800" algn="ctr" rtl="0">
              <a:spcBef>
                <a:spcPts val="1600"/>
              </a:spcBef>
              <a:spcAft>
                <a:spcPts val="0"/>
              </a:spcAft>
              <a:buSzPts val="1200"/>
              <a:buChar char="○"/>
              <a:defRPr/>
            </a:lvl2pPr>
            <a:lvl3pPr marL="1371600" lvl="2" indent="-304800" algn="ctr" rtl="0">
              <a:spcBef>
                <a:spcPts val="1600"/>
              </a:spcBef>
              <a:spcAft>
                <a:spcPts val="0"/>
              </a:spcAft>
              <a:buSzPts val="1200"/>
              <a:buChar char="■"/>
              <a:defRPr/>
            </a:lvl3pPr>
            <a:lvl4pPr marL="1828800" lvl="3" indent="-304800" algn="ctr" rtl="0">
              <a:spcBef>
                <a:spcPts val="1600"/>
              </a:spcBef>
              <a:spcAft>
                <a:spcPts val="0"/>
              </a:spcAft>
              <a:buSzPts val="1200"/>
              <a:buChar char="●"/>
              <a:defRPr/>
            </a:lvl4pPr>
            <a:lvl5pPr marL="2286000" lvl="4" indent="-304800" algn="ctr" rtl="0">
              <a:spcBef>
                <a:spcPts val="1600"/>
              </a:spcBef>
              <a:spcAft>
                <a:spcPts val="0"/>
              </a:spcAft>
              <a:buSzPts val="1200"/>
              <a:buChar char="○"/>
              <a:defRPr/>
            </a:lvl5pPr>
            <a:lvl6pPr marL="2743200" lvl="5" indent="-304800" algn="ctr" rtl="0">
              <a:spcBef>
                <a:spcPts val="1600"/>
              </a:spcBef>
              <a:spcAft>
                <a:spcPts val="0"/>
              </a:spcAft>
              <a:buSzPts val="1200"/>
              <a:buChar char="■"/>
              <a:defRPr/>
            </a:lvl6pPr>
            <a:lvl7pPr marL="3200400" lvl="6" indent="-304800" algn="ctr" rtl="0">
              <a:spcBef>
                <a:spcPts val="1600"/>
              </a:spcBef>
              <a:spcAft>
                <a:spcPts val="0"/>
              </a:spcAft>
              <a:buSzPts val="1200"/>
              <a:buChar char="●"/>
              <a:defRPr/>
            </a:lvl7pPr>
            <a:lvl8pPr marL="3657600" lvl="7" indent="-304800" algn="ctr" rtl="0">
              <a:spcBef>
                <a:spcPts val="1600"/>
              </a:spcBef>
              <a:spcAft>
                <a:spcPts val="0"/>
              </a:spcAft>
              <a:buSzPts val="1200"/>
              <a:buChar char="○"/>
              <a:defRPr/>
            </a:lvl8pPr>
            <a:lvl9pPr marL="4114800" lvl="8" indent="-304800" algn="ctr" rtl="0">
              <a:spcBef>
                <a:spcPts val="1600"/>
              </a:spcBef>
              <a:spcAft>
                <a:spcPts val="160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1250" y="445025"/>
            <a:ext cx="8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1250" y="1152475"/>
            <a:ext cx="83214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1250" y="445025"/>
            <a:ext cx="8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250" y="445025"/>
            <a:ext cx="8321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1250" y="1152475"/>
            <a:ext cx="83214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rtl="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rtl="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49067" y="3452417"/>
            <a:ext cx="4813446" cy="1538868"/>
          </a:xfrm>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US" sz="3000" dirty="0">
                <a:solidFill>
                  <a:schemeClr val="bg1"/>
                </a:solidFill>
              </a:rPr>
              <a:t>1. Introduction to Kubernetes &amp;    OpenShift</a:t>
            </a:r>
            <a:br>
              <a:rPr lang="en-US" sz="3000" dirty="0">
                <a:solidFill>
                  <a:schemeClr val="bg1"/>
                </a:solidFill>
              </a:rPr>
            </a:br>
            <a:endParaRPr lang="en-US" sz="3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4E984D9E-1BB3-46DD-C160-B63EC9DE289A}"/>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B5E18281-BCAF-B3FE-8249-61A0AC28419A}"/>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algn="l"/>
            <a:r>
              <a:rPr lang="en-US" dirty="0"/>
              <a:t>Red Hat OpenShift on Clouds</a:t>
            </a:r>
            <a:br>
              <a:rPr lang="en-US" dirty="0"/>
            </a:br>
            <a:endParaRPr lang="en-US" dirty="0"/>
          </a:p>
        </p:txBody>
      </p:sp>
      <p:pic>
        <p:nvPicPr>
          <p:cNvPr id="3" name="Graphic 2">
            <a:extLst>
              <a:ext uri="{FF2B5EF4-FFF2-40B4-BE49-F238E27FC236}">
                <a16:creationId xmlns:a16="http://schemas.microsoft.com/office/drawing/2014/main" id="{C1D24928-2DE1-C995-42D0-874E4983EE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9719" y="914864"/>
            <a:ext cx="5664200" cy="2667000"/>
          </a:xfrm>
          <a:prstGeom prst="rect">
            <a:avLst/>
          </a:prstGeom>
        </p:spPr>
      </p:pic>
      <p:sp>
        <p:nvSpPr>
          <p:cNvPr id="5" name="TextBox 4">
            <a:extLst>
              <a:ext uri="{FF2B5EF4-FFF2-40B4-BE49-F238E27FC236}">
                <a16:creationId xmlns:a16="http://schemas.microsoft.com/office/drawing/2014/main" id="{4299DAC9-89F0-3F6A-47C8-17DA7F6E8EF9}"/>
              </a:ext>
            </a:extLst>
          </p:cNvPr>
          <p:cNvSpPr txBox="1"/>
          <p:nvPr/>
        </p:nvSpPr>
        <p:spPr>
          <a:xfrm>
            <a:off x="535209" y="3797308"/>
            <a:ext cx="7995474" cy="954107"/>
          </a:xfrm>
          <a:prstGeom prst="rect">
            <a:avLst/>
          </a:prstGeom>
          <a:noFill/>
        </p:spPr>
        <p:txBody>
          <a:bodyPr wrap="square" rtlCol="0">
            <a:spAutoFit/>
          </a:bodyPr>
          <a:lstStyle/>
          <a:p>
            <a:pPr algn="just"/>
            <a:r>
              <a:rPr lang="en-US" b="0" i="0" dirty="0">
                <a:solidFill>
                  <a:srgbClr val="212529"/>
                </a:solidFill>
                <a:effectLst/>
                <a:latin typeface="RedHatDisplay"/>
              </a:rPr>
              <a:t>Public cloud partners, such as Amazon Web Services, Microsoft Azure, IBM Cloud, and Google Cloud each provide quick access to an on-demand Red Hat OpenShift deployment. These managed deployments offer quick access to a cluster on infrastructure that you can rely on from a Red Hat trusted cloud provider.</a:t>
            </a:r>
          </a:p>
          <a:p>
            <a:endParaRPr lang="en-US" dirty="0"/>
          </a:p>
        </p:txBody>
      </p:sp>
      <p:sp>
        <p:nvSpPr>
          <p:cNvPr id="6" name="TextBox 5">
            <a:extLst>
              <a:ext uri="{FF2B5EF4-FFF2-40B4-BE49-F238E27FC236}">
                <a16:creationId xmlns:a16="http://schemas.microsoft.com/office/drawing/2014/main" id="{92F98BF5-76A9-5021-3F06-837FA4A3A4ED}"/>
              </a:ext>
            </a:extLst>
          </p:cNvPr>
          <p:cNvSpPr txBox="1"/>
          <p:nvPr/>
        </p:nvSpPr>
        <p:spPr>
          <a:xfrm>
            <a:off x="2727196" y="3545157"/>
            <a:ext cx="3376589" cy="215444"/>
          </a:xfrm>
          <a:prstGeom prst="rect">
            <a:avLst/>
          </a:prstGeom>
          <a:noFill/>
        </p:spPr>
        <p:txBody>
          <a:bodyPr wrap="square" rtlCol="0">
            <a:spAutoFit/>
          </a:bodyPr>
          <a:lstStyle/>
          <a:p>
            <a:pPr algn="ctr"/>
            <a:r>
              <a:rPr lang="en-US" sz="800" dirty="0"/>
              <a:t>Fig 1.5 Product editions </a:t>
            </a:r>
          </a:p>
        </p:txBody>
      </p:sp>
    </p:spTree>
    <p:extLst>
      <p:ext uri="{BB962C8B-B14F-4D97-AF65-F5344CB8AC3E}">
        <p14:creationId xmlns:p14="http://schemas.microsoft.com/office/powerpoint/2010/main" val="260678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FFC997B8-5B58-DE8C-DB43-9B11E74DA229}"/>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4C306A87-7883-B28D-78FA-ECFC17D7F0F4}"/>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algn="l"/>
            <a:r>
              <a:rPr lang="en-US" dirty="0"/>
              <a:t>Red Hat OpenShift Deployment Options</a:t>
            </a:r>
            <a:br>
              <a:rPr lang="en-US" dirty="0"/>
            </a:br>
            <a:endParaRPr lang="en-US" dirty="0"/>
          </a:p>
        </p:txBody>
      </p:sp>
      <p:sp>
        <p:nvSpPr>
          <p:cNvPr id="2" name="TextBox 1">
            <a:extLst>
              <a:ext uri="{FF2B5EF4-FFF2-40B4-BE49-F238E27FC236}">
                <a16:creationId xmlns:a16="http://schemas.microsoft.com/office/drawing/2014/main" id="{6F42D9A4-5161-5F96-3A8C-BE7FB5FBE21A}"/>
              </a:ext>
            </a:extLst>
          </p:cNvPr>
          <p:cNvSpPr txBox="1"/>
          <p:nvPr/>
        </p:nvSpPr>
        <p:spPr>
          <a:xfrm>
            <a:off x="664308" y="1109785"/>
            <a:ext cx="7916555" cy="1754326"/>
          </a:xfrm>
          <a:prstGeom prst="rect">
            <a:avLst/>
          </a:prstGeom>
          <a:noFill/>
        </p:spPr>
        <p:txBody>
          <a:bodyPr wrap="square" rtlCol="0">
            <a:spAutoFit/>
          </a:bodyPr>
          <a:lstStyle/>
          <a:p>
            <a:pPr algn="just"/>
            <a:r>
              <a:rPr lang="en-US" sz="1200" dirty="0">
                <a:latin typeface="Roboto" panose="02000000000000000000" pitchFamily="2" charset="0"/>
                <a:ea typeface="Roboto" panose="02000000000000000000" pitchFamily="2" charset="0"/>
                <a:cs typeface="Roboto" panose="02000000000000000000" pitchFamily="2" charset="0"/>
              </a:rPr>
              <a:t>Red Hat OpenShift can be deployed on physical or virtual infrastructure, either on-premise or in the cloud, through self-managed installers or managed services. </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Managed Services: </a:t>
            </a:r>
            <a:r>
              <a:rPr lang="en-US" sz="1200" dirty="0">
                <a:latin typeface="Roboto" panose="02000000000000000000" pitchFamily="2" charset="0"/>
                <a:ea typeface="Roboto" panose="02000000000000000000" pitchFamily="2" charset="0"/>
                <a:cs typeface="Roboto" panose="02000000000000000000" pitchFamily="2" charset="0"/>
              </a:rPr>
              <a:t>Red Hat and the cloud provider handle most responsibilities, including cloud resource management and cluster updates, though you still have a say in scheduling.</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Self-Managed:</a:t>
            </a:r>
            <a:r>
              <a:rPr lang="en-US" sz="1200" dirty="0">
                <a:latin typeface="Roboto" panose="02000000000000000000" pitchFamily="2" charset="0"/>
                <a:ea typeface="Roboto" panose="02000000000000000000" pitchFamily="2" charset="0"/>
                <a:cs typeface="Roboto" panose="02000000000000000000" pitchFamily="2" charset="0"/>
              </a:rPr>
              <a:t> You manage more aspects, offering greater control and flexibility, such as over authentication, but also taking on more responsibilities, like cluster updates.</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1403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583765C-DD9A-AF06-8AA3-E53697C6867D}"/>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7D4AA711-4BDA-CB3B-56AB-CE67C1EC02FF}"/>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algn="l"/>
            <a:r>
              <a:rPr lang="en-US" dirty="0"/>
              <a:t>Red Hat OpenShift Editions</a:t>
            </a:r>
            <a:br>
              <a:rPr lang="en-US" dirty="0"/>
            </a:br>
            <a:endParaRPr lang="en-US" dirty="0"/>
          </a:p>
        </p:txBody>
      </p:sp>
      <p:sp>
        <p:nvSpPr>
          <p:cNvPr id="2" name="TextBox 1">
            <a:extLst>
              <a:ext uri="{FF2B5EF4-FFF2-40B4-BE49-F238E27FC236}">
                <a16:creationId xmlns:a16="http://schemas.microsoft.com/office/drawing/2014/main" id="{ABB7E2C5-5B4C-3C18-A37A-983386C1D92C}"/>
              </a:ext>
            </a:extLst>
          </p:cNvPr>
          <p:cNvSpPr txBox="1"/>
          <p:nvPr/>
        </p:nvSpPr>
        <p:spPr>
          <a:xfrm>
            <a:off x="664308" y="1109785"/>
            <a:ext cx="7916555" cy="1569660"/>
          </a:xfrm>
          <a:prstGeom prst="rect">
            <a:avLst/>
          </a:prstGeom>
          <a:noFill/>
        </p:spPr>
        <p:txBody>
          <a:bodyPr wrap="square" rtlCol="0">
            <a:spAutoFit/>
          </a:bodyPr>
          <a:lstStyle/>
          <a:p>
            <a:pPr algn="just"/>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Kubernetes Engine: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Includes Kubernetes with added security and stability on Red Hat Enterprise Linux CoreOS, plus virtualization and an admin console.</a:t>
            </a:r>
          </a:p>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Container Platform: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Builds on the Kubernetes Engine, adding tools like a developer console, log management, and features like Serverless, Service Mesh, Pipelines, and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GitOps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a:t>
            </a:r>
          </a:p>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Platform Plus: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Offers the most comprehensive features, including advanced cluster management, security, and the Quay private registry.</a:t>
            </a:r>
          </a:p>
        </p:txBody>
      </p:sp>
    </p:spTree>
    <p:extLst>
      <p:ext uri="{BB962C8B-B14F-4D97-AF65-F5344CB8AC3E}">
        <p14:creationId xmlns:p14="http://schemas.microsoft.com/office/powerpoint/2010/main" val="179214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CD23CEDA-1B50-F57F-2DC5-B09A4E0FC478}"/>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43393EBB-4D82-1649-C884-99FA411D82F3}"/>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algn="l"/>
            <a:r>
              <a:rPr lang="en-US" dirty="0"/>
              <a:t>Red Hat OpenShift Web Console</a:t>
            </a:r>
            <a:br>
              <a:rPr lang="en-US" dirty="0"/>
            </a:br>
            <a:endParaRPr lang="en-US" dirty="0"/>
          </a:p>
        </p:txBody>
      </p:sp>
      <p:sp>
        <p:nvSpPr>
          <p:cNvPr id="2" name="TextBox 1">
            <a:extLst>
              <a:ext uri="{FF2B5EF4-FFF2-40B4-BE49-F238E27FC236}">
                <a16:creationId xmlns:a16="http://schemas.microsoft.com/office/drawing/2014/main" id="{5D944BC0-626F-91FC-36A8-FA4BD5E48F65}"/>
              </a:ext>
            </a:extLst>
          </p:cNvPr>
          <p:cNvSpPr txBox="1"/>
          <p:nvPr/>
        </p:nvSpPr>
        <p:spPr>
          <a:xfrm>
            <a:off x="664308" y="1109785"/>
            <a:ext cx="7916555" cy="3416320"/>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First step is to authenticate to the cluster </a:t>
            </a:r>
          </a:p>
          <a:p>
            <a:pPr algn="just"/>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b="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b="1" dirty="0">
                <a:solidFill>
                  <a:srgbClr val="0E0E0E"/>
                </a:solidFill>
                <a:effectLst/>
                <a:latin typeface="Roboto" panose="02000000000000000000" pitchFamily="2" charset="0"/>
                <a:ea typeface="Roboto" panose="02000000000000000000" pitchFamily="2" charset="0"/>
                <a:cs typeface="Roboto" panose="02000000000000000000" pitchFamily="2" charset="0"/>
              </a:rPr>
              <a:t> login -u &lt;USERNAME&gt; -p &lt;PASSWORD&gt; &lt;API_ENDPOINT&gt;:&lt;PORT&gt;</a:t>
            </a:r>
          </a:p>
          <a:p>
            <a:pPr lvl="5"/>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login: This is the command to log into an OpenShift cluster.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oc</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is the OpenShift command-line tool.</a:t>
            </a:r>
          </a:p>
          <a:p>
            <a:pPr lvl="5"/>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-u &lt;USERNAME&gt;: Specifies the username you want to use to log into the OpenShift cluster. </a:t>
            </a:r>
          </a:p>
          <a:p>
            <a:pPr lvl="5"/>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 -p &lt;PASSWORD&gt;: Specifies the password associated with the username for authentication. </a:t>
            </a:r>
          </a:p>
          <a:p>
            <a:pPr lvl="5"/>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 &lt;API_ENDPOINT&gt;:&lt;PORT&gt;: Specifies address of the OpenShift cluster’s API server, including the port number.</a:t>
            </a:r>
          </a:p>
          <a:p>
            <a:pPr lvl="5"/>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p>
          <a:p>
            <a:pPr marL="171450" lvl="5" indent="-171450">
              <a:buFont typeface="Arial" panose="020B0604020202020204" pitchFamily="34" charset="0"/>
              <a:buChar char="•"/>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Retrieve the web console URL</a:t>
            </a:r>
          </a:p>
          <a:p>
            <a:pPr lvl="5"/>
            <a:r>
              <a:rPr lang="en-US" sz="1200" kern="1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b="1" kern="100" dirty="0" err="1">
                <a:effectLst/>
                <a:latin typeface="Roboto" panose="02000000000000000000" pitchFamily="2" charset="0"/>
                <a:ea typeface="Roboto" panose="02000000000000000000" pitchFamily="2" charset="0"/>
                <a:cs typeface="Roboto" panose="02000000000000000000" pitchFamily="2" charset="0"/>
              </a:rPr>
              <a:t>oc</a:t>
            </a:r>
            <a:r>
              <a:rPr lang="en-US" sz="1200" b="1" kern="100" dirty="0">
                <a:effectLst/>
                <a:latin typeface="Roboto" panose="02000000000000000000" pitchFamily="2" charset="0"/>
                <a:ea typeface="Roboto" panose="02000000000000000000" pitchFamily="2" charset="0"/>
                <a:cs typeface="Roboto" panose="02000000000000000000" pitchFamily="2" charset="0"/>
              </a:rPr>
              <a:t> </a:t>
            </a:r>
            <a:r>
              <a:rPr lang="en-US" sz="1200" b="1" kern="100" dirty="0" err="1">
                <a:effectLst/>
                <a:latin typeface="Roboto" panose="02000000000000000000" pitchFamily="2" charset="0"/>
                <a:ea typeface="Roboto" panose="02000000000000000000" pitchFamily="2" charset="0"/>
                <a:cs typeface="Roboto" panose="02000000000000000000" pitchFamily="2" charset="0"/>
              </a:rPr>
              <a:t>whoami</a:t>
            </a:r>
            <a:r>
              <a:rPr lang="en-US" sz="1200" b="1" kern="100" dirty="0">
                <a:effectLst/>
                <a:latin typeface="Roboto" panose="02000000000000000000" pitchFamily="2" charset="0"/>
                <a:ea typeface="Roboto" panose="02000000000000000000" pitchFamily="2" charset="0"/>
                <a:cs typeface="Roboto" panose="02000000000000000000" pitchFamily="2" charset="0"/>
              </a:rPr>
              <a:t> --show-console</a:t>
            </a:r>
          </a:p>
          <a:p>
            <a:pPr algn="just"/>
            <a:endParaRPr lang="en-US" sz="1200" kern="100" dirty="0">
              <a:solidFill>
                <a:srgbClr val="0E0E0E"/>
              </a:solidFill>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Web Console Perspectives: The OpenShift web console offers Administrator and Developer perspectives, each with a different sidebar layout and features. The first item on the sidebar is the perspective switcher, allowing you to toggle between these two views. Administrator focuses on cluster management and operations, while Developer emphasizes creating and running applications.</a:t>
            </a:r>
          </a:p>
          <a:p>
            <a:pPr marL="171450" indent="-171450" algn="just">
              <a:buFont typeface="Arial" panose="020B0604020202020204" pitchFamily="34" charset="0"/>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146027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AD06E269-65D8-3565-2BF0-1916995CB82A}"/>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BE7DD526-8A60-7F02-8BD9-8B2C2883E421}"/>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algn="l"/>
            <a:r>
              <a:rPr lang="en-US" dirty="0"/>
              <a:t>Red Hat OpenShift Key Concepts</a:t>
            </a:r>
            <a:br>
              <a:rPr lang="en-US" dirty="0"/>
            </a:br>
            <a:endParaRPr lang="en-US" dirty="0"/>
          </a:p>
        </p:txBody>
      </p:sp>
      <p:sp>
        <p:nvSpPr>
          <p:cNvPr id="2" name="TextBox 1">
            <a:extLst>
              <a:ext uri="{FF2B5EF4-FFF2-40B4-BE49-F238E27FC236}">
                <a16:creationId xmlns:a16="http://schemas.microsoft.com/office/drawing/2014/main" id="{B77221AA-6212-0133-6C5A-66AEC1EB1CA4}"/>
              </a:ext>
            </a:extLst>
          </p:cNvPr>
          <p:cNvSpPr txBox="1"/>
          <p:nvPr/>
        </p:nvSpPr>
        <p:spPr>
          <a:xfrm>
            <a:off x="664308" y="1109785"/>
            <a:ext cx="7916555" cy="3970318"/>
          </a:xfrm>
          <a:prstGeom prst="rect">
            <a:avLst/>
          </a:prstGeom>
          <a:noFill/>
        </p:spPr>
        <p:txBody>
          <a:bodyPr wrap="square" rtlCol="0">
            <a:spAutoFit/>
          </a:bodyPr>
          <a:lstStyle/>
          <a:p>
            <a:pPr algn="just"/>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Courier New" panose="02070309020205020404" pitchFamily="49" charset="0"/>
              <a:buChar char="o"/>
            </a:pP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Pods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The smallest unit in Kubernetes, consisting of one or more containers.</a:t>
            </a:r>
          </a:p>
          <a:p>
            <a:pPr marL="171450" lvl="4" indent="-171450" algn="just">
              <a:buFont typeface="Courier New" panose="02070309020205020404" pitchFamily="49" charset="0"/>
              <a:buChar char="o"/>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lvl="4" indent="-171450" algn="just">
              <a:buFont typeface="Courier New" panose="02070309020205020404" pitchFamily="49" charset="0"/>
              <a:buChar char="o"/>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Deployments: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Manage running applications with fine-grained control.</a:t>
            </a:r>
          </a:p>
          <a:p>
            <a:pPr marL="171450" lvl="4" indent="-171450" algn="just">
              <a:buFont typeface="Courier New" panose="02070309020205020404" pitchFamily="49" charset="0"/>
              <a:buChar char="o"/>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lvl="4" indent="-171450" algn="just">
              <a:buFont typeface="Courier New" panose="02070309020205020404" pitchFamily="49" charset="0"/>
              <a:buChar char="o"/>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Projects: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Kubernetes namespaces with added features for application multitenancy.</a:t>
            </a:r>
          </a:p>
          <a:p>
            <a:pPr marL="171450" lvl="4" indent="-171450" algn="just">
              <a:buFont typeface="Courier New" panose="02070309020205020404" pitchFamily="49" charset="0"/>
              <a:buChar char="o"/>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lvl="4" indent="-171450" algn="just">
              <a:buFont typeface="Courier New" panose="02070309020205020404" pitchFamily="49" charset="0"/>
              <a:buChar char="o"/>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Routes: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Network configurations to expose applications outside the cluster.</a:t>
            </a:r>
          </a:p>
          <a:p>
            <a:pPr marL="171450" lvl="4" indent="-171450" algn="just">
              <a:buFont typeface="Courier New" panose="02070309020205020404" pitchFamily="49" charset="0"/>
              <a:buChar char="o"/>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lvl="4" indent="-171450" algn="just">
              <a:buFont typeface="Courier New" panose="02070309020205020404" pitchFamily="49" charset="0"/>
              <a:buChar char="o"/>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Operators:</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Packaged Kubernetes applications that extend cluster functionality.</a:t>
            </a:r>
          </a:p>
          <a:p>
            <a:pPr marL="171450" lvl="4" indent="-171450" algn="just">
              <a:buFont typeface="Courier New" panose="02070309020205020404" pitchFamily="49" charset="0"/>
              <a:buChar char="o"/>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lvl="4" indent="-171450" algn="just">
              <a:buFont typeface="Courier New" panose="02070309020205020404" pitchFamily="49" charset="0"/>
              <a:buChar char="o"/>
            </a:pPr>
            <a:r>
              <a:rPr lang="en-US" sz="1200"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latin typeface="Roboto" panose="02000000000000000000" pitchFamily="2" charset="0"/>
                <a:ea typeface="Roboto" panose="02000000000000000000" pitchFamily="2" charset="0"/>
                <a:cs typeface="Roboto" panose="02000000000000000000" pitchFamily="2" charset="0"/>
              </a:rPr>
              <a:t>N</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ode</a:t>
            </a:r>
            <a:r>
              <a:rPr lang="en-US" sz="1200" i="1" dirty="0">
                <a:solidFill>
                  <a:srgbClr val="0E0E0E"/>
                </a:solidFill>
                <a:latin typeface="Roboto" panose="02000000000000000000" pitchFamily="2" charset="0"/>
                <a:ea typeface="Roboto" panose="02000000000000000000" pitchFamily="2" charset="0"/>
                <a:cs typeface="Roboto" panose="02000000000000000000" pitchFamily="2" charset="0"/>
              </a:rPr>
              <a: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It is any system (bare metal, virtual, or cloud) where pods run. Nodes handle communication within the cluster and execute control plane requests. In OpenShift, the term machine specifically refers to a cluster node, particularly useful when provisioning infrastructure on public clouds.</a:t>
            </a:r>
          </a:p>
          <a:p>
            <a:pPr marL="171450" lvl="4" indent="-171450" algn="just">
              <a:buFont typeface="Courier New" panose="02070309020205020404" pitchFamily="49" charset="0"/>
              <a:buChar char="o"/>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lvl="4" indent="-171450" algn="just">
              <a:buFont typeface="Courier New" panose="02070309020205020404" pitchFamily="49" charset="0"/>
              <a:buChar char="o"/>
            </a:pPr>
            <a:r>
              <a:rPr lang="en-US" sz="1200" i="1" dirty="0" err="1">
                <a:solidFill>
                  <a:srgbClr val="0E0E0E"/>
                </a:solidFill>
                <a:effectLst/>
                <a:latin typeface="Roboto" panose="02000000000000000000" pitchFamily="2" charset="0"/>
                <a:ea typeface="Roboto" panose="02000000000000000000" pitchFamily="2" charset="0"/>
                <a:cs typeface="Roboto" panose="02000000000000000000" pitchFamily="2" charset="0"/>
              </a:rPr>
              <a:t>MachineConfig</a:t>
            </a:r>
            <a:r>
              <a:rPr lang="en-US" sz="1200" i="1" dirty="0">
                <a:solidFill>
                  <a:srgbClr val="0E0E0E"/>
                </a:solidFill>
                <a:latin typeface="Roboto" panose="02000000000000000000" pitchFamily="2" charset="0"/>
                <a:ea typeface="Roboto" panose="02000000000000000000" pitchFamily="2" charset="0"/>
                <a:cs typeface="Roboto" panose="02000000000000000000" pitchFamily="2" charset="0"/>
              </a:rPr>
              <a:t> </a:t>
            </a:r>
            <a:r>
              <a:rPr lang="en-US" sz="1200" i="1" dirty="0">
                <a:solidFill>
                  <a:srgbClr val="0E0E0E"/>
                </a:solidFill>
                <a:effectLst/>
                <a:latin typeface="Roboto" panose="02000000000000000000" pitchFamily="2" charset="0"/>
                <a:ea typeface="Roboto" panose="02000000000000000000" pitchFamily="2" charset="0"/>
                <a:cs typeface="Roboto" panose="02000000000000000000" pitchFamily="2" charset="0"/>
              </a:rPr>
              <a:t>resource:</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It defines the initial state and updates for files, services, and key OpenShift components like `</a:t>
            </a:r>
            <a:r>
              <a:rPr lang="en-US" sz="1200" dirty="0" err="1">
                <a:solidFill>
                  <a:srgbClr val="0E0E0E"/>
                </a:solidFill>
                <a:effectLst/>
                <a:latin typeface="Roboto" panose="02000000000000000000" pitchFamily="2" charset="0"/>
                <a:ea typeface="Roboto" panose="02000000000000000000" pitchFamily="2" charset="0"/>
                <a:cs typeface="Roboto" panose="02000000000000000000" pitchFamily="2" charset="0"/>
              </a:rPr>
              <a:t>kubelet</a:t>
            </a:r>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 and `cri-o`. The Machine Config Operator (MCO) manages the configuration and maintenance of cluster machines, ensuring they remain in the intended state by continuously validating and applying updates across all nodes.</a:t>
            </a:r>
          </a:p>
          <a:p>
            <a:pPr marL="171450" indent="-171450" algn="just">
              <a:buFontTx/>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a:p>
            <a:pPr marL="171450" indent="-171450" algn="just">
              <a:buFontTx/>
              <a:buChar char="-"/>
            </a:pPr>
            <a:endPar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8916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93" name="Google Shape;2093;p41"/>
          <p:cNvGrpSpPr/>
          <p:nvPr/>
        </p:nvGrpSpPr>
        <p:grpSpPr>
          <a:xfrm>
            <a:off x="2271410" y="1088387"/>
            <a:ext cx="4980560" cy="2783221"/>
            <a:chOff x="3575731" y="981383"/>
            <a:chExt cx="1992654" cy="1357951"/>
          </a:xfrm>
        </p:grpSpPr>
        <p:grpSp>
          <p:nvGrpSpPr>
            <p:cNvPr id="2094" name="Google Shape;2094;p41"/>
            <p:cNvGrpSpPr/>
            <p:nvPr/>
          </p:nvGrpSpPr>
          <p:grpSpPr>
            <a:xfrm>
              <a:off x="3575731" y="981383"/>
              <a:ext cx="1992654" cy="1357951"/>
              <a:chOff x="3643323" y="2243403"/>
              <a:chExt cx="1778202" cy="1211807"/>
            </a:xfrm>
          </p:grpSpPr>
          <p:sp>
            <p:nvSpPr>
              <p:cNvPr id="2095" name="Google Shape;2095;p41"/>
              <p:cNvSpPr/>
              <p:nvPr/>
            </p:nvSpPr>
            <p:spPr>
              <a:xfrm>
                <a:off x="3665033" y="2266731"/>
                <a:ext cx="1756493" cy="1138252"/>
              </a:xfrm>
              <a:custGeom>
                <a:avLst/>
                <a:gdLst/>
                <a:ahLst/>
                <a:cxnLst/>
                <a:rect l="l" t="t" r="r" b="b"/>
                <a:pathLst>
                  <a:path w="26053" h="16883" extrusionOk="0">
                    <a:moveTo>
                      <a:pt x="5833" y="1376"/>
                    </a:moveTo>
                    <a:cubicBezTo>
                      <a:pt x="5844" y="1376"/>
                      <a:pt x="5854" y="1377"/>
                      <a:pt x="5865" y="1380"/>
                    </a:cubicBezTo>
                    <a:lnTo>
                      <a:pt x="5904" y="1388"/>
                    </a:lnTo>
                    <a:cubicBezTo>
                      <a:pt x="5973" y="1411"/>
                      <a:pt x="6019" y="1487"/>
                      <a:pt x="5996" y="1564"/>
                    </a:cubicBezTo>
                    <a:cubicBezTo>
                      <a:pt x="5980" y="1626"/>
                      <a:pt x="5927" y="1664"/>
                      <a:pt x="5865" y="1664"/>
                    </a:cubicBezTo>
                    <a:cubicBezTo>
                      <a:pt x="5858" y="1665"/>
                      <a:pt x="5851" y="1665"/>
                      <a:pt x="5845" y="1665"/>
                    </a:cubicBezTo>
                    <a:cubicBezTo>
                      <a:pt x="5784" y="1665"/>
                      <a:pt x="5732" y="1635"/>
                      <a:pt x="5704" y="1579"/>
                    </a:cubicBezTo>
                    <a:cubicBezTo>
                      <a:pt x="5681" y="1541"/>
                      <a:pt x="5681" y="1487"/>
                      <a:pt x="5704" y="1449"/>
                    </a:cubicBezTo>
                    <a:cubicBezTo>
                      <a:pt x="5729" y="1405"/>
                      <a:pt x="5781" y="1376"/>
                      <a:pt x="5833" y="1376"/>
                    </a:cubicBezTo>
                    <a:close/>
                    <a:moveTo>
                      <a:pt x="4848" y="1428"/>
                    </a:moveTo>
                    <a:cubicBezTo>
                      <a:pt x="4865" y="1428"/>
                      <a:pt x="4883" y="1430"/>
                      <a:pt x="4898" y="1434"/>
                    </a:cubicBezTo>
                    <a:cubicBezTo>
                      <a:pt x="4952" y="1449"/>
                      <a:pt x="4982" y="1487"/>
                      <a:pt x="4982" y="1541"/>
                    </a:cubicBezTo>
                    <a:cubicBezTo>
                      <a:pt x="4975" y="1610"/>
                      <a:pt x="4921" y="1672"/>
                      <a:pt x="4844" y="1687"/>
                    </a:cubicBezTo>
                    <a:cubicBezTo>
                      <a:pt x="4834" y="1689"/>
                      <a:pt x="4824" y="1690"/>
                      <a:pt x="4813" y="1690"/>
                    </a:cubicBezTo>
                    <a:cubicBezTo>
                      <a:pt x="4755" y="1690"/>
                      <a:pt x="4700" y="1655"/>
                      <a:pt x="4668" y="1603"/>
                    </a:cubicBezTo>
                    <a:cubicBezTo>
                      <a:pt x="4645" y="1564"/>
                      <a:pt x="4652" y="1510"/>
                      <a:pt x="4683" y="1472"/>
                    </a:cubicBezTo>
                    <a:lnTo>
                      <a:pt x="4691" y="1472"/>
                    </a:lnTo>
                    <a:cubicBezTo>
                      <a:pt x="4722" y="1434"/>
                      <a:pt x="4768" y="1441"/>
                      <a:pt x="4798" y="1434"/>
                    </a:cubicBezTo>
                    <a:cubicBezTo>
                      <a:pt x="4814" y="1430"/>
                      <a:pt x="4831" y="1428"/>
                      <a:pt x="4848" y="1428"/>
                    </a:cubicBezTo>
                    <a:close/>
                    <a:moveTo>
                      <a:pt x="4238" y="1933"/>
                    </a:moveTo>
                    <a:cubicBezTo>
                      <a:pt x="4315" y="1933"/>
                      <a:pt x="4384" y="2002"/>
                      <a:pt x="4384" y="2086"/>
                    </a:cubicBezTo>
                    <a:cubicBezTo>
                      <a:pt x="4384" y="2186"/>
                      <a:pt x="4307" y="2278"/>
                      <a:pt x="4207" y="2293"/>
                    </a:cubicBezTo>
                    <a:cubicBezTo>
                      <a:pt x="4194" y="2296"/>
                      <a:pt x="4182" y="2297"/>
                      <a:pt x="4169" y="2297"/>
                    </a:cubicBezTo>
                    <a:cubicBezTo>
                      <a:pt x="4068" y="2297"/>
                      <a:pt x="3977" y="2219"/>
                      <a:pt x="3977" y="2117"/>
                    </a:cubicBezTo>
                    <a:cubicBezTo>
                      <a:pt x="4015" y="2002"/>
                      <a:pt x="4115" y="1933"/>
                      <a:pt x="4238" y="1933"/>
                    </a:cubicBezTo>
                    <a:close/>
                    <a:moveTo>
                      <a:pt x="5120" y="1979"/>
                    </a:moveTo>
                    <a:cubicBezTo>
                      <a:pt x="5197" y="1979"/>
                      <a:pt x="5269" y="2041"/>
                      <a:pt x="5282" y="2124"/>
                    </a:cubicBezTo>
                    <a:cubicBezTo>
                      <a:pt x="5275" y="2227"/>
                      <a:pt x="5197" y="2302"/>
                      <a:pt x="5097" y="2302"/>
                    </a:cubicBezTo>
                    <a:cubicBezTo>
                      <a:pt x="5092" y="2302"/>
                      <a:pt x="5087" y="2301"/>
                      <a:pt x="5082" y="2301"/>
                    </a:cubicBezTo>
                    <a:cubicBezTo>
                      <a:pt x="5029" y="2293"/>
                      <a:pt x="4967" y="2278"/>
                      <a:pt x="4921" y="2255"/>
                    </a:cubicBezTo>
                    <a:cubicBezTo>
                      <a:pt x="4844" y="2209"/>
                      <a:pt x="4844" y="2109"/>
                      <a:pt x="4921" y="2063"/>
                    </a:cubicBezTo>
                    <a:cubicBezTo>
                      <a:pt x="4967" y="2032"/>
                      <a:pt x="5021" y="2009"/>
                      <a:pt x="5075" y="1986"/>
                    </a:cubicBezTo>
                    <a:cubicBezTo>
                      <a:pt x="5090" y="1981"/>
                      <a:pt x="5105" y="1979"/>
                      <a:pt x="5120" y="1979"/>
                    </a:cubicBezTo>
                    <a:close/>
                    <a:moveTo>
                      <a:pt x="7270" y="1"/>
                    </a:moveTo>
                    <a:cubicBezTo>
                      <a:pt x="4494" y="1"/>
                      <a:pt x="767" y="2650"/>
                      <a:pt x="408" y="5548"/>
                    </a:cubicBezTo>
                    <a:cubicBezTo>
                      <a:pt x="1" y="8879"/>
                      <a:pt x="2073" y="9869"/>
                      <a:pt x="2073" y="9869"/>
                    </a:cubicBezTo>
                    <a:cubicBezTo>
                      <a:pt x="2073" y="9869"/>
                      <a:pt x="577" y="14283"/>
                      <a:pt x="4929" y="16324"/>
                    </a:cubicBezTo>
                    <a:cubicBezTo>
                      <a:pt x="5776" y="16722"/>
                      <a:pt x="6595" y="16882"/>
                      <a:pt x="7365" y="16882"/>
                    </a:cubicBezTo>
                    <a:cubicBezTo>
                      <a:pt x="10546" y="16882"/>
                      <a:pt x="12881" y="14145"/>
                      <a:pt x="12881" y="14145"/>
                    </a:cubicBezTo>
                    <a:cubicBezTo>
                      <a:pt x="12881" y="14145"/>
                      <a:pt x="14820" y="16179"/>
                      <a:pt x="18025" y="16179"/>
                    </a:cubicBezTo>
                    <a:cubicBezTo>
                      <a:pt x="18566" y="16179"/>
                      <a:pt x="19142" y="16122"/>
                      <a:pt x="19750" y="15987"/>
                    </a:cubicBezTo>
                    <a:cubicBezTo>
                      <a:pt x="23112" y="15234"/>
                      <a:pt x="22775" y="12448"/>
                      <a:pt x="22775" y="12448"/>
                    </a:cubicBezTo>
                    <a:cubicBezTo>
                      <a:pt x="22775" y="12448"/>
                      <a:pt x="26052" y="11972"/>
                      <a:pt x="25998" y="8772"/>
                    </a:cubicBezTo>
                    <a:cubicBezTo>
                      <a:pt x="25937" y="4588"/>
                      <a:pt x="22022" y="4358"/>
                      <a:pt x="22022" y="4358"/>
                    </a:cubicBezTo>
                    <a:cubicBezTo>
                      <a:pt x="22022" y="4358"/>
                      <a:pt x="20971" y="520"/>
                      <a:pt x="16688" y="213"/>
                    </a:cubicBezTo>
                    <a:cubicBezTo>
                      <a:pt x="16509" y="200"/>
                      <a:pt x="16335" y="194"/>
                      <a:pt x="16167" y="194"/>
                    </a:cubicBezTo>
                    <a:cubicBezTo>
                      <a:pt x="12724" y="194"/>
                      <a:pt x="11315" y="2754"/>
                      <a:pt x="11315" y="2754"/>
                    </a:cubicBezTo>
                    <a:cubicBezTo>
                      <a:pt x="11315" y="2754"/>
                      <a:pt x="11453" y="213"/>
                      <a:pt x="7477" y="6"/>
                    </a:cubicBezTo>
                    <a:cubicBezTo>
                      <a:pt x="7409" y="3"/>
                      <a:pt x="7339" y="1"/>
                      <a:pt x="7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4573787" y="2943424"/>
                <a:ext cx="796904" cy="393935"/>
              </a:xfrm>
              <a:custGeom>
                <a:avLst/>
                <a:gdLst/>
                <a:ahLst/>
                <a:cxnLst/>
                <a:rect l="l" t="t" r="r" b="b"/>
                <a:pathLst>
                  <a:path w="11820" h="5843" extrusionOk="0">
                    <a:moveTo>
                      <a:pt x="11750" y="0"/>
                    </a:moveTo>
                    <a:cubicBezTo>
                      <a:pt x="11734" y="0"/>
                      <a:pt x="11718" y="7"/>
                      <a:pt x="11706" y="24"/>
                    </a:cubicBezTo>
                    <a:cubicBezTo>
                      <a:pt x="11621" y="147"/>
                      <a:pt x="11545" y="277"/>
                      <a:pt x="11453" y="392"/>
                    </a:cubicBezTo>
                    <a:cubicBezTo>
                      <a:pt x="11368" y="508"/>
                      <a:pt x="11276" y="615"/>
                      <a:pt x="11176" y="723"/>
                    </a:cubicBezTo>
                    <a:cubicBezTo>
                      <a:pt x="11123" y="769"/>
                      <a:pt x="11076" y="830"/>
                      <a:pt x="11023" y="876"/>
                    </a:cubicBezTo>
                    <a:cubicBezTo>
                      <a:pt x="10969" y="922"/>
                      <a:pt x="10908" y="968"/>
                      <a:pt x="10854" y="1014"/>
                    </a:cubicBezTo>
                    <a:cubicBezTo>
                      <a:pt x="10800" y="1060"/>
                      <a:pt x="10746" y="1106"/>
                      <a:pt x="10685" y="1145"/>
                    </a:cubicBezTo>
                    <a:cubicBezTo>
                      <a:pt x="10631" y="1191"/>
                      <a:pt x="10570" y="1229"/>
                      <a:pt x="10508" y="1268"/>
                    </a:cubicBezTo>
                    <a:cubicBezTo>
                      <a:pt x="10263" y="1421"/>
                      <a:pt x="10010" y="1544"/>
                      <a:pt x="9741" y="1644"/>
                    </a:cubicBezTo>
                    <a:cubicBezTo>
                      <a:pt x="9603" y="1697"/>
                      <a:pt x="9465" y="1736"/>
                      <a:pt x="9326" y="1774"/>
                    </a:cubicBezTo>
                    <a:cubicBezTo>
                      <a:pt x="9188" y="1805"/>
                      <a:pt x="9042" y="1820"/>
                      <a:pt x="8897" y="1820"/>
                    </a:cubicBezTo>
                    <a:cubicBezTo>
                      <a:pt x="8851" y="1828"/>
                      <a:pt x="8812" y="1859"/>
                      <a:pt x="8812" y="1912"/>
                    </a:cubicBezTo>
                    <a:cubicBezTo>
                      <a:pt x="8797" y="2135"/>
                      <a:pt x="8758" y="2350"/>
                      <a:pt x="8689" y="2565"/>
                    </a:cubicBezTo>
                    <a:cubicBezTo>
                      <a:pt x="8628" y="2787"/>
                      <a:pt x="8551" y="2995"/>
                      <a:pt x="8451" y="3194"/>
                    </a:cubicBezTo>
                    <a:cubicBezTo>
                      <a:pt x="8352" y="3394"/>
                      <a:pt x="8236" y="3586"/>
                      <a:pt x="8106" y="3770"/>
                    </a:cubicBezTo>
                    <a:cubicBezTo>
                      <a:pt x="7983" y="3962"/>
                      <a:pt x="7853" y="4138"/>
                      <a:pt x="7715" y="4315"/>
                    </a:cubicBezTo>
                    <a:cubicBezTo>
                      <a:pt x="7676" y="4353"/>
                      <a:pt x="7638" y="4399"/>
                      <a:pt x="7592" y="4438"/>
                    </a:cubicBezTo>
                    <a:cubicBezTo>
                      <a:pt x="7553" y="4468"/>
                      <a:pt x="7507" y="4507"/>
                      <a:pt x="7461" y="4545"/>
                    </a:cubicBezTo>
                    <a:cubicBezTo>
                      <a:pt x="7377" y="4614"/>
                      <a:pt x="7285" y="4683"/>
                      <a:pt x="7185" y="4745"/>
                    </a:cubicBezTo>
                    <a:lnTo>
                      <a:pt x="7047" y="4829"/>
                    </a:lnTo>
                    <a:lnTo>
                      <a:pt x="6893" y="4913"/>
                    </a:lnTo>
                    <a:cubicBezTo>
                      <a:pt x="6793" y="4967"/>
                      <a:pt x="6686" y="5013"/>
                      <a:pt x="6594" y="5059"/>
                    </a:cubicBezTo>
                    <a:cubicBezTo>
                      <a:pt x="6387" y="5151"/>
                      <a:pt x="6172" y="5236"/>
                      <a:pt x="5957" y="5297"/>
                    </a:cubicBezTo>
                    <a:cubicBezTo>
                      <a:pt x="5903" y="5313"/>
                      <a:pt x="5849" y="5336"/>
                      <a:pt x="5796" y="5351"/>
                    </a:cubicBezTo>
                    <a:lnTo>
                      <a:pt x="5634" y="5389"/>
                    </a:lnTo>
                    <a:cubicBezTo>
                      <a:pt x="5519" y="5420"/>
                      <a:pt x="5412" y="5435"/>
                      <a:pt x="5297" y="5451"/>
                    </a:cubicBezTo>
                    <a:lnTo>
                      <a:pt x="4967" y="5504"/>
                    </a:lnTo>
                    <a:cubicBezTo>
                      <a:pt x="4851" y="5520"/>
                      <a:pt x="4736" y="5520"/>
                      <a:pt x="4629" y="5535"/>
                    </a:cubicBezTo>
                    <a:lnTo>
                      <a:pt x="4460" y="5566"/>
                    </a:lnTo>
                    <a:cubicBezTo>
                      <a:pt x="4399" y="5574"/>
                      <a:pt x="4345" y="5581"/>
                      <a:pt x="4291" y="5589"/>
                    </a:cubicBezTo>
                    <a:lnTo>
                      <a:pt x="3953" y="5627"/>
                    </a:lnTo>
                    <a:cubicBezTo>
                      <a:pt x="3851" y="5634"/>
                      <a:pt x="3749" y="5638"/>
                      <a:pt x="3647" y="5638"/>
                    </a:cubicBezTo>
                    <a:cubicBezTo>
                      <a:pt x="3289" y="5638"/>
                      <a:pt x="2935" y="5596"/>
                      <a:pt x="2595" y="5512"/>
                    </a:cubicBezTo>
                    <a:cubicBezTo>
                      <a:pt x="2150" y="5412"/>
                      <a:pt x="1712" y="5274"/>
                      <a:pt x="1290" y="5098"/>
                    </a:cubicBezTo>
                    <a:cubicBezTo>
                      <a:pt x="875" y="4929"/>
                      <a:pt x="469" y="4706"/>
                      <a:pt x="93" y="4453"/>
                    </a:cubicBezTo>
                    <a:cubicBezTo>
                      <a:pt x="82" y="4446"/>
                      <a:pt x="70" y="4442"/>
                      <a:pt x="59" y="4442"/>
                    </a:cubicBezTo>
                    <a:cubicBezTo>
                      <a:pt x="45" y="4442"/>
                      <a:pt x="32" y="4448"/>
                      <a:pt x="23" y="4461"/>
                    </a:cubicBezTo>
                    <a:cubicBezTo>
                      <a:pt x="0" y="4484"/>
                      <a:pt x="8" y="4514"/>
                      <a:pt x="31" y="4537"/>
                    </a:cubicBezTo>
                    <a:cubicBezTo>
                      <a:pt x="392" y="4837"/>
                      <a:pt x="791" y="5082"/>
                      <a:pt x="1229" y="5267"/>
                    </a:cubicBezTo>
                    <a:cubicBezTo>
                      <a:pt x="1651" y="5451"/>
                      <a:pt x="2104" y="5589"/>
                      <a:pt x="2572" y="5666"/>
                    </a:cubicBezTo>
                    <a:cubicBezTo>
                      <a:pt x="2794" y="5712"/>
                      <a:pt x="3032" y="5735"/>
                      <a:pt x="3263" y="5765"/>
                    </a:cubicBezTo>
                    <a:cubicBezTo>
                      <a:pt x="3378" y="5781"/>
                      <a:pt x="3493" y="5781"/>
                      <a:pt x="3608" y="5788"/>
                    </a:cubicBezTo>
                    <a:cubicBezTo>
                      <a:pt x="3669" y="5796"/>
                      <a:pt x="3723" y="5804"/>
                      <a:pt x="3785" y="5811"/>
                    </a:cubicBezTo>
                    <a:cubicBezTo>
                      <a:pt x="3846" y="5811"/>
                      <a:pt x="3900" y="5819"/>
                      <a:pt x="3961" y="5819"/>
                    </a:cubicBezTo>
                    <a:lnTo>
                      <a:pt x="4314" y="5842"/>
                    </a:lnTo>
                    <a:cubicBezTo>
                      <a:pt x="4429" y="5842"/>
                      <a:pt x="4544" y="5835"/>
                      <a:pt x="4667" y="5827"/>
                    </a:cubicBezTo>
                    <a:cubicBezTo>
                      <a:pt x="4782" y="5819"/>
                      <a:pt x="4898" y="5804"/>
                      <a:pt x="5013" y="5781"/>
                    </a:cubicBezTo>
                    <a:lnTo>
                      <a:pt x="5358" y="5704"/>
                    </a:lnTo>
                    <a:cubicBezTo>
                      <a:pt x="5819" y="5612"/>
                      <a:pt x="6264" y="5458"/>
                      <a:pt x="6694" y="5259"/>
                    </a:cubicBezTo>
                    <a:cubicBezTo>
                      <a:pt x="7108" y="5036"/>
                      <a:pt x="7492" y="4760"/>
                      <a:pt x="7837" y="4430"/>
                    </a:cubicBezTo>
                    <a:cubicBezTo>
                      <a:pt x="8014" y="4276"/>
                      <a:pt x="8183" y="4108"/>
                      <a:pt x="8321" y="3916"/>
                    </a:cubicBezTo>
                    <a:cubicBezTo>
                      <a:pt x="8459" y="3716"/>
                      <a:pt x="8574" y="3509"/>
                      <a:pt x="8666" y="3286"/>
                    </a:cubicBezTo>
                    <a:cubicBezTo>
                      <a:pt x="8839" y="2882"/>
                      <a:pt x="8951" y="2445"/>
                      <a:pt x="8990" y="1999"/>
                    </a:cubicBezTo>
                    <a:lnTo>
                      <a:pt x="8990" y="1999"/>
                    </a:lnTo>
                    <a:cubicBezTo>
                      <a:pt x="9114" y="1990"/>
                      <a:pt x="9242" y="1977"/>
                      <a:pt x="9365" y="1958"/>
                    </a:cubicBezTo>
                    <a:cubicBezTo>
                      <a:pt x="9442" y="1951"/>
                      <a:pt x="9518" y="1943"/>
                      <a:pt x="9587" y="1920"/>
                    </a:cubicBezTo>
                    <a:cubicBezTo>
                      <a:pt x="9664" y="1905"/>
                      <a:pt x="9741" y="1897"/>
                      <a:pt x="9818" y="1874"/>
                    </a:cubicBezTo>
                    <a:cubicBezTo>
                      <a:pt x="9887" y="1851"/>
                      <a:pt x="9963" y="1828"/>
                      <a:pt x="10033" y="1805"/>
                    </a:cubicBezTo>
                    <a:cubicBezTo>
                      <a:pt x="10109" y="1774"/>
                      <a:pt x="10178" y="1743"/>
                      <a:pt x="10247" y="1713"/>
                    </a:cubicBezTo>
                    <a:lnTo>
                      <a:pt x="10455" y="1598"/>
                    </a:lnTo>
                    <a:cubicBezTo>
                      <a:pt x="10516" y="1559"/>
                      <a:pt x="10578" y="1513"/>
                      <a:pt x="10647" y="1475"/>
                    </a:cubicBezTo>
                    <a:cubicBezTo>
                      <a:pt x="11023" y="1214"/>
                      <a:pt x="11345" y="876"/>
                      <a:pt x="11591" y="477"/>
                    </a:cubicBezTo>
                    <a:cubicBezTo>
                      <a:pt x="11629" y="416"/>
                      <a:pt x="11667" y="346"/>
                      <a:pt x="11698" y="277"/>
                    </a:cubicBezTo>
                    <a:lnTo>
                      <a:pt x="11798" y="78"/>
                    </a:lnTo>
                    <a:cubicBezTo>
                      <a:pt x="11819" y="35"/>
                      <a:pt x="11786" y="0"/>
                      <a:pt x="11750"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3643323" y="2243403"/>
                <a:ext cx="1738357" cy="1211807"/>
              </a:xfrm>
              <a:custGeom>
                <a:avLst/>
                <a:gdLst/>
                <a:ahLst/>
                <a:cxnLst/>
                <a:rect l="l" t="t" r="r" b="b"/>
                <a:pathLst>
                  <a:path w="25784" h="17974" extrusionOk="0">
                    <a:moveTo>
                      <a:pt x="7229" y="0"/>
                    </a:moveTo>
                    <a:cubicBezTo>
                      <a:pt x="5646" y="0"/>
                      <a:pt x="4089" y="468"/>
                      <a:pt x="2756" y="1350"/>
                    </a:cubicBezTo>
                    <a:cubicBezTo>
                      <a:pt x="2012" y="1849"/>
                      <a:pt x="1382" y="2493"/>
                      <a:pt x="906" y="3246"/>
                    </a:cubicBezTo>
                    <a:cubicBezTo>
                      <a:pt x="430" y="3998"/>
                      <a:pt x="131" y="4858"/>
                      <a:pt x="31" y="5740"/>
                    </a:cubicBezTo>
                    <a:lnTo>
                      <a:pt x="1" y="6078"/>
                    </a:lnTo>
                    <a:cubicBezTo>
                      <a:pt x="1" y="6193"/>
                      <a:pt x="1" y="6301"/>
                      <a:pt x="1" y="6416"/>
                    </a:cubicBezTo>
                    <a:cubicBezTo>
                      <a:pt x="8" y="6523"/>
                      <a:pt x="1" y="6638"/>
                      <a:pt x="8" y="6746"/>
                    </a:cubicBezTo>
                    <a:lnTo>
                      <a:pt x="47" y="7084"/>
                    </a:lnTo>
                    <a:lnTo>
                      <a:pt x="70" y="7252"/>
                    </a:lnTo>
                    <a:lnTo>
                      <a:pt x="100" y="7414"/>
                    </a:lnTo>
                    <a:lnTo>
                      <a:pt x="177" y="7744"/>
                    </a:lnTo>
                    <a:cubicBezTo>
                      <a:pt x="239" y="7959"/>
                      <a:pt x="308" y="8173"/>
                      <a:pt x="392" y="8381"/>
                    </a:cubicBezTo>
                    <a:cubicBezTo>
                      <a:pt x="561" y="8795"/>
                      <a:pt x="776" y="9187"/>
                      <a:pt x="1037" y="9547"/>
                    </a:cubicBezTo>
                    <a:cubicBezTo>
                      <a:pt x="1106" y="9639"/>
                      <a:pt x="1175" y="9732"/>
                      <a:pt x="1244" y="9816"/>
                    </a:cubicBezTo>
                    <a:cubicBezTo>
                      <a:pt x="1321" y="9900"/>
                      <a:pt x="1390" y="9985"/>
                      <a:pt x="1467" y="10062"/>
                    </a:cubicBezTo>
                    <a:cubicBezTo>
                      <a:pt x="1604" y="10212"/>
                      <a:pt x="1753" y="10351"/>
                      <a:pt x="1909" y="10477"/>
                    </a:cubicBezTo>
                    <a:lnTo>
                      <a:pt x="1909" y="10477"/>
                    </a:lnTo>
                    <a:cubicBezTo>
                      <a:pt x="1800" y="10805"/>
                      <a:pt x="1724" y="11140"/>
                      <a:pt x="1682" y="11482"/>
                    </a:cubicBezTo>
                    <a:cubicBezTo>
                      <a:pt x="1628" y="11850"/>
                      <a:pt x="1620" y="12219"/>
                      <a:pt x="1636" y="12587"/>
                    </a:cubicBezTo>
                    <a:cubicBezTo>
                      <a:pt x="1682" y="13324"/>
                      <a:pt x="1889" y="14045"/>
                      <a:pt x="2242" y="14698"/>
                    </a:cubicBezTo>
                    <a:cubicBezTo>
                      <a:pt x="2603" y="15350"/>
                      <a:pt x="3086" y="15918"/>
                      <a:pt x="3670" y="16379"/>
                    </a:cubicBezTo>
                    <a:lnTo>
                      <a:pt x="3892" y="16548"/>
                    </a:lnTo>
                    <a:cubicBezTo>
                      <a:pt x="3961" y="16601"/>
                      <a:pt x="4038" y="16647"/>
                      <a:pt x="4115" y="16701"/>
                    </a:cubicBezTo>
                    <a:lnTo>
                      <a:pt x="4230" y="16786"/>
                    </a:lnTo>
                    <a:lnTo>
                      <a:pt x="4345" y="16855"/>
                    </a:lnTo>
                    <a:cubicBezTo>
                      <a:pt x="4429" y="16901"/>
                      <a:pt x="4506" y="16954"/>
                      <a:pt x="4583" y="17000"/>
                    </a:cubicBezTo>
                    <a:cubicBezTo>
                      <a:pt x="4905" y="17177"/>
                      <a:pt x="5235" y="17338"/>
                      <a:pt x="5581" y="17476"/>
                    </a:cubicBezTo>
                    <a:cubicBezTo>
                      <a:pt x="6419" y="17799"/>
                      <a:pt x="7319" y="17974"/>
                      <a:pt x="8220" y="17974"/>
                    </a:cubicBezTo>
                    <a:cubicBezTo>
                      <a:pt x="8796" y="17974"/>
                      <a:pt x="9373" y="17902"/>
                      <a:pt x="9933" y="17753"/>
                    </a:cubicBezTo>
                    <a:cubicBezTo>
                      <a:pt x="10647" y="17568"/>
                      <a:pt x="11322" y="17238"/>
                      <a:pt x="11906" y="16786"/>
                    </a:cubicBezTo>
                    <a:cubicBezTo>
                      <a:pt x="12489" y="16325"/>
                      <a:pt x="12942" y="15719"/>
                      <a:pt x="13226" y="15035"/>
                    </a:cubicBezTo>
                    <a:cubicBezTo>
                      <a:pt x="13236" y="15000"/>
                      <a:pt x="13206" y="14975"/>
                      <a:pt x="13176" y="14975"/>
                    </a:cubicBezTo>
                    <a:cubicBezTo>
                      <a:pt x="13160" y="14975"/>
                      <a:pt x="13144" y="14981"/>
                      <a:pt x="13134" y="14997"/>
                    </a:cubicBezTo>
                    <a:cubicBezTo>
                      <a:pt x="12834" y="15650"/>
                      <a:pt x="12381" y="16218"/>
                      <a:pt x="11806" y="16647"/>
                    </a:cubicBezTo>
                    <a:cubicBezTo>
                      <a:pt x="11230" y="17077"/>
                      <a:pt x="10578" y="17377"/>
                      <a:pt x="9887" y="17545"/>
                    </a:cubicBezTo>
                    <a:cubicBezTo>
                      <a:pt x="9355" y="17670"/>
                      <a:pt x="8815" y="17733"/>
                      <a:pt x="8276" y="17733"/>
                    </a:cubicBezTo>
                    <a:cubicBezTo>
                      <a:pt x="7391" y="17733"/>
                      <a:pt x="6511" y="17565"/>
                      <a:pt x="5681" y="17231"/>
                    </a:cubicBezTo>
                    <a:cubicBezTo>
                      <a:pt x="5020" y="16970"/>
                      <a:pt x="4391" y="16624"/>
                      <a:pt x="3815" y="16194"/>
                    </a:cubicBezTo>
                    <a:cubicBezTo>
                      <a:pt x="3531" y="15987"/>
                      <a:pt x="3270" y="15742"/>
                      <a:pt x="3025" y="15481"/>
                    </a:cubicBezTo>
                    <a:cubicBezTo>
                      <a:pt x="2787" y="15220"/>
                      <a:pt x="2580" y="14928"/>
                      <a:pt x="2403" y="14621"/>
                    </a:cubicBezTo>
                    <a:cubicBezTo>
                      <a:pt x="1712" y="13370"/>
                      <a:pt x="1666" y="11812"/>
                      <a:pt x="2134" y="10476"/>
                    </a:cubicBezTo>
                    <a:cubicBezTo>
                      <a:pt x="2150" y="10438"/>
                      <a:pt x="2134" y="10392"/>
                      <a:pt x="2096" y="10361"/>
                    </a:cubicBezTo>
                    <a:cubicBezTo>
                      <a:pt x="1927" y="10231"/>
                      <a:pt x="1774" y="10085"/>
                      <a:pt x="1628" y="9923"/>
                    </a:cubicBezTo>
                    <a:cubicBezTo>
                      <a:pt x="1559" y="9847"/>
                      <a:pt x="1482" y="9770"/>
                      <a:pt x="1421" y="9686"/>
                    </a:cubicBezTo>
                    <a:cubicBezTo>
                      <a:pt x="1359" y="9593"/>
                      <a:pt x="1290" y="9517"/>
                      <a:pt x="1229" y="9425"/>
                    </a:cubicBezTo>
                    <a:cubicBezTo>
                      <a:pt x="975" y="9079"/>
                      <a:pt x="776" y="8695"/>
                      <a:pt x="622" y="8296"/>
                    </a:cubicBezTo>
                    <a:cubicBezTo>
                      <a:pt x="546" y="8097"/>
                      <a:pt x="476" y="7897"/>
                      <a:pt x="423" y="7690"/>
                    </a:cubicBezTo>
                    <a:lnTo>
                      <a:pt x="354" y="7375"/>
                    </a:lnTo>
                    <a:lnTo>
                      <a:pt x="323" y="7214"/>
                    </a:lnTo>
                    <a:lnTo>
                      <a:pt x="308" y="7053"/>
                    </a:lnTo>
                    <a:lnTo>
                      <a:pt x="269" y="6738"/>
                    </a:lnTo>
                    <a:cubicBezTo>
                      <a:pt x="262" y="6631"/>
                      <a:pt x="262" y="6523"/>
                      <a:pt x="262" y="6416"/>
                    </a:cubicBezTo>
                    <a:cubicBezTo>
                      <a:pt x="262" y="6201"/>
                      <a:pt x="269" y="5986"/>
                      <a:pt x="285" y="5771"/>
                    </a:cubicBezTo>
                    <a:lnTo>
                      <a:pt x="300" y="5610"/>
                    </a:lnTo>
                    <a:lnTo>
                      <a:pt x="323" y="5456"/>
                    </a:lnTo>
                    <a:cubicBezTo>
                      <a:pt x="338" y="5349"/>
                      <a:pt x="346" y="5241"/>
                      <a:pt x="369" y="5134"/>
                    </a:cubicBezTo>
                    <a:lnTo>
                      <a:pt x="438" y="4819"/>
                    </a:lnTo>
                    <a:lnTo>
                      <a:pt x="523" y="4504"/>
                    </a:lnTo>
                    <a:cubicBezTo>
                      <a:pt x="653" y="4098"/>
                      <a:pt x="830" y="3699"/>
                      <a:pt x="1052" y="3330"/>
                    </a:cubicBezTo>
                    <a:cubicBezTo>
                      <a:pt x="1282" y="2962"/>
                      <a:pt x="1551" y="2624"/>
                      <a:pt x="1858" y="2317"/>
                    </a:cubicBezTo>
                    <a:cubicBezTo>
                      <a:pt x="2165" y="2018"/>
                      <a:pt x="2503" y="1741"/>
                      <a:pt x="2871" y="1511"/>
                    </a:cubicBezTo>
                    <a:cubicBezTo>
                      <a:pt x="3600" y="1043"/>
                      <a:pt x="4399" y="697"/>
                      <a:pt x="5243" y="490"/>
                    </a:cubicBezTo>
                    <a:cubicBezTo>
                      <a:pt x="5882" y="320"/>
                      <a:pt x="6538" y="235"/>
                      <a:pt x="7195" y="235"/>
                    </a:cubicBezTo>
                    <a:cubicBezTo>
                      <a:pt x="7399" y="235"/>
                      <a:pt x="7603" y="244"/>
                      <a:pt x="7807" y="260"/>
                    </a:cubicBezTo>
                    <a:cubicBezTo>
                      <a:pt x="8022" y="283"/>
                      <a:pt x="8237" y="314"/>
                      <a:pt x="8444" y="360"/>
                    </a:cubicBezTo>
                    <a:cubicBezTo>
                      <a:pt x="8651" y="413"/>
                      <a:pt x="8866" y="467"/>
                      <a:pt x="9066" y="529"/>
                    </a:cubicBezTo>
                    <a:lnTo>
                      <a:pt x="9373" y="644"/>
                    </a:lnTo>
                    <a:cubicBezTo>
                      <a:pt x="9419" y="659"/>
                      <a:pt x="9472" y="674"/>
                      <a:pt x="9518" y="697"/>
                    </a:cubicBezTo>
                    <a:lnTo>
                      <a:pt x="9664" y="766"/>
                    </a:lnTo>
                    <a:cubicBezTo>
                      <a:pt x="9764" y="813"/>
                      <a:pt x="9856" y="859"/>
                      <a:pt x="9956" y="912"/>
                    </a:cubicBezTo>
                    <a:lnTo>
                      <a:pt x="10225" y="1073"/>
                    </a:lnTo>
                    <a:cubicBezTo>
                      <a:pt x="10578" y="1304"/>
                      <a:pt x="10877" y="1603"/>
                      <a:pt x="11115" y="1949"/>
                    </a:cubicBezTo>
                    <a:lnTo>
                      <a:pt x="11161" y="2018"/>
                    </a:lnTo>
                    <a:cubicBezTo>
                      <a:pt x="11169" y="2033"/>
                      <a:pt x="11184" y="2056"/>
                      <a:pt x="11199" y="2079"/>
                    </a:cubicBezTo>
                    <a:lnTo>
                      <a:pt x="11268" y="2217"/>
                    </a:lnTo>
                    <a:cubicBezTo>
                      <a:pt x="11299" y="2263"/>
                      <a:pt x="11315" y="2309"/>
                      <a:pt x="11338" y="2363"/>
                    </a:cubicBezTo>
                    <a:cubicBezTo>
                      <a:pt x="11361" y="2409"/>
                      <a:pt x="11376" y="2455"/>
                      <a:pt x="11391" y="2501"/>
                    </a:cubicBezTo>
                    <a:cubicBezTo>
                      <a:pt x="11422" y="2601"/>
                      <a:pt x="11453" y="2701"/>
                      <a:pt x="11476" y="2801"/>
                    </a:cubicBezTo>
                    <a:cubicBezTo>
                      <a:pt x="11483" y="2854"/>
                      <a:pt x="11499" y="2900"/>
                      <a:pt x="11499" y="2954"/>
                    </a:cubicBezTo>
                    <a:cubicBezTo>
                      <a:pt x="11499" y="3000"/>
                      <a:pt x="11506" y="3046"/>
                      <a:pt x="11506" y="3092"/>
                    </a:cubicBezTo>
                    <a:lnTo>
                      <a:pt x="11506" y="3100"/>
                    </a:lnTo>
                    <a:cubicBezTo>
                      <a:pt x="11506" y="3146"/>
                      <a:pt x="11529" y="3184"/>
                      <a:pt x="11568" y="3215"/>
                    </a:cubicBezTo>
                    <a:cubicBezTo>
                      <a:pt x="11592" y="3233"/>
                      <a:pt x="11621" y="3242"/>
                      <a:pt x="11650" y="3242"/>
                    </a:cubicBezTo>
                    <a:cubicBezTo>
                      <a:pt x="11695" y="3242"/>
                      <a:pt x="11740" y="3221"/>
                      <a:pt x="11767" y="3184"/>
                    </a:cubicBezTo>
                    <a:cubicBezTo>
                      <a:pt x="11921" y="2969"/>
                      <a:pt x="12097" y="2770"/>
                      <a:pt x="12289" y="2578"/>
                    </a:cubicBezTo>
                    <a:cubicBezTo>
                      <a:pt x="12474" y="2394"/>
                      <a:pt x="12681" y="2209"/>
                      <a:pt x="12888" y="2048"/>
                    </a:cubicBezTo>
                    <a:cubicBezTo>
                      <a:pt x="13318" y="1711"/>
                      <a:pt x="13786" y="1442"/>
                      <a:pt x="14293" y="1242"/>
                    </a:cubicBezTo>
                    <a:cubicBezTo>
                      <a:pt x="14792" y="1043"/>
                      <a:pt x="15329" y="928"/>
                      <a:pt x="15866" y="897"/>
                    </a:cubicBezTo>
                    <a:cubicBezTo>
                      <a:pt x="15956" y="893"/>
                      <a:pt x="16046" y="891"/>
                      <a:pt x="16136" y="891"/>
                    </a:cubicBezTo>
                    <a:cubicBezTo>
                      <a:pt x="16591" y="891"/>
                      <a:pt x="17044" y="940"/>
                      <a:pt x="17486" y="1043"/>
                    </a:cubicBezTo>
                    <a:cubicBezTo>
                      <a:pt x="17616" y="1073"/>
                      <a:pt x="17747" y="1104"/>
                      <a:pt x="17877" y="1143"/>
                    </a:cubicBezTo>
                    <a:lnTo>
                      <a:pt x="18261" y="1281"/>
                    </a:lnTo>
                    <a:lnTo>
                      <a:pt x="18453" y="1342"/>
                    </a:lnTo>
                    <a:cubicBezTo>
                      <a:pt x="18514" y="1365"/>
                      <a:pt x="18576" y="1396"/>
                      <a:pt x="18637" y="1427"/>
                    </a:cubicBezTo>
                    <a:lnTo>
                      <a:pt x="19013" y="1588"/>
                    </a:lnTo>
                    <a:cubicBezTo>
                      <a:pt x="19497" y="1833"/>
                      <a:pt x="19942" y="2140"/>
                      <a:pt x="20356" y="2493"/>
                    </a:cubicBezTo>
                    <a:cubicBezTo>
                      <a:pt x="20756" y="2854"/>
                      <a:pt x="21116" y="3261"/>
                      <a:pt x="21416" y="3714"/>
                    </a:cubicBezTo>
                    <a:cubicBezTo>
                      <a:pt x="21715" y="4159"/>
                      <a:pt x="21953" y="4643"/>
                      <a:pt x="22114" y="5157"/>
                    </a:cubicBezTo>
                    <a:cubicBezTo>
                      <a:pt x="22122" y="5195"/>
                      <a:pt x="22160" y="5218"/>
                      <a:pt x="22191" y="5226"/>
                    </a:cubicBezTo>
                    <a:cubicBezTo>
                      <a:pt x="22644" y="5241"/>
                      <a:pt x="23089" y="5326"/>
                      <a:pt x="23519" y="5479"/>
                    </a:cubicBezTo>
                    <a:cubicBezTo>
                      <a:pt x="23726" y="5556"/>
                      <a:pt x="23933" y="5656"/>
                      <a:pt x="24118" y="5771"/>
                    </a:cubicBezTo>
                    <a:cubicBezTo>
                      <a:pt x="24309" y="5894"/>
                      <a:pt x="24486" y="6032"/>
                      <a:pt x="24647" y="6185"/>
                    </a:cubicBezTo>
                    <a:cubicBezTo>
                      <a:pt x="24962" y="6508"/>
                      <a:pt x="25215" y="6892"/>
                      <a:pt x="25384" y="7306"/>
                    </a:cubicBezTo>
                    <a:cubicBezTo>
                      <a:pt x="25553" y="7728"/>
                      <a:pt x="25653" y="8173"/>
                      <a:pt x="25683" y="8626"/>
                    </a:cubicBezTo>
                    <a:lnTo>
                      <a:pt x="25676" y="8619"/>
                    </a:lnTo>
                    <a:lnTo>
                      <a:pt x="25676" y="8619"/>
                    </a:lnTo>
                    <a:cubicBezTo>
                      <a:pt x="25676" y="8649"/>
                      <a:pt x="25699" y="8672"/>
                      <a:pt x="25729" y="8672"/>
                    </a:cubicBezTo>
                    <a:cubicBezTo>
                      <a:pt x="25760" y="8672"/>
                      <a:pt x="25783" y="8649"/>
                      <a:pt x="25783" y="8619"/>
                    </a:cubicBezTo>
                    <a:cubicBezTo>
                      <a:pt x="25768" y="8150"/>
                      <a:pt x="25676" y="7690"/>
                      <a:pt x="25507" y="7252"/>
                    </a:cubicBezTo>
                    <a:cubicBezTo>
                      <a:pt x="25338" y="6815"/>
                      <a:pt x="25077" y="6408"/>
                      <a:pt x="24747" y="6070"/>
                    </a:cubicBezTo>
                    <a:cubicBezTo>
                      <a:pt x="24586" y="5909"/>
                      <a:pt x="24402" y="5756"/>
                      <a:pt x="24202" y="5633"/>
                    </a:cubicBezTo>
                    <a:cubicBezTo>
                      <a:pt x="24002" y="5502"/>
                      <a:pt x="23788" y="5403"/>
                      <a:pt x="23573" y="5318"/>
                    </a:cubicBezTo>
                    <a:cubicBezTo>
                      <a:pt x="23149" y="5165"/>
                      <a:pt x="22711" y="5074"/>
                      <a:pt x="22265" y="5046"/>
                    </a:cubicBezTo>
                    <a:lnTo>
                      <a:pt x="22265" y="5046"/>
                    </a:lnTo>
                    <a:cubicBezTo>
                      <a:pt x="22105" y="4530"/>
                      <a:pt x="21872" y="4043"/>
                      <a:pt x="21562" y="3599"/>
                    </a:cubicBezTo>
                    <a:cubicBezTo>
                      <a:pt x="21255" y="3138"/>
                      <a:pt x="20886" y="2716"/>
                      <a:pt x="20464" y="2348"/>
                    </a:cubicBezTo>
                    <a:cubicBezTo>
                      <a:pt x="20042" y="1995"/>
                      <a:pt x="19574" y="1688"/>
                      <a:pt x="19075" y="1434"/>
                    </a:cubicBezTo>
                    <a:lnTo>
                      <a:pt x="18691" y="1273"/>
                    </a:lnTo>
                    <a:cubicBezTo>
                      <a:pt x="18622" y="1242"/>
                      <a:pt x="18560" y="1219"/>
                      <a:pt x="18499" y="1189"/>
                    </a:cubicBezTo>
                    <a:lnTo>
                      <a:pt x="18299" y="1127"/>
                    </a:lnTo>
                    <a:lnTo>
                      <a:pt x="17900" y="997"/>
                    </a:lnTo>
                    <a:cubicBezTo>
                      <a:pt x="17770" y="958"/>
                      <a:pt x="17632" y="928"/>
                      <a:pt x="17501" y="889"/>
                    </a:cubicBezTo>
                    <a:cubicBezTo>
                      <a:pt x="17046" y="787"/>
                      <a:pt x="16586" y="738"/>
                      <a:pt x="16120" y="738"/>
                    </a:cubicBezTo>
                    <a:cubicBezTo>
                      <a:pt x="16028" y="738"/>
                      <a:pt x="15936" y="740"/>
                      <a:pt x="15843" y="743"/>
                    </a:cubicBezTo>
                    <a:cubicBezTo>
                      <a:pt x="15567" y="759"/>
                      <a:pt x="15291" y="797"/>
                      <a:pt x="15014" y="851"/>
                    </a:cubicBezTo>
                    <a:cubicBezTo>
                      <a:pt x="14884" y="874"/>
                      <a:pt x="14746" y="905"/>
                      <a:pt x="14615" y="951"/>
                    </a:cubicBezTo>
                    <a:cubicBezTo>
                      <a:pt x="14477" y="989"/>
                      <a:pt x="14346" y="1027"/>
                      <a:pt x="14216" y="1073"/>
                    </a:cubicBezTo>
                    <a:cubicBezTo>
                      <a:pt x="13686" y="1265"/>
                      <a:pt x="13195" y="1526"/>
                      <a:pt x="12735" y="1849"/>
                    </a:cubicBezTo>
                    <a:cubicBezTo>
                      <a:pt x="12369" y="2110"/>
                      <a:pt x="12033" y="2411"/>
                      <a:pt x="11737" y="2742"/>
                    </a:cubicBezTo>
                    <a:lnTo>
                      <a:pt x="11737" y="2742"/>
                    </a:lnTo>
                    <a:cubicBezTo>
                      <a:pt x="11737" y="2741"/>
                      <a:pt x="11737" y="2740"/>
                      <a:pt x="11737" y="2739"/>
                    </a:cubicBezTo>
                    <a:cubicBezTo>
                      <a:pt x="11714" y="2624"/>
                      <a:pt x="11691" y="2517"/>
                      <a:pt x="11645" y="2401"/>
                    </a:cubicBezTo>
                    <a:cubicBezTo>
                      <a:pt x="11629" y="2348"/>
                      <a:pt x="11614" y="2294"/>
                      <a:pt x="11583" y="2240"/>
                    </a:cubicBezTo>
                    <a:cubicBezTo>
                      <a:pt x="11560" y="2186"/>
                      <a:pt x="11545" y="2133"/>
                      <a:pt x="11514" y="2079"/>
                    </a:cubicBezTo>
                    <a:cubicBezTo>
                      <a:pt x="11460" y="1979"/>
                      <a:pt x="11407" y="1879"/>
                      <a:pt x="11338" y="1787"/>
                    </a:cubicBezTo>
                    <a:cubicBezTo>
                      <a:pt x="11077" y="1411"/>
                      <a:pt x="10739" y="1089"/>
                      <a:pt x="10347" y="851"/>
                    </a:cubicBezTo>
                    <a:lnTo>
                      <a:pt x="10056" y="674"/>
                    </a:lnTo>
                    <a:cubicBezTo>
                      <a:pt x="9956" y="621"/>
                      <a:pt x="9848" y="582"/>
                      <a:pt x="9756" y="536"/>
                    </a:cubicBezTo>
                    <a:lnTo>
                      <a:pt x="9603" y="467"/>
                    </a:lnTo>
                    <a:cubicBezTo>
                      <a:pt x="9549" y="444"/>
                      <a:pt x="9495" y="429"/>
                      <a:pt x="9442" y="406"/>
                    </a:cubicBezTo>
                    <a:lnTo>
                      <a:pt x="9127" y="298"/>
                    </a:lnTo>
                    <a:cubicBezTo>
                      <a:pt x="8912" y="229"/>
                      <a:pt x="8697" y="175"/>
                      <a:pt x="8482" y="122"/>
                    </a:cubicBezTo>
                    <a:cubicBezTo>
                      <a:pt x="8260" y="76"/>
                      <a:pt x="8037" y="45"/>
                      <a:pt x="7814" y="22"/>
                    </a:cubicBezTo>
                    <a:cubicBezTo>
                      <a:pt x="7619" y="8"/>
                      <a:pt x="7424" y="0"/>
                      <a:pt x="7229"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5366578" y="2857328"/>
                <a:ext cx="29328" cy="23664"/>
              </a:xfrm>
              <a:custGeom>
                <a:avLst/>
                <a:gdLst/>
                <a:ahLst/>
                <a:cxnLst/>
                <a:rect l="l" t="t" r="r" b="b"/>
                <a:pathLst>
                  <a:path w="435" h="351" extrusionOk="0">
                    <a:moveTo>
                      <a:pt x="301" y="0"/>
                    </a:moveTo>
                    <a:cubicBezTo>
                      <a:pt x="281" y="0"/>
                      <a:pt x="260" y="6"/>
                      <a:pt x="239" y="19"/>
                    </a:cubicBezTo>
                    <a:cubicBezTo>
                      <a:pt x="200" y="42"/>
                      <a:pt x="177" y="73"/>
                      <a:pt x="146" y="96"/>
                    </a:cubicBezTo>
                    <a:cubicBezTo>
                      <a:pt x="108" y="111"/>
                      <a:pt x="77" y="142"/>
                      <a:pt x="62" y="173"/>
                    </a:cubicBezTo>
                    <a:cubicBezTo>
                      <a:pt x="1" y="219"/>
                      <a:pt x="39" y="303"/>
                      <a:pt x="100" y="326"/>
                    </a:cubicBezTo>
                    <a:cubicBezTo>
                      <a:pt x="125" y="343"/>
                      <a:pt x="154" y="350"/>
                      <a:pt x="183" y="350"/>
                    </a:cubicBezTo>
                    <a:cubicBezTo>
                      <a:pt x="290" y="350"/>
                      <a:pt x="411" y="254"/>
                      <a:pt x="423" y="157"/>
                    </a:cubicBezTo>
                    <a:cubicBezTo>
                      <a:pt x="435" y="79"/>
                      <a:pt x="376" y="0"/>
                      <a:pt x="301"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5359836" y="2889285"/>
                <a:ext cx="31350" cy="25957"/>
              </a:xfrm>
              <a:custGeom>
                <a:avLst/>
                <a:gdLst/>
                <a:ahLst/>
                <a:cxnLst/>
                <a:rect l="l" t="t" r="r" b="b"/>
                <a:pathLst>
                  <a:path w="465" h="385" extrusionOk="0">
                    <a:moveTo>
                      <a:pt x="355" y="0"/>
                    </a:moveTo>
                    <a:cubicBezTo>
                      <a:pt x="345" y="0"/>
                      <a:pt x="334" y="2"/>
                      <a:pt x="323" y="6"/>
                    </a:cubicBezTo>
                    <a:cubicBezTo>
                      <a:pt x="193" y="59"/>
                      <a:pt x="93" y="159"/>
                      <a:pt x="32" y="274"/>
                    </a:cubicBezTo>
                    <a:cubicBezTo>
                      <a:pt x="0" y="324"/>
                      <a:pt x="45" y="385"/>
                      <a:pt x="96" y="385"/>
                    </a:cubicBezTo>
                    <a:cubicBezTo>
                      <a:pt x="108" y="385"/>
                      <a:pt x="120" y="381"/>
                      <a:pt x="131" y="374"/>
                    </a:cubicBezTo>
                    <a:cubicBezTo>
                      <a:pt x="239" y="313"/>
                      <a:pt x="377" y="274"/>
                      <a:pt x="431" y="152"/>
                    </a:cubicBezTo>
                    <a:cubicBezTo>
                      <a:pt x="464" y="91"/>
                      <a:pt x="427" y="0"/>
                      <a:pt x="355" y="0"/>
                    </a:cubicBezTo>
                    <a:close/>
                  </a:path>
                </a:pathLst>
              </a:custGeom>
              <a:solidFill>
                <a:srgbClr val="2B0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0" name="Google Shape;2100;p41"/>
            <p:cNvSpPr txBox="1"/>
            <p:nvPr/>
          </p:nvSpPr>
          <p:spPr>
            <a:xfrm>
              <a:off x="3841972" y="1488563"/>
              <a:ext cx="14601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latin typeface="Fira Sans Extra Condensed Medium"/>
                  <a:ea typeface="Fira Sans Extra Condensed Medium"/>
                  <a:cs typeface="Fira Sans Extra Condensed Medium"/>
                  <a:sym typeface="Fira Sans Extra Condensed Medium"/>
                </a:rPr>
                <a:t>Thank You!</a:t>
              </a:r>
              <a:endParaRPr sz="3600" dirty="0">
                <a:solidFill>
                  <a:schemeClr val="l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Container</a:t>
            </a:r>
            <a:endParaRPr dirty="0"/>
          </a:p>
        </p:txBody>
      </p:sp>
      <p:sp>
        <p:nvSpPr>
          <p:cNvPr id="3" name="TextBox 2">
            <a:extLst>
              <a:ext uri="{FF2B5EF4-FFF2-40B4-BE49-F238E27FC236}">
                <a16:creationId xmlns:a16="http://schemas.microsoft.com/office/drawing/2014/main" id="{E23794EE-33A9-7120-7CF8-E8329739F4A1}"/>
              </a:ext>
            </a:extLst>
          </p:cNvPr>
          <p:cNvSpPr txBox="1"/>
          <p:nvPr/>
        </p:nvSpPr>
        <p:spPr>
          <a:xfrm>
            <a:off x="468762" y="955923"/>
            <a:ext cx="3978343"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A container is a running instance of a container image.</a:t>
            </a:r>
          </a:p>
          <a:p>
            <a:pPr marL="285750" indent="-2857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A container image is a single file (tar archive) that has all the files needed to support the application, including the application itself. Container images have a metadata which describes the image.</a:t>
            </a:r>
          </a:p>
          <a:p>
            <a:pPr marL="285750" indent="-2857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The ENTRYPOINT is container image metadata that describes the command to be executed whenever a container is started from the container image.</a:t>
            </a:r>
          </a:p>
          <a:p>
            <a:pPr marL="285750" indent="-2857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dirty="0">
                <a:effectLst/>
                <a:latin typeface="Roboto" panose="02000000000000000000" pitchFamily="2" charset="0"/>
                <a:ea typeface="Roboto" panose="02000000000000000000" pitchFamily="2" charset="0"/>
                <a:cs typeface="Roboto" panose="02000000000000000000" pitchFamily="2" charset="0"/>
              </a:rPr>
              <a:t>Containers rely on Linux kernel features like namespaces and control groups (</a:t>
            </a:r>
            <a:r>
              <a:rPr lang="en-US" sz="1200" dirty="0" err="1">
                <a:effectLst/>
                <a:latin typeface="Roboto" panose="02000000000000000000" pitchFamily="2" charset="0"/>
                <a:ea typeface="Roboto" panose="02000000000000000000" pitchFamily="2" charset="0"/>
                <a:cs typeface="Roboto" panose="02000000000000000000" pitchFamily="2" charset="0"/>
              </a:rPr>
              <a:t>cgroups</a:t>
            </a:r>
            <a:r>
              <a:rPr lang="en-US" sz="1200" dirty="0">
                <a:effectLst/>
                <a:latin typeface="Roboto" panose="02000000000000000000" pitchFamily="2" charset="0"/>
                <a:ea typeface="Roboto" panose="02000000000000000000" pitchFamily="2" charset="0"/>
                <a:cs typeface="Roboto" panose="02000000000000000000" pitchFamily="2" charset="0"/>
              </a:rPr>
              <a:t>) to function effectively. </a:t>
            </a:r>
            <a:r>
              <a:rPr lang="en-US" sz="1200" dirty="0" err="1">
                <a:effectLst/>
                <a:latin typeface="Roboto" panose="02000000000000000000" pitchFamily="2" charset="0"/>
                <a:ea typeface="Roboto" panose="02000000000000000000" pitchFamily="2" charset="0"/>
                <a:cs typeface="Roboto" panose="02000000000000000000" pitchFamily="2" charset="0"/>
              </a:rPr>
              <a:t>Cgroups</a:t>
            </a:r>
            <a:r>
              <a:rPr lang="en-US" sz="1200" dirty="0">
                <a:effectLst/>
                <a:latin typeface="Roboto" panose="02000000000000000000" pitchFamily="2" charset="0"/>
                <a:ea typeface="Roboto" panose="02000000000000000000" pitchFamily="2" charset="0"/>
                <a:cs typeface="Roboto" panose="02000000000000000000" pitchFamily="2" charset="0"/>
              </a:rPr>
              <a:t> manage resources, ensuring that each container gets the right amount of CPU time and memory, while namespaces create a separate space for each container’s processes and resources, keeping them isolated from one another and the host system.</a:t>
            </a:r>
          </a:p>
          <a:p>
            <a:pPr marL="285750" indent="-2857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algn="just"/>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5" name="Graphic 4">
            <a:extLst>
              <a:ext uri="{FF2B5EF4-FFF2-40B4-BE49-F238E27FC236}">
                <a16:creationId xmlns:a16="http://schemas.microsoft.com/office/drawing/2014/main" id="{08B39A9F-4E18-6313-AE30-42ECCD61EC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4814" y="1295870"/>
            <a:ext cx="4816980" cy="2062877"/>
          </a:xfrm>
          <a:prstGeom prst="rect">
            <a:avLst/>
          </a:prstGeom>
        </p:spPr>
      </p:pic>
      <p:sp>
        <p:nvSpPr>
          <p:cNvPr id="6" name="TextBox 5">
            <a:extLst>
              <a:ext uri="{FF2B5EF4-FFF2-40B4-BE49-F238E27FC236}">
                <a16:creationId xmlns:a16="http://schemas.microsoft.com/office/drawing/2014/main" id="{A5B3878C-869C-9559-7B72-BAC412B46D80}"/>
              </a:ext>
            </a:extLst>
          </p:cNvPr>
          <p:cNvSpPr txBox="1"/>
          <p:nvPr/>
        </p:nvSpPr>
        <p:spPr>
          <a:xfrm>
            <a:off x="4995009" y="3358747"/>
            <a:ext cx="3376589" cy="215444"/>
          </a:xfrm>
          <a:prstGeom prst="rect">
            <a:avLst/>
          </a:prstGeom>
          <a:noFill/>
        </p:spPr>
        <p:txBody>
          <a:bodyPr wrap="square" rtlCol="0">
            <a:spAutoFit/>
          </a:bodyPr>
          <a:lstStyle/>
          <a:p>
            <a:pPr algn="ctr"/>
            <a:r>
              <a:rPr lang="en-US" sz="800" dirty="0"/>
              <a:t>Fig 1.1 Applications in containers versus on the host operating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DA438592-76CD-2858-0FA0-F8BA51935305}"/>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A2BE3FDA-C4FC-4FA1-6AC8-604B971FDAA3}"/>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OpenShift: OCI Standards and the Role of CRI-O</a:t>
            </a:r>
            <a:br>
              <a:rPr lang="en-US" dirty="0"/>
            </a:br>
            <a:endParaRPr lang="en-US" dirty="0"/>
          </a:p>
        </p:txBody>
      </p:sp>
      <p:sp>
        <p:nvSpPr>
          <p:cNvPr id="3" name="TextBox 2">
            <a:extLst>
              <a:ext uri="{FF2B5EF4-FFF2-40B4-BE49-F238E27FC236}">
                <a16:creationId xmlns:a16="http://schemas.microsoft.com/office/drawing/2014/main" id="{89809B99-AA74-E90E-A21C-355877F4853C}"/>
              </a:ext>
            </a:extLst>
          </p:cNvPr>
          <p:cNvSpPr txBox="1"/>
          <p:nvPr/>
        </p:nvSpPr>
        <p:spPr>
          <a:xfrm>
            <a:off x="609600" y="961291"/>
            <a:ext cx="7916985"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The Open Container Initiative (OCI) maintains standards about containers, container images, and container runtimes. Because most container engine implementations are designed to conform to the OCI specifications, applications that are packaged according to the specification can run on any conforming platform.</a:t>
            </a:r>
          </a:p>
          <a:p>
            <a:pPr algn="just"/>
            <a:r>
              <a:rPr lang="en-US" sz="1200" dirty="0">
                <a:latin typeface="Roboto" panose="02000000000000000000" pitchFamily="2" charset="0"/>
                <a:ea typeface="Roboto" panose="02000000000000000000" pitchFamily="2" charset="0"/>
                <a:cs typeface="Roboto" panose="02000000000000000000" pitchFamily="2" charset="0"/>
              </a:rPr>
              <a:t> </a:t>
            </a:r>
          </a:p>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CRI-O is a lightweight, secure container runtime built by Red Hat for Kubernetes environments, including OpenShift. It focuses on efficiency by offering only what Kubernetes needs, following OCI standards for broad compatibility. As the default runtime in OpenShift, CRI-O replaces Docker, delivering better performance and security.</a:t>
            </a:r>
          </a:p>
          <a:p>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3962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1E99BAF-A23F-30DD-077C-8B050F7E9C31}"/>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8BA63B38-7C09-8BBD-4E8D-FE4B135A4E03}"/>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Kubernetes</a:t>
            </a:r>
            <a:endParaRPr dirty="0"/>
          </a:p>
        </p:txBody>
      </p:sp>
      <p:sp>
        <p:nvSpPr>
          <p:cNvPr id="3" name="TextBox 2">
            <a:extLst>
              <a:ext uri="{FF2B5EF4-FFF2-40B4-BE49-F238E27FC236}">
                <a16:creationId xmlns:a16="http://schemas.microsoft.com/office/drawing/2014/main" id="{941ED655-8A98-AB65-DAA0-7DF4E315A781}"/>
              </a:ext>
            </a:extLst>
          </p:cNvPr>
          <p:cNvSpPr txBox="1"/>
          <p:nvPr/>
        </p:nvSpPr>
        <p:spPr>
          <a:xfrm>
            <a:off x="609600" y="961291"/>
            <a:ext cx="791698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A platform that simplifies the deployment, management, and scaling of containerized applications.</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Creates a cluster that runs applications across multiple nodes. If a node fails, then can restart an application in a different node.</a:t>
            </a:r>
          </a:p>
          <a:p>
            <a:pPr marL="285750" indent="-2857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Uses a declarative configuration model. The administrators write a definition of the workloads to execute in the cluster, and it ensures that the running workloads match the definition. For example, an administrator defines several workloads. Each workload defines the amount of required memory. It then creates the necessary containers in different nodes, to meet the memory requirements.</a:t>
            </a:r>
          </a:p>
          <a:p>
            <a:pPr marL="285750" indent="-2857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Defines workloads in terms of pods. A pod is one or multiple containers that run in the same cluster node. Pods with multiple containers are useful in certain situations, when two containers must run in the same cluster node to share some resource. For example, a job is a workload that runs a task in a pod until completion.</a:t>
            </a:r>
          </a:p>
          <a:p>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015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95D21A89-D24F-E28A-7FF4-929C6FC91E06}"/>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2BB01D69-A760-9238-D83A-65A7ADC7D616}"/>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Kubernetes Features</a:t>
            </a:r>
            <a:endParaRPr dirty="0"/>
          </a:p>
        </p:txBody>
      </p:sp>
      <p:sp>
        <p:nvSpPr>
          <p:cNvPr id="3" name="TextBox 2">
            <a:extLst>
              <a:ext uri="{FF2B5EF4-FFF2-40B4-BE49-F238E27FC236}">
                <a16:creationId xmlns:a16="http://schemas.microsoft.com/office/drawing/2014/main" id="{25072A78-EE27-D21F-82B8-5A65421EA5A3}"/>
              </a:ext>
            </a:extLst>
          </p:cNvPr>
          <p:cNvSpPr txBox="1"/>
          <p:nvPr/>
        </p:nvSpPr>
        <p:spPr>
          <a:xfrm>
            <a:off x="609600" y="961291"/>
            <a:ext cx="7916985" cy="2862322"/>
          </a:xfrm>
          <a:prstGeom prst="rect">
            <a:avLst/>
          </a:prstGeom>
          <a:noFill/>
        </p:spPr>
        <p:txBody>
          <a:bodyPr wrap="square" rtlCol="0">
            <a:spAutoFit/>
          </a:bodyPr>
          <a:lstStyle/>
          <a:p>
            <a:pPr marL="171450" indent="-171450" algn="just">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Service Discovery &amp; Load Balancing: </a:t>
            </a:r>
            <a:r>
              <a:rPr lang="en-US" sz="1200" dirty="0">
                <a:latin typeface="Roboto" panose="02000000000000000000" pitchFamily="2" charset="0"/>
                <a:ea typeface="Roboto" panose="02000000000000000000" pitchFamily="2" charset="0"/>
                <a:cs typeface="Roboto" panose="02000000000000000000" pitchFamily="2" charset="0"/>
              </a:rPr>
              <a:t>Makes easy for applications to communicate across nodes by automatically configuring networking and providing DNS services. Pods can use hostnames instead of IPs, and it can balance incoming requests across multiple pods for better performance and reliability.</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Horizontal Scaling:</a:t>
            </a:r>
            <a:r>
              <a:rPr lang="en-US" sz="1200" dirty="0">
                <a:latin typeface="Roboto" panose="02000000000000000000" pitchFamily="2" charset="0"/>
                <a:ea typeface="Roboto" panose="02000000000000000000" pitchFamily="2" charset="0"/>
                <a:cs typeface="Roboto" panose="02000000000000000000" pitchFamily="2" charset="0"/>
              </a:rPr>
              <a:t> Monitors the load on services and can automatically create or remove pods to match demand. It can even add or remove nodes to handle changes in cluster load.</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Self-Healing:</a:t>
            </a:r>
            <a:r>
              <a:rPr lang="en-US" sz="1200" dirty="0">
                <a:latin typeface="Roboto" panose="02000000000000000000" pitchFamily="2" charset="0"/>
                <a:ea typeface="Roboto" panose="02000000000000000000" pitchFamily="2" charset="0"/>
                <a:cs typeface="Roboto" panose="02000000000000000000" pitchFamily="2" charset="0"/>
              </a:rPr>
              <a:t> It can monitor application health and automatically restart or reschedule them if they fail. This self-healing ability protects against both internal and external failures.</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Automated Rollouts: </a:t>
            </a:r>
            <a:r>
              <a:rPr lang="en-US" sz="1200" dirty="0">
                <a:latin typeface="Roboto" panose="02000000000000000000" pitchFamily="2" charset="0"/>
                <a:ea typeface="Roboto" panose="02000000000000000000" pitchFamily="2" charset="0"/>
                <a:cs typeface="Roboto" panose="02000000000000000000" pitchFamily="2" charset="0"/>
              </a:rPr>
              <a:t>It can roll out updates to your applications gradually, with the ability to roll back to a previous version if something goes wrong during the update.</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Secrets &amp; Configuration Management: </a:t>
            </a:r>
            <a:r>
              <a:rPr lang="en-US" sz="1200" dirty="0">
                <a:latin typeface="Roboto" panose="02000000000000000000" pitchFamily="2" charset="0"/>
                <a:ea typeface="Roboto" panose="02000000000000000000" pitchFamily="2" charset="0"/>
                <a:cs typeface="Roboto" panose="02000000000000000000" pitchFamily="2" charset="0"/>
              </a:rPr>
              <a:t>Allows you to manage application secrets and configurations without modifying containers, keeping sensitive information like usernames and passwords secure.</a:t>
            </a:r>
          </a:p>
        </p:txBody>
      </p:sp>
    </p:spTree>
    <p:extLst>
      <p:ext uri="{BB962C8B-B14F-4D97-AF65-F5344CB8AC3E}">
        <p14:creationId xmlns:p14="http://schemas.microsoft.com/office/powerpoint/2010/main" val="400989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2B50EC02-3F8A-2644-8587-FE58C255EBC5}"/>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117B9D05-FD3C-FC5B-B40D-0908D1B432CB}"/>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Kubernetes Architectural Concepts</a:t>
            </a:r>
            <a:br>
              <a:rPr lang="en-US" dirty="0"/>
            </a:br>
            <a:endParaRPr lang="en-US" dirty="0"/>
          </a:p>
        </p:txBody>
      </p:sp>
      <p:sp>
        <p:nvSpPr>
          <p:cNvPr id="3" name="TextBox 2">
            <a:extLst>
              <a:ext uri="{FF2B5EF4-FFF2-40B4-BE49-F238E27FC236}">
                <a16:creationId xmlns:a16="http://schemas.microsoft.com/office/drawing/2014/main" id="{923B0C9A-6330-348A-3851-B6D57840958F}"/>
              </a:ext>
            </a:extLst>
          </p:cNvPr>
          <p:cNvSpPr txBox="1"/>
          <p:nvPr/>
        </p:nvSpPr>
        <p:spPr>
          <a:xfrm>
            <a:off x="547153" y="868802"/>
            <a:ext cx="3801823" cy="3276105"/>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Kubernetes uses multiple servers, called nodes, to ensure applications are resilient and scalable. These nodes can be physical or virtual machines and are typically divided into control plane nodes and compute nodes. </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Control plane nodes handle cluster management, like scheduling workloads and maintaining cluster configuration. </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Compute nodes run the actual user workloads. While a server can perform both roles, they are usually separated for better stability, security, and manageability. </a:t>
            </a:r>
          </a:p>
          <a:p>
            <a:pPr marL="171450" indent="-171450" algn="just">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lgn="just">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Kubernetes clusters can vary in size, from a single node to large clusters with up to 5,000 nodes.</a:t>
            </a:r>
          </a:p>
        </p:txBody>
      </p:sp>
      <p:pic>
        <p:nvPicPr>
          <p:cNvPr id="4" name="Graphic 3">
            <a:extLst>
              <a:ext uri="{FF2B5EF4-FFF2-40B4-BE49-F238E27FC236}">
                <a16:creationId xmlns:a16="http://schemas.microsoft.com/office/drawing/2014/main" id="{42882541-C789-DC3E-F363-409FB656C1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8417" y="1259758"/>
            <a:ext cx="5055522" cy="2255715"/>
          </a:xfrm>
          <a:prstGeom prst="rect">
            <a:avLst/>
          </a:prstGeom>
        </p:spPr>
      </p:pic>
      <p:sp>
        <p:nvSpPr>
          <p:cNvPr id="5" name="TextBox 4">
            <a:extLst>
              <a:ext uri="{FF2B5EF4-FFF2-40B4-BE49-F238E27FC236}">
                <a16:creationId xmlns:a16="http://schemas.microsoft.com/office/drawing/2014/main" id="{B96091AC-DC26-7D5C-2B0A-FF4A0F98563B}"/>
              </a:ext>
            </a:extLst>
          </p:cNvPr>
          <p:cNvSpPr txBox="1"/>
          <p:nvPr/>
        </p:nvSpPr>
        <p:spPr>
          <a:xfrm>
            <a:off x="5158163" y="3448480"/>
            <a:ext cx="3376589" cy="215444"/>
          </a:xfrm>
          <a:prstGeom prst="rect">
            <a:avLst/>
          </a:prstGeom>
          <a:noFill/>
        </p:spPr>
        <p:txBody>
          <a:bodyPr wrap="square" rtlCol="0">
            <a:spAutoFit/>
          </a:bodyPr>
          <a:lstStyle/>
          <a:p>
            <a:pPr algn="ctr"/>
            <a:r>
              <a:rPr lang="en-US" sz="800" dirty="0"/>
              <a:t>Fig 1.2  Kubernetes Components</a:t>
            </a:r>
          </a:p>
        </p:txBody>
      </p:sp>
    </p:spTree>
    <p:extLst>
      <p:ext uri="{BB962C8B-B14F-4D97-AF65-F5344CB8AC3E}">
        <p14:creationId xmlns:p14="http://schemas.microsoft.com/office/powerpoint/2010/main" val="119225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D14B676F-B266-B088-9414-C7DA3DD100A9}"/>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09E7E66C-B66E-B0E2-2E2D-A7848EA3B12A}"/>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Kubernetes API and Configuration Model</a:t>
            </a:r>
            <a:br>
              <a:rPr lang="en-US" dirty="0"/>
            </a:br>
            <a:endParaRPr lang="en-US" dirty="0"/>
          </a:p>
        </p:txBody>
      </p:sp>
      <p:sp>
        <p:nvSpPr>
          <p:cNvPr id="3" name="TextBox 2">
            <a:extLst>
              <a:ext uri="{FF2B5EF4-FFF2-40B4-BE49-F238E27FC236}">
                <a16:creationId xmlns:a16="http://schemas.microsoft.com/office/drawing/2014/main" id="{5519B28B-A683-C49F-BF64-B7903F648897}"/>
              </a:ext>
            </a:extLst>
          </p:cNvPr>
          <p:cNvSpPr txBox="1"/>
          <p:nvPr/>
        </p:nvSpPr>
        <p:spPr>
          <a:xfrm>
            <a:off x="563756" y="936657"/>
            <a:ext cx="3917795"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Administrators define workloads in Kubernetes using resources, which all operate through a uniform API. Tools like `</a:t>
            </a:r>
            <a:r>
              <a:rPr lang="en-US" sz="1200" b="0" i="0" dirty="0" err="1">
                <a:solidFill>
                  <a:srgbClr val="212529"/>
                </a:solidFill>
                <a:effectLst/>
                <a:latin typeface="Roboto" panose="02000000000000000000" pitchFamily="2" charset="0"/>
                <a:ea typeface="Roboto" panose="02000000000000000000" pitchFamily="2" charset="0"/>
                <a:cs typeface="Roboto" panose="02000000000000000000" pitchFamily="2" charset="0"/>
              </a:rPr>
              <a:t>kubectl</a:t>
            </a: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 can manage any resource type, even custom ones. Kubernetes supports declarative resource management, where workloads are described in text files rather than manually configured. This improves maintainability and allows for change tracking using tools like version control.</a:t>
            </a:r>
          </a:p>
          <a:p>
            <a:pPr marL="285750" indent="-285750" algn="just">
              <a:buFont typeface="Arial" panose="020B0604020202020204" pitchFamily="34" charset="0"/>
              <a:buChar char="•"/>
            </a:pPr>
            <a:endPar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To maintain the desired state of the cluster, Kubernetes uses controllers that continuously monitor and adjust resources as needed. For example, if an application requires more RAM than available, Kubernetes can automatically move it to a suitable node and redirect traffic once the move is complete.</a:t>
            </a:r>
          </a:p>
          <a:p>
            <a:pPr algn="just"/>
            <a:endPar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Namespaces help organize and secure resources, allowing administrators to manage large sets and control access through specific permissions.</a:t>
            </a:r>
          </a:p>
        </p:txBody>
      </p:sp>
      <p:pic>
        <p:nvPicPr>
          <p:cNvPr id="12" name="Graphic 11">
            <a:extLst>
              <a:ext uri="{FF2B5EF4-FFF2-40B4-BE49-F238E27FC236}">
                <a16:creationId xmlns:a16="http://schemas.microsoft.com/office/drawing/2014/main" id="{18245C31-5428-B7AF-0ABE-48FAEE6FE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0197" y="1292135"/>
            <a:ext cx="4583803" cy="2148015"/>
          </a:xfrm>
          <a:prstGeom prst="rect">
            <a:avLst/>
          </a:prstGeom>
        </p:spPr>
      </p:pic>
      <p:sp>
        <p:nvSpPr>
          <p:cNvPr id="13" name="TextBox 12">
            <a:extLst>
              <a:ext uri="{FF2B5EF4-FFF2-40B4-BE49-F238E27FC236}">
                <a16:creationId xmlns:a16="http://schemas.microsoft.com/office/drawing/2014/main" id="{A21D3299-4CD5-8777-794C-39B4580027EE}"/>
              </a:ext>
            </a:extLst>
          </p:cNvPr>
          <p:cNvSpPr txBox="1"/>
          <p:nvPr/>
        </p:nvSpPr>
        <p:spPr>
          <a:xfrm>
            <a:off x="5158163" y="3448480"/>
            <a:ext cx="3376589" cy="215444"/>
          </a:xfrm>
          <a:prstGeom prst="rect">
            <a:avLst/>
          </a:prstGeom>
          <a:noFill/>
        </p:spPr>
        <p:txBody>
          <a:bodyPr wrap="square" rtlCol="0">
            <a:spAutoFit/>
          </a:bodyPr>
          <a:lstStyle/>
          <a:p>
            <a:pPr algn="ctr"/>
            <a:r>
              <a:rPr lang="en-US" sz="800" dirty="0"/>
              <a:t>Fig 1.3  Declarative resource Management</a:t>
            </a:r>
          </a:p>
        </p:txBody>
      </p:sp>
    </p:spTree>
    <p:extLst>
      <p:ext uri="{BB962C8B-B14F-4D97-AF65-F5344CB8AC3E}">
        <p14:creationId xmlns:p14="http://schemas.microsoft.com/office/powerpoint/2010/main" val="211113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72865677-B4E0-CA6D-27BA-A9E0D569DF78}"/>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D7B6F159-BEA4-1BFD-D711-24F35950F219}"/>
              </a:ext>
            </a:extLst>
          </p:cNvPr>
          <p:cNvSpPr txBox="1">
            <a:spLocks noGrp="1"/>
          </p:cNvSpPr>
          <p:nvPr>
            <p:ph type="title"/>
          </p:nvPr>
        </p:nvSpPr>
        <p:spPr>
          <a:xfrm>
            <a:off x="411250" y="236524"/>
            <a:ext cx="8453970" cy="900899"/>
          </a:xfrm>
          <a:prstGeom prst="rect">
            <a:avLst/>
          </a:prstGeom>
        </p:spPr>
        <p:txBody>
          <a:bodyPr spcFirstLastPara="1" wrap="square" lIns="91425" tIns="91425" rIns="91425" bIns="91425" anchor="t" anchorCtr="0">
            <a:noAutofit/>
          </a:bodyPr>
          <a:lstStyle/>
          <a:p>
            <a:pPr algn="l"/>
            <a:r>
              <a:rPr lang="en-US" dirty="0"/>
              <a:t>OpenShift: Enhancing Kubernetes with Integrated Tools and Management</a:t>
            </a:r>
            <a:br>
              <a:rPr lang="en-US" dirty="0"/>
            </a:br>
            <a:endParaRPr lang="en-US" dirty="0"/>
          </a:p>
        </p:txBody>
      </p:sp>
      <p:sp>
        <p:nvSpPr>
          <p:cNvPr id="3" name="TextBox 2">
            <a:extLst>
              <a:ext uri="{FF2B5EF4-FFF2-40B4-BE49-F238E27FC236}">
                <a16:creationId xmlns:a16="http://schemas.microsoft.com/office/drawing/2014/main" id="{A03FBF28-9BA9-178F-4C1D-BAE830898767}"/>
              </a:ext>
            </a:extLst>
          </p:cNvPr>
          <p:cNvSpPr txBox="1"/>
          <p:nvPr/>
        </p:nvSpPr>
        <p:spPr>
          <a:xfrm>
            <a:off x="568712" y="1221057"/>
            <a:ext cx="7874238" cy="2492990"/>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OpenShift extends Kubernetes to create a complete solution by adding key features:</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Integrated Developer Workflow: </a:t>
            </a:r>
            <a:r>
              <a:rPr lang="en-US" sz="1200" dirty="0">
                <a:latin typeface="Roboto" panose="02000000000000000000" pitchFamily="2" charset="0"/>
                <a:ea typeface="Roboto" panose="02000000000000000000" pitchFamily="2" charset="0"/>
                <a:cs typeface="Roboto" panose="02000000000000000000" pitchFamily="2" charset="0"/>
              </a:rPr>
              <a:t>OpenShift simplifies app development by integrating a built-in container registry, CI/CD pipelines, and S2I, which converts source code into container images.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Observability: </a:t>
            </a:r>
            <a:r>
              <a:rPr lang="en-US" sz="1200" dirty="0">
                <a:latin typeface="Roboto" panose="02000000000000000000" pitchFamily="2" charset="0"/>
                <a:ea typeface="Roboto" panose="02000000000000000000" pitchFamily="2" charset="0"/>
                <a:cs typeface="Roboto" panose="02000000000000000000" pitchFamily="2" charset="0"/>
              </a:rPr>
              <a:t>OpenShift includes monitoring and logging services to help administrators maintain the reliability, performance, and availability of applications and the cluster.</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Server Management: </a:t>
            </a:r>
            <a:r>
              <a:rPr lang="en-US" sz="1200" dirty="0">
                <a:latin typeface="Roboto" panose="02000000000000000000" pitchFamily="2" charset="0"/>
                <a:ea typeface="Roboto" panose="02000000000000000000" pitchFamily="2" charset="0"/>
                <a:cs typeface="Roboto" panose="02000000000000000000" pitchFamily="2" charset="0"/>
              </a:rPr>
              <a:t>OpenShift streamlines installation and updates, using RHEL CoreOS as the underlying OS. This immutable, container-optimized OS is managed through Kubernetes tools, ensuring stability and security.</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i="1" dirty="0">
                <a:latin typeface="Roboto" panose="02000000000000000000" pitchFamily="2" charset="0"/>
                <a:ea typeface="Roboto" panose="02000000000000000000" pitchFamily="2" charset="0"/>
                <a:cs typeface="Roboto" panose="02000000000000000000" pitchFamily="2" charset="0"/>
              </a:rPr>
              <a:t>Unified Tools:</a:t>
            </a:r>
            <a:r>
              <a:rPr lang="en-US" sz="1200" dirty="0">
                <a:latin typeface="Roboto" panose="02000000000000000000" pitchFamily="2" charset="0"/>
                <a:ea typeface="Roboto" panose="02000000000000000000" pitchFamily="2" charset="0"/>
                <a:cs typeface="Roboto" panose="02000000000000000000" pitchFamily="2" charset="0"/>
              </a:rPr>
              <a:t> OpenShift offers a graphical web console and unified tools for managing the platform’s features, along with enhanced security measures.</a:t>
            </a:r>
          </a:p>
        </p:txBody>
      </p:sp>
    </p:spTree>
    <p:extLst>
      <p:ext uri="{BB962C8B-B14F-4D97-AF65-F5344CB8AC3E}">
        <p14:creationId xmlns:p14="http://schemas.microsoft.com/office/powerpoint/2010/main" val="65869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7B164623-5777-12C0-E9DE-6ADE5935DED8}"/>
            </a:ext>
          </a:extLst>
        </p:cNvPr>
        <p:cNvGrpSpPr/>
        <p:nvPr/>
      </p:nvGrpSpPr>
      <p:grpSpPr>
        <a:xfrm>
          <a:off x="0" y="0"/>
          <a:ext cx="0" cy="0"/>
          <a:chOff x="0" y="0"/>
          <a:chExt cx="0" cy="0"/>
        </a:xfrm>
      </p:grpSpPr>
      <p:sp>
        <p:nvSpPr>
          <p:cNvPr id="107" name="Google Shape;107;p17">
            <a:extLst>
              <a:ext uri="{FF2B5EF4-FFF2-40B4-BE49-F238E27FC236}">
                <a16:creationId xmlns:a16="http://schemas.microsoft.com/office/drawing/2014/main" id="{5F1474B3-E6A0-B025-8C2A-A7C8E7678A85}"/>
              </a:ext>
            </a:extLst>
          </p:cNvPr>
          <p:cNvSpPr txBox="1">
            <a:spLocks noGrp="1"/>
          </p:cNvSpPr>
          <p:nvPr>
            <p:ph type="title"/>
          </p:nvPr>
        </p:nvSpPr>
        <p:spPr>
          <a:xfrm>
            <a:off x="411250" y="236525"/>
            <a:ext cx="8321400" cy="572700"/>
          </a:xfrm>
          <a:prstGeom prst="rect">
            <a:avLst/>
          </a:prstGeom>
        </p:spPr>
        <p:txBody>
          <a:bodyPr spcFirstLastPara="1" wrap="square" lIns="91425" tIns="91425" rIns="91425" bIns="91425" anchor="t" anchorCtr="0">
            <a:noAutofit/>
          </a:bodyPr>
          <a:lstStyle/>
          <a:p>
            <a:pPr algn="l"/>
            <a:r>
              <a:rPr lang="en-US" dirty="0"/>
              <a:t>Functions in an OpenShift Cluster </a:t>
            </a:r>
          </a:p>
        </p:txBody>
      </p:sp>
      <p:pic>
        <p:nvPicPr>
          <p:cNvPr id="4" name="Graphic 3">
            <a:extLst>
              <a:ext uri="{FF2B5EF4-FFF2-40B4-BE49-F238E27FC236}">
                <a16:creationId xmlns:a16="http://schemas.microsoft.com/office/drawing/2014/main" id="{5F6EF2AB-EFD8-CC5D-CC31-19D3517E41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0150" y="944755"/>
            <a:ext cx="5664200" cy="1854200"/>
          </a:xfrm>
          <a:prstGeom prst="rect">
            <a:avLst/>
          </a:prstGeom>
        </p:spPr>
      </p:pic>
      <p:sp>
        <p:nvSpPr>
          <p:cNvPr id="5" name="TextBox 4">
            <a:extLst>
              <a:ext uri="{FF2B5EF4-FFF2-40B4-BE49-F238E27FC236}">
                <a16:creationId xmlns:a16="http://schemas.microsoft.com/office/drawing/2014/main" id="{ECA5873D-9205-3A19-C8BF-36A29E946787}"/>
              </a:ext>
            </a:extLst>
          </p:cNvPr>
          <p:cNvSpPr txBox="1"/>
          <p:nvPr/>
        </p:nvSpPr>
        <p:spPr>
          <a:xfrm>
            <a:off x="591015" y="3116764"/>
            <a:ext cx="8067907" cy="1231106"/>
          </a:xfrm>
          <a:prstGeom prst="rect">
            <a:avLst/>
          </a:prstGeom>
          <a:noFill/>
        </p:spPr>
        <p:txBody>
          <a:bodyPr wrap="square" rtlCol="0">
            <a:spAutoFit/>
          </a:bodyPr>
          <a:lstStyle/>
          <a:p>
            <a:pPr algn="just"/>
            <a:r>
              <a:rPr lang="en-US" sz="1200" dirty="0">
                <a:solidFill>
                  <a:srgbClr val="0E0E0E"/>
                </a:solidFill>
                <a:effectLst/>
                <a:latin typeface="Roboto" panose="02000000000000000000" pitchFamily="2" charset="0"/>
                <a:ea typeface="Roboto" panose="02000000000000000000" pitchFamily="2" charset="0"/>
                <a:cs typeface="Roboto" panose="02000000000000000000" pitchFamily="2" charset="0"/>
              </a:rPr>
              <a:t>Each OpenShift release typically includes updates and enhancements to these key components to ensure that the platform remains robust, secure, and compatible with the latest advancements in containerization and cloud-native technologies. These components collectively enable OpenShift to deliver a comprehensive, enterprise-grade Kubernetes platform, ensuring that users can leverage the latest features and improvements in their containerized environments.</a:t>
            </a:r>
          </a:p>
          <a:p>
            <a:endParaRPr lang="en-US" dirty="0"/>
          </a:p>
        </p:txBody>
      </p:sp>
      <p:sp>
        <p:nvSpPr>
          <p:cNvPr id="6" name="TextBox 5">
            <a:extLst>
              <a:ext uri="{FF2B5EF4-FFF2-40B4-BE49-F238E27FC236}">
                <a16:creationId xmlns:a16="http://schemas.microsoft.com/office/drawing/2014/main" id="{89F00B59-3C0C-751D-B566-ED53BAAD5D8B}"/>
              </a:ext>
            </a:extLst>
          </p:cNvPr>
          <p:cNvSpPr txBox="1"/>
          <p:nvPr/>
        </p:nvSpPr>
        <p:spPr>
          <a:xfrm>
            <a:off x="2526475" y="2798955"/>
            <a:ext cx="3376589" cy="215444"/>
          </a:xfrm>
          <a:prstGeom prst="rect">
            <a:avLst/>
          </a:prstGeom>
          <a:noFill/>
        </p:spPr>
        <p:txBody>
          <a:bodyPr wrap="square" rtlCol="0">
            <a:spAutoFit/>
          </a:bodyPr>
          <a:lstStyle/>
          <a:p>
            <a:pPr algn="ctr"/>
            <a:r>
              <a:rPr lang="en-US" sz="800" dirty="0"/>
              <a:t>Fig 1.4  Open-source projects in an OpenShift release </a:t>
            </a:r>
          </a:p>
        </p:txBody>
      </p:sp>
    </p:spTree>
    <p:extLst>
      <p:ext uri="{BB962C8B-B14F-4D97-AF65-F5344CB8AC3E}">
        <p14:creationId xmlns:p14="http://schemas.microsoft.com/office/powerpoint/2010/main" val="2662363402"/>
      </p:ext>
    </p:extLst>
  </p:cSld>
  <p:clrMapOvr>
    <a:masterClrMapping/>
  </p:clrMapOvr>
</p:sld>
</file>

<file path=ppt/theme/theme1.xml><?xml version="1.0" encoding="utf-8"?>
<a:theme xmlns:a="http://schemas.openxmlformats.org/drawingml/2006/main" name="Doodle Clouds Infographics by Slidesgo">
  <a:themeElements>
    <a:clrScheme name="Simple Light">
      <a:dk1>
        <a:srgbClr val="000000"/>
      </a:dk1>
      <a:lt1>
        <a:srgbClr val="FFFFFF"/>
      </a:lt1>
      <a:dk2>
        <a:srgbClr val="000000"/>
      </a:dk2>
      <a:lt2>
        <a:srgbClr val="B1B5BE"/>
      </a:lt2>
      <a:accent1>
        <a:srgbClr val="A480FF"/>
      </a:accent1>
      <a:accent2>
        <a:srgbClr val="2B04E8"/>
      </a:accent2>
      <a:accent3>
        <a:srgbClr val="8B09FF"/>
      </a:accent3>
      <a:accent4>
        <a:srgbClr val="3B75FF"/>
      </a:accent4>
      <a:accent5>
        <a:srgbClr val="684AFF"/>
      </a:accent5>
      <a:accent6>
        <a:srgbClr val="BEB1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1682</Words>
  <Application>Microsoft Macintosh PowerPoint</Application>
  <PresentationFormat>On-screen Show (16:9)</PresentationFormat>
  <Paragraphs>107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RedHatDisplay</vt:lpstr>
      <vt:lpstr>Fira Sans Extra Condensed Medium</vt:lpstr>
      <vt:lpstr>Roboto</vt:lpstr>
      <vt:lpstr>Fira Sans Extra Condensed SemiBold</vt:lpstr>
      <vt:lpstr>Courier New</vt:lpstr>
      <vt:lpstr>Doodle Clouds Infographics by Slidesgo</vt:lpstr>
      <vt:lpstr>1. Introduction to Kubernetes &amp;    OpenShift </vt:lpstr>
      <vt:lpstr>Container</vt:lpstr>
      <vt:lpstr>OpenShift: OCI Standards and the Role of CRI-O </vt:lpstr>
      <vt:lpstr>Kubernetes</vt:lpstr>
      <vt:lpstr>Kubernetes Features</vt:lpstr>
      <vt:lpstr>Kubernetes Architectural Concepts </vt:lpstr>
      <vt:lpstr>The Kubernetes API and Configuration Model </vt:lpstr>
      <vt:lpstr>OpenShift: Enhancing Kubernetes with Integrated Tools and Management </vt:lpstr>
      <vt:lpstr>Functions in an OpenShift Cluster </vt:lpstr>
      <vt:lpstr>Red Hat OpenShift on Clouds </vt:lpstr>
      <vt:lpstr>Red Hat OpenShift Deployment Options </vt:lpstr>
      <vt:lpstr>Red Hat OpenShift Editions </vt:lpstr>
      <vt:lpstr>Red Hat OpenShift Web Console </vt:lpstr>
      <vt:lpstr>Red Hat OpenShift Key Concepts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Disha Negi</cp:lastModifiedBy>
  <cp:revision>2</cp:revision>
  <dcterms:modified xsi:type="dcterms:W3CDTF">2024-09-03T11:52:22Z</dcterms:modified>
</cp:coreProperties>
</file>