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8"/>
  </p:notesMasterIdLst>
  <p:sldIdLst>
    <p:sldId id="256" r:id="rId2"/>
    <p:sldId id="258" r:id="rId3"/>
    <p:sldId id="348" r:id="rId4"/>
    <p:sldId id="292" r:id="rId5"/>
    <p:sldId id="349" r:id="rId6"/>
    <p:sldId id="335" r:id="rId7"/>
    <p:sldId id="350" r:id="rId8"/>
    <p:sldId id="296" r:id="rId9"/>
    <p:sldId id="303" r:id="rId10"/>
    <p:sldId id="304" r:id="rId11"/>
    <p:sldId id="305" r:id="rId12"/>
    <p:sldId id="306" r:id="rId13"/>
    <p:sldId id="307" r:id="rId14"/>
    <p:sldId id="308" r:id="rId15"/>
    <p:sldId id="338" r:id="rId16"/>
    <p:sldId id="309" r:id="rId17"/>
    <p:sldId id="310" r:id="rId18"/>
    <p:sldId id="313" r:id="rId19"/>
    <p:sldId id="339" r:id="rId20"/>
    <p:sldId id="314" r:id="rId21"/>
    <p:sldId id="315" r:id="rId22"/>
    <p:sldId id="316" r:id="rId23"/>
    <p:sldId id="317" r:id="rId24"/>
    <p:sldId id="318" r:id="rId25"/>
    <p:sldId id="319" r:id="rId26"/>
    <p:sldId id="321" r:id="rId27"/>
    <p:sldId id="320" r:id="rId28"/>
    <p:sldId id="322" r:id="rId29"/>
    <p:sldId id="324" r:id="rId30"/>
    <p:sldId id="325" r:id="rId31"/>
    <p:sldId id="326" r:id="rId32"/>
    <p:sldId id="327" r:id="rId33"/>
    <p:sldId id="328" r:id="rId34"/>
    <p:sldId id="329" r:id="rId35"/>
    <p:sldId id="330" r:id="rId36"/>
    <p:sldId id="331" r:id="rId37"/>
    <p:sldId id="332" r:id="rId38"/>
    <p:sldId id="340" r:id="rId39"/>
    <p:sldId id="341" r:id="rId40"/>
    <p:sldId id="342" r:id="rId41"/>
    <p:sldId id="343" r:id="rId42"/>
    <p:sldId id="344" r:id="rId43"/>
    <p:sldId id="345" r:id="rId44"/>
    <p:sldId id="346" r:id="rId45"/>
    <p:sldId id="347" r:id="rId46"/>
    <p:sldId id="282" r:id="rId47"/>
  </p:sldIdLst>
  <p:sldSz cx="9144000" cy="5143500" type="screen16x9"/>
  <p:notesSz cx="6858000" cy="9144000"/>
  <p:embeddedFontLst>
    <p:embeddedFont>
      <p:font typeface="Fira Sans Extra Condensed Medium" panose="020B0603050000020004" pitchFamily="34" charset="0"/>
      <p:regular r:id="rId49"/>
      <p:bold r:id="rId50"/>
      <p:italic r:id="rId51"/>
      <p:boldItalic r:id="rId52"/>
    </p:embeddedFont>
    <p:embeddedFont>
      <p:font typeface="Fira Sans Extra Condensed SemiBold" panose="020B0603050000020004" pitchFamily="34" charset="0"/>
      <p:regular r:id="rId53"/>
      <p:bold r:id="rId54"/>
      <p:italic r:id="rId55"/>
      <p:boldItalic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2801"/>
  </p:normalViewPr>
  <p:slideViewPr>
    <p:cSldViewPr snapToGrid="0">
      <p:cViewPr varScale="1">
        <p:scale>
          <a:sx n="279" d="100"/>
          <a:sy n="279" d="100"/>
        </p:scale>
        <p:origin x="18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B68C75E3-4909-BCA1-89C2-3354E97D276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4882134A-874D-79C1-4BEC-6362C02933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B1D7BCB9-1427-ADCC-FD81-6FB1EE9A2A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621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3FBB5938-5A8B-B875-A7B5-8F98EE836874}"/>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14CAF8D9-9952-1C29-BB18-106C1D6FA1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2778F87C-9D0E-7C9B-D4C8-1EA12A00C5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68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0B439E29-FDFE-AE42-3C48-5B1B807CEC5D}"/>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87FF351-FDC1-A952-1E1B-812F7B4118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66708DB0-D1DE-C9AE-6F36-A2A83AEF75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396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6783DE44-7B38-5539-B3D0-04AE9F878A8B}"/>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E3014BA8-D1DA-AE0A-14EB-D46F322253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010517AC-647D-579B-1FDF-61421839F5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699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FDC3C00A-7BD8-E352-2FC4-66349A70A4DE}"/>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B61BE5D5-E88B-E191-4446-6887B0E5C2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C2C432FB-DD51-B585-45C2-44CCEFF6EE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3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FBDAE784-BED9-D608-09FC-F41D3014D87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7B7C213-07D3-5C63-7B94-6E90C7FFCB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DEA3DAE-78D6-22FA-55B1-113065C79C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57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D67243F6-E598-1817-EA35-5428C5C4DE73}"/>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16775A7B-4F5E-AC96-C69E-138E9F7302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EC1E0A63-4694-CCD8-E43D-C06D72B045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889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DA96A3F-F2CE-530A-7002-9F43CA53C74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1D721FC9-2ADF-C2CD-541A-A7A90A366D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803B944-CC34-631F-7552-313EE29512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21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FBF7730-1B67-17B0-AD11-DD2C98CA4332}"/>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BA2BA9BD-9501-33D1-647A-9528228C2D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CDE1ED7-3EE6-8D29-1B9D-6FE619BDD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63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F9C7E010-2FC5-C221-FC8C-90A7AD46502A}"/>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A960082B-A537-C56F-D566-855BAC00FE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B050AF5-4D38-AAA8-1849-42F9A8EA53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22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09eb2c6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C0B16C19-6459-D688-FA5A-0E93719C9D8A}"/>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2ABF839E-AE29-EDFC-457D-3E4DA3750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0613135-FA71-4300-F69D-AC5420C13B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213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03756833-C302-0814-47BD-43A44E67ACC5}"/>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24C639CF-C33B-901C-6C5E-B0EDA6E80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E9249156-165B-17AB-BCBC-9922FF3E1D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833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CC4644BE-F217-FC86-3940-29BE8F983CFB}"/>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9A3B3142-C350-5A3A-5B91-84CBF8ECE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A9147D33-8A6C-F85C-2F3F-07B4188154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730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F17F53D2-C95F-44A9-936E-B4F2AC523CDF}"/>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A7DD288E-EA23-FD44-8151-DBD30FD4A3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65DDB6BE-560C-D75F-C5DD-AB1F64CF1B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578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A21AD0E-8177-9A47-FAEB-D1F39F2BAE74}"/>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9EF2BB61-E797-C725-573C-AC546EE0E2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59D9BDD5-84F8-BC6C-C4FD-DFC7BBC6F4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369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4366D48-030C-0152-E143-590CAB668BA6}"/>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51DC925-BFBB-2B1A-A9F3-ADC3F74AF3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1E549372-2CD9-1749-60A0-8144628116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51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3E661048-357A-B4C1-56FD-8A9D71D969F6}"/>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558EAF3A-1AB6-F8B7-BA5A-5757655C5A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24FE4BFF-5E41-BF3C-BF8F-8476BB8A1C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499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582DE1BB-B662-94E6-512F-B180D5F46FD4}"/>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9A49D818-3BC0-AB44-FD87-C93DE7E88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956778A5-116E-A206-A9B0-0D112C9241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362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34E9A2A-3BAE-BC8E-0D2D-A3122AA6CDB3}"/>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A7E4BF7C-D740-A18A-BB15-858B4208F4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834CF5D7-61DA-815D-6208-873ED265A3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280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12198C12-71F1-1AAC-ABBA-5DE2DDA90985}"/>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24455D59-C5CB-BC0F-D525-CCF2577B26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F3748A7D-1A3D-E384-9629-38A78D6BE5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93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FA3C5E1-17B5-F4FF-1BD1-56BF6A571DE1}"/>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29949D0D-253F-BB44-0668-A4F5E24025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9B97A422-3814-BB8E-15A6-8904DF6B1B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172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4A6C2216-970D-2CEC-8CC4-D84F481BBDB0}"/>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FE5050E4-C3BD-7BF7-7C22-32C3894905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37D50D7-FCB9-F348-4F2D-E8090F2F05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087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F7FBC3FC-7718-B58A-E897-1CCEB92351E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5F2FD45-3EAA-0670-7287-5AEF6E8E4A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E151F42E-E288-54D7-12F2-6401BD3102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51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418F3B7F-174B-30F7-C400-F043EF785B04}"/>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50E39C5A-FB23-DD62-E85D-F49AED146D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B51BBDAD-7586-DDA3-FEEA-CE3EE3F30D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697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5F90E02D-1D2E-6FA2-C9A4-4213D9D985A3}"/>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BEA0B4DD-42E0-F4F1-8729-79A5D70B67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15BFAEE-B5EA-6C0B-98D6-737E7480B7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852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3D8F8932-9F27-F8BE-65CF-B9F604AC3D0E}"/>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CF7C8950-874E-41BE-AB72-914B844407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1498300D-3E4F-6CF6-37F1-59590745D2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408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63D20E4-7E1A-D8DC-9F76-45EBF3CEB5AD}"/>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EE1D5164-8018-AD4B-9A50-77ADAF7C53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712370FA-168B-0AA9-9B6B-7824657989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362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13981E49-AA34-CF27-1369-4F941EB5C447}"/>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86DD3B61-ACE2-CF37-91DB-3590D99F35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969DA93D-8FA9-0713-D2ED-1C09D9E7E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788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1059820-65A3-E13A-3707-58EF5794E6AD}"/>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0DA8EA96-74CF-B6E2-9387-2F24D1BAAC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6090BD6-2C1F-C332-D568-54AD13C8F7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072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15B6D86E-1A24-5D2E-66A1-B42EB24551D7}"/>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8E40AAD-BB73-1861-4D63-56752FC6C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018C182-EC53-E293-9540-A795E8F8D8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347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00EACCAD-559D-1FC5-016B-F0826DBD96DF}"/>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4A6CC99F-C0D1-A713-A96B-0377C7917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20446B20-3CA0-6ADF-E2D8-A2C2585303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09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2410948E-F841-5EBD-9C95-033AA68D810C}"/>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C76E11DA-0DC8-5270-E850-3D4AADD8BA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CA211270-73B5-5EF2-9884-74F3781FF8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6800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C23050D1-52FD-7D83-E3A7-B19BAE7478D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B4422F8-0B16-8F43-C4BF-BC28D272EB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F10054FA-E508-A737-D323-63A3CA32A4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780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70E0EB0-6B1B-5A99-3387-5A312C233F90}"/>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5B33EE09-A918-A0EA-5EC7-0E8E8E81D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28C297C2-A5CE-B79E-5B7A-92E95889F7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864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9944BEDE-8C19-CEDE-885E-BBD1F00629CD}"/>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F0B80034-07DB-C5D2-A137-13E3170CDE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930E4C3-071D-308E-6560-A2F00B5F7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870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452484EC-6F03-3293-B159-5860DEAE2CF8}"/>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4D11409D-218C-B3DC-8FA2-D0A2CBD6B8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9D16CA1A-7E7C-26CC-9288-3DADC2DE16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04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BE7B1AB-8F3B-4C22-D1E3-55CD0F638628}"/>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87BA5944-7B09-BCB6-7751-36B27EC75A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CAE011BA-17FB-91D2-D8E7-2F6CDAE74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424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43819FE0-AEF5-6A3D-CFEE-0CDB267C43ED}"/>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0DDDC995-7294-6F79-D879-FAC60B77DC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1A4970F9-BFB7-9156-4F51-01BB26899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588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99521e9a8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99521e9a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4D0B6BBC-E224-7F69-C0C5-8D606D120FBB}"/>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18FE0C1F-1D83-A2C9-AFE2-FDF0CCC566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8C9F030F-D85A-9222-A816-E69BF18F26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5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156D22FD-B746-8430-7B45-799D304F6AD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8FA5C077-29AB-1A54-DB9D-C5F1B8B781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FA11E43E-6D5B-ED70-CAF8-56515EA0AC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3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5386BE9-B634-F24A-0DAA-D14B6C7C0C8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CD4233C6-4010-E171-31FE-1CDFCAE89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A49845B1-9690-106B-0C4A-A2185DEE1F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68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F27E452-2427-77D9-1AFC-2EB9B3B02BF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FD8A3343-F11F-9734-69D0-38E77F38E1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2E515F4-5448-4246-75BF-EF91F7BDF4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05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2AF8945-5A01-C6C5-24EC-7227A716209D}"/>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030282CD-6E3D-03E3-19D3-A80B21FBE9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982D6991-30FB-FFD6-9D0E-F2696C0447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91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54" y="1040100"/>
            <a:ext cx="3317400" cy="24315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atin typeface="Fira Sans Extra Condensed SemiBold"/>
                <a:ea typeface="Fira Sans Extra Condensed SemiBold"/>
                <a:cs typeface="Fira Sans Extra Condensed SemiBold"/>
                <a:sym typeface="Fira Sans Extra Condensed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1257" y="3535500"/>
            <a:ext cx="3907800" cy="4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a:lvl1pPr>
            <a:lvl2pPr marL="914400" lvl="1" indent="-304800" algn="ctr" rtl="0">
              <a:spcBef>
                <a:spcPts val="1600"/>
              </a:spcBef>
              <a:spcAft>
                <a:spcPts val="0"/>
              </a:spcAft>
              <a:buSzPts val="1200"/>
              <a:buChar char="○"/>
              <a:defRPr/>
            </a:lvl2pPr>
            <a:lvl3pPr marL="1371600" lvl="2" indent="-304800" algn="ctr" rtl="0">
              <a:spcBef>
                <a:spcPts val="1600"/>
              </a:spcBef>
              <a:spcAft>
                <a:spcPts val="0"/>
              </a:spcAft>
              <a:buSzPts val="1200"/>
              <a:buChar char="■"/>
              <a:defRPr/>
            </a:lvl3pPr>
            <a:lvl4pPr marL="1828800" lvl="3" indent="-304800" algn="ctr" rtl="0">
              <a:spcBef>
                <a:spcPts val="1600"/>
              </a:spcBef>
              <a:spcAft>
                <a:spcPts val="0"/>
              </a:spcAft>
              <a:buSzPts val="1200"/>
              <a:buChar char="●"/>
              <a:defRPr/>
            </a:lvl4pPr>
            <a:lvl5pPr marL="2286000" lvl="4" indent="-304800" algn="ctr" rtl="0">
              <a:spcBef>
                <a:spcPts val="1600"/>
              </a:spcBef>
              <a:spcAft>
                <a:spcPts val="0"/>
              </a:spcAft>
              <a:buSzPts val="1200"/>
              <a:buChar char="○"/>
              <a:defRPr/>
            </a:lvl5pPr>
            <a:lvl6pPr marL="2743200" lvl="5" indent="-304800" algn="ctr" rtl="0">
              <a:spcBef>
                <a:spcPts val="1600"/>
              </a:spcBef>
              <a:spcAft>
                <a:spcPts val="0"/>
              </a:spcAft>
              <a:buSzPts val="1200"/>
              <a:buChar char="■"/>
              <a:defRPr/>
            </a:lvl6pPr>
            <a:lvl7pPr marL="3200400" lvl="6" indent="-304800" algn="ctr" rtl="0">
              <a:spcBef>
                <a:spcPts val="1600"/>
              </a:spcBef>
              <a:spcAft>
                <a:spcPts val="0"/>
              </a:spcAft>
              <a:buSzPts val="1200"/>
              <a:buChar char="●"/>
              <a:defRPr/>
            </a:lvl7pPr>
            <a:lvl8pPr marL="3657600" lvl="7" indent="-304800" algn="ctr" rtl="0">
              <a:spcBef>
                <a:spcPts val="1600"/>
              </a:spcBef>
              <a:spcAft>
                <a:spcPts val="0"/>
              </a:spcAft>
              <a:buSzPts val="1200"/>
              <a:buChar char="○"/>
              <a:defRPr/>
            </a:lvl8pPr>
            <a:lvl9pPr marL="4114800" lvl="8" indent="-304800" algn="ctr" rtl="0">
              <a:spcBef>
                <a:spcPts val="1600"/>
              </a:spcBef>
              <a:spcAft>
                <a:spcPts val="160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1250" y="445025"/>
            <a:ext cx="8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1250" y="1152475"/>
            <a:ext cx="83214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1250" y="445025"/>
            <a:ext cx="8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250" y="445025"/>
            <a:ext cx="8321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1250" y="1152475"/>
            <a:ext cx="83214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rtl="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49067" y="3452417"/>
            <a:ext cx="5222648" cy="1538868"/>
          </a:xfrm>
        </p:spPr>
        <p:txBody>
          <a:bodyPr spcFirstLastPara="1" wrap="square" lIns="91425" tIns="91425" rIns="91425" bIns="91425" anchor="ctr" anchorCtr="0">
            <a:noAutofit/>
          </a:bodyPr>
          <a:lstStyle/>
          <a:p>
            <a:pPr>
              <a:lnSpc>
                <a:spcPct val="90000"/>
              </a:lnSpc>
            </a:pPr>
            <a:r>
              <a:rPr lang="en-US" sz="3000" dirty="0">
                <a:solidFill>
                  <a:schemeClr val="bg1"/>
                </a:solidFill>
              </a:rPr>
              <a:t>3. Run Applications as Containers and Pods</a:t>
            </a:r>
            <a:br>
              <a:rPr lang="en-US" sz="3000" dirty="0">
                <a:solidFill>
                  <a:schemeClr val="bg1"/>
                </a:solidFill>
              </a:rPr>
            </a:br>
            <a:endParaRPr lang="en-US" sz="3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3ABCC00A-19A1-CEE1-130E-F6698DF7EF40}"/>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703709D4-D0E2-5B05-9419-A981A61A5875}"/>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Commands to execute commands in a Pod and managing logs: </a:t>
            </a:r>
            <a:r>
              <a:rPr lang="en-US" dirty="0" err="1"/>
              <a:t>oc</a:t>
            </a:r>
            <a:r>
              <a:rPr lang="en-US" dirty="0"/>
              <a:t> run, </a:t>
            </a:r>
            <a:r>
              <a:rPr lang="en-US" dirty="0" err="1"/>
              <a:t>oc</a:t>
            </a:r>
            <a:r>
              <a:rPr lang="en-US" dirty="0"/>
              <a:t> logs</a:t>
            </a:r>
          </a:p>
        </p:txBody>
      </p:sp>
      <p:pic>
        <p:nvPicPr>
          <p:cNvPr id="7" name="Picture 6" descr="A screen shot of a computer&#10;&#10;Description automatically generated">
            <a:extLst>
              <a:ext uri="{FF2B5EF4-FFF2-40B4-BE49-F238E27FC236}">
                <a16:creationId xmlns:a16="http://schemas.microsoft.com/office/drawing/2014/main" id="{D4B0DEC4-23E9-FFB6-881F-483E634682E5}"/>
              </a:ext>
            </a:extLst>
          </p:cNvPr>
          <p:cNvPicPr>
            <a:picLocks noChangeAspect="1"/>
          </p:cNvPicPr>
          <p:nvPr/>
        </p:nvPicPr>
        <p:blipFill>
          <a:blip r:embed="rId3"/>
          <a:stretch>
            <a:fillRect/>
          </a:stretch>
        </p:blipFill>
        <p:spPr>
          <a:xfrm>
            <a:off x="819268" y="1060511"/>
            <a:ext cx="7505463" cy="2190119"/>
          </a:xfrm>
          <a:prstGeom prst="rect">
            <a:avLst/>
          </a:prstGeom>
        </p:spPr>
      </p:pic>
      <p:sp>
        <p:nvSpPr>
          <p:cNvPr id="8" name="TextBox 7">
            <a:extLst>
              <a:ext uri="{FF2B5EF4-FFF2-40B4-BE49-F238E27FC236}">
                <a16:creationId xmlns:a16="http://schemas.microsoft.com/office/drawing/2014/main" id="{22F09EB1-2D52-947E-4A8D-65B06C00EBE6}"/>
              </a:ext>
            </a:extLst>
          </p:cNvPr>
          <p:cNvSpPr txBox="1"/>
          <p:nvPr/>
        </p:nvSpPr>
        <p:spPr>
          <a:xfrm>
            <a:off x="469942" y="3388751"/>
            <a:ext cx="7854789" cy="1569660"/>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first command describes the developer login. </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The second command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runs a pod named ubi9-date using the UBI (Universal Base Image). The pod runs the date command inside the pod. The output displays the date and time.</a:t>
            </a:r>
          </a:p>
          <a:p>
            <a:pPr marL="285750" indent="-2857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The third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command fetches the logs from the pod ubi9-date. Since the date command was executed, the logs show the same output, which is the current date and time Mon Sep 9 16:00:53 UTC 2024. At last, command to delete the pod ubi9-date. </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5672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3EDAB4C-F164-4FE8-A301-08245B687856}"/>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B29DD723-738F-CC00-A1FE-71BB302C3C2B}"/>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to run an interactive Pod with Bash shell: </a:t>
            </a:r>
            <a:r>
              <a:rPr lang="en-US" dirty="0" err="1"/>
              <a:t>oc</a:t>
            </a:r>
            <a:r>
              <a:rPr lang="en-US" dirty="0"/>
              <a:t> run</a:t>
            </a:r>
          </a:p>
        </p:txBody>
      </p:sp>
      <p:pic>
        <p:nvPicPr>
          <p:cNvPr id="4" name="Picture 3" descr="A computer screen with white text&#10;&#10;Description automatically generated">
            <a:extLst>
              <a:ext uri="{FF2B5EF4-FFF2-40B4-BE49-F238E27FC236}">
                <a16:creationId xmlns:a16="http://schemas.microsoft.com/office/drawing/2014/main" id="{73C15D8A-3FA6-FF38-D6C8-DB7DE0EB329B}"/>
              </a:ext>
            </a:extLst>
          </p:cNvPr>
          <p:cNvPicPr>
            <a:picLocks noChangeAspect="1"/>
          </p:cNvPicPr>
          <p:nvPr/>
        </p:nvPicPr>
        <p:blipFill>
          <a:blip r:embed="rId3"/>
          <a:stretch>
            <a:fillRect/>
          </a:stretch>
        </p:blipFill>
        <p:spPr>
          <a:xfrm>
            <a:off x="698500" y="851790"/>
            <a:ext cx="7747000" cy="2260600"/>
          </a:xfrm>
          <a:prstGeom prst="rect">
            <a:avLst/>
          </a:prstGeom>
        </p:spPr>
      </p:pic>
      <p:sp>
        <p:nvSpPr>
          <p:cNvPr id="5" name="TextBox 4">
            <a:extLst>
              <a:ext uri="{FF2B5EF4-FFF2-40B4-BE49-F238E27FC236}">
                <a16:creationId xmlns:a16="http://schemas.microsoft.com/office/drawing/2014/main" id="{EBB37E6D-C613-AA11-ECE7-9D7F0D1E60E2}"/>
              </a:ext>
            </a:extLst>
          </p:cNvPr>
          <p:cNvSpPr txBox="1"/>
          <p:nvPr/>
        </p:nvSpPr>
        <p:spPr>
          <a:xfrm>
            <a:off x="385032" y="3187581"/>
            <a:ext cx="8363042" cy="1754326"/>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runs a new pod named ubi9-command in an interactive terminal (-it) using an image from the specified registry. The pod starts with a bash shell (/bin/bash), allowing the user to execute commands inside the running pod.</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Inside the pod, the user runs the date command, which outputs the current date and time: Mon Sep 9 16:05:21 UTC 2024.</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After running the date command, the user types exit to leave the interactive session and terminate the bash shell. This ends the session inside the pod.</a:t>
            </a:r>
          </a:p>
        </p:txBody>
      </p:sp>
    </p:spTree>
    <p:extLst>
      <p:ext uri="{BB962C8B-B14F-4D97-AF65-F5344CB8AC3E}">
        <p14:creationId xmlns:p14="http://schemas.microsoft.com/office/powerpoint/2010/main" val="42750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F7F9941B-A62E-E789-9792-0920148CFC5E}"/>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EE88967-5615-8669-DE1C-A94C26444428}"/>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to query pod details and container status using </a:t>
            </a:r>
            <a:r>
              <a:rPr lang="en-US" dirty="0" err="1"/>
              <a:t>jq</a:t>
            </a:r>
            <a:r>
              <a:rPr lang="en-US" dirty="0"/>
              <a:t>: </a:t>
            </a:r>
            <a:r>
              <a:rPr lang="en-US" dirty="0" err="1"/>
              <a:t>oc</a:t>
            </a:r>
            <a:r>
              <a:rPr lang="en-US" dirty="0"/>
              <a:t> get</a:t>
            </a:r>
          </a:p>
        </p:txBody>
      </p:sp>
      <p:pic>
        <p:nvPicPr>
          <p:cNvPr id="5" name="Picture 4" descr="A screenshot of a computer program&#10;&#10;Description automatically generated">
            <a:extLst>
              <a:ext uri="{FF2B5EF4-FFF2-40B4-BE49-F238E27FC236}">
                <a16:creationId xmlns:a16="http://schemas.microsoft.com/office/drawing/2014/main" id="{71D091C4-51DD-CDBD-AF3E-7EA2C8C86DDE}"/>
              </a:ext>
            </a:extLst>
          </p:cNvPr>
          <p:cNvPicPr>
            <a:picLocks noChangeAspect="1"/>
          </p:cNvPicPr>
          <p:nvPr/>
        </p:nvPicPr>
        <p:blipFill>
          <a:blip r:embed="rId3"/>
          <a:stretch>
            <a:fillRect/>
          </a:stretch>
        </p:blipFill>
        <p:spPr>
          <a:xfrm>
            <a:off x="575953" y="948887"/>
            <a:ext cx="7747000" cy="2260600"/>
          </a:xfrm>
          <a:prstGeom prst="rect">
            <a:avLst/>
          </a:prstGeom>
        </p:spPr>
      </p:pic>
      <p:sp>
        <p:nvSpPr>
          <p:cNvPr id="6" name="TextBox 5">
            <a:extLst>
              <a:ext uri="{FF2B5EF4-FFF2-40B4-BE49-F238E27FC236}">
                <a16:creationId xmlns:a16="http://schemas.microsoft.com/office/drawing/2014/main" id="{5046E9B7-9FE9-AC94-BED4-7A870D20DAF5}"/>
              </a:ext>
            </a:extLst>
          </p:cNvPr>
          <p:cNvSpPr txBox="1"/>
          <p:nvPr/>
        </p:nvSpPr>
        <p:spPr>
          <a:xfrm>
            <a:off x="575952" y="3412503"/>
            <a:ext cx="7746999" cy="1200329"/>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first command retrieves detailed information about the pod ubi9-command in JSON format (-o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json</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It pipes the JSON output to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 command-line JSON processor, to extract and display the container name from the pod’s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containerStatuses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The result is "ubi9-command", which is the name of the container running inside the pod.</a:t>
            </a: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 ubi9-command -o wide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retrieves information about the pod in a wide format, which includes additional details like the pod’s IP address, the node where it is running, and more.</a:t>
            </a:r>
          </a:p>
        </p:txBody>
      </p:sp>
    </p:spTree>
    <p:extLst>
      <p:ext uri="{BB962C8B-B14F-4D97-AF65-F5344CB8AC3E}">
        <p14:creationId xmlns:p14="http://schemas.microsoft.com/office/powerpoint/2010/main" val="141268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449AD986-25FF-3CF3-5BCE-98DAEA318C2E}"/>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CF86BA11-B2DD-73F5-BFB7-B9A0110C0CD2}"/>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to run a continuous date output loop: </a:t>
            </a:r>
            <a:r>
              <a:rPr lang="en-US" dirty="0" err="1"/>
              <a:t>oc</a:t>
            </a:r>
            <a:r>
              <a:rPr lang="en-US" dirty="0"/>
              <a:t> logs, </a:t>
            </a:r>
            <a:r>
              <a:rPr lang="en-US" dirty="0" err="1"/>
              <a:t>oc</a:t>
            </a:r>
            <a:r>
              <a:rPr lang="en-US" dirty="0"/>
              <a:t> attach</a:t>
            </a:r>
          </a:p>
        </p:txBody>
      </p:sp>
      <p:pic>
        <p:nvPicPr>
          <p:cNvPr id="4" name="Picture 3" descr="A screenshot of a computer&#10;&#10;Description automatically generated">
            <a:extLst>
              <a:ext uri="{FF2B5EF4-FFF2-40B4-BE49-F238E27FC236}">
                <a16:creationId xmlns:a16="http://schemas.microsoft.com/office/drawing/2014/main" id="{769E93E3-145D-AA09-9052-7DD595A1C8DD}"/>
              </a:ext>
            </a:extLst>
          </p:cNvPr>
          <p:cNvPicPr>
            <a:picLocks noChangeAspect="1"/>
          </p:cNvPicPr>
          <p:nvPr/>
        </p:nvPicPr>
        <p:blipFill>
          <a:blip r:embed="rId3"/>
          <a:stretch>
            <a:fillRect/>
          </a:stretch>
        </p:blipFill>
        <p:spPr>
          <a:xfrm>
            <a:off x="4021012" y="938753"/>
            <a:ext cx="4844208" cy="2549165"/>
          </a:xfrm>
          <a:prstGeom prst="rect">
            <a:avLst/>
          </a:prstGeom>
        </p:spPr>
      </p:pic>
      <p:sp>
        <p:nvSpPr>
          <p:cNvPr id="8" name="TextBox 7">
            <a:extLst>
              <a:ext uri="{FF2B5EF4-FFF2-40B4-BE49-F238E27FC236}">
                <a16:creationId xmlns:a16="http://schemas.microsoft.com/office/drawing/2014/main" id="{5B9CF429-0CB9-82C1-DDAA-6E681A47BC85}"/>
              </a:ext>
            </a:extLst>
          </p:cNvPr>
          <p:cNvSpPr txBox="1"/>
          <p:nvPr/>
        </p:nvSpPr>
        <p:spPr>
          <a:xfrm>
            <a:off x="556181" y="938752"/>
            <a:ext cx="3233394" cy="3231654"/>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first command fetches and displays the logs from the ubi9-command pod. However, in this case, no logs are shown as the pod may not have generated any logs yet, or logs are minimal.</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attaches to the running ubi9-command pod interactively (-it), allowing the user to interact with the bash shell inside the container. </a:t>
            </a: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endPar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second command is a loop executed inside the bash shell of the pod. It continuously prints the current date and time ($(date)), waits for 2 seconds (sleep 2), and repeats (while true).</a:t>
            </a:r>
          </a:p>
        </p:txBody>
      </p:sp>
    </p:spTree>
    <p:extLst>
      <p:ext uri="{BB962C8B-B14F-4D97-AF65-F5344CB8AC3E}">
        <p14:creationId xmlns:p14="http://schemas.microsoft.com/office/powerpoint/2010/main" val="50419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B66255AC-FFFF-3682-C360-4CC0EF440FE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EC950B78-261E-BE94-E93D-7C73142BB309}"/>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node and using </a:t>
            </a:r>
            <a:r>
              <a:rPr lang="en-US" dirty="0" err="1"/>
              <a:t>crictl</a:t>
            </a:r>
            <a:r>
              <a:rPr lang="en-US" dirty="0"/>
              <a:t> to inspect running containers: </a:t>
            </a:r>
          </a:p>
        </p:txBody>
      </p:sp>
      <p:pic>
        <p:nvPicPr>
          <p:cNvPr id="5" name="Picture 4" descr="A screenshot of a computer program&#10;&#10;Description automatically generated">
            <a:extLst>
              <a:ext uri="{FF2B5EF4-FFF2-40B4-BE49-F238E27FC236}">
                <a16:creationId xmlns:a16="http://schemas.microsoft.com/office/drawing/2014/main" id="{1F5B00EA-94CF-6ED4-5752-8D4A8F7D61B5}"/>
              </a:ext>
            </a:extLst>
          </p:cNvPr>
          <p:cNvPicPr>
            <a:picLocks noChangeAspect="1"/>
          </p:cNvPicPr>
          <p:nvPr/>
        </p:nvPicPr>
        <p:blipFill>
          <a:blip r:embed="rId3"/>
          <a:stretch>
            <a:fillRect/>
          </a:stretch>
        </p:blipFill>
        <p:spPr>
          <a:xfrm>
            <a:off x="3425264" y="940649"/>
            <a:ext cx="5605209" cy="2975763"/>
          </a:xfrm>
          <a:prstGeom prst="rect">
            <a:avLst/>
          </a:prstGeom>
        </p:spPr>
      </p:pic>
      <p:sp>
        <p:nvSpPr>
          <p:cNvPr id="6" name="TextBox 5">
            <a:extLst>
              <a:ext uri="{FF2B5EF4-FFF2-40B4-BE49-F238E27FC236}">
                <a16:creationId xmlns:a16="http://schemas.microsoft.com/office/drawing/2014/main" id="{C3D7D7AD-1CDA-C5FD-240D-AFED71C36C2D}"/>
              </a:ext>
            </a:extLst>
          </p:cNvPr>
          <p:cNvSpPr txBox="1"/>
          <p:nvPr/>
        </p:nvSpPr>
        <p:spPr>
          <a:xfrm>
            <a:off x="493987" y="1229710"/>
            <a:ext cx="2764220" cy="2677656"/>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first command retrieves detailed information about the ubi9-command pod. The second command is for logging as admin user. </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initiates a debug session on the master01 node. A temporary namespace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openshift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-debug) is created, and a debug pod (master01-debug-lzvlw) is started. The pod is using the host’s binaries and allows root-level access.</a:t>
            </a:r>
          </a:p>
        </p:txBody>
      </p:sp>
    </p:spTree>
    <p:extLst>
      <p:ext uri="{BB962C8B-B14F-4D97-AF65-F5344CB8AC3E}">
        <p14:creationId xmlns:p14="http://schemas.microsoft.com/office/powerpoint/2010/main" val="389740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77D7C3CC-EC28-BF67-0AF9-578EA315ECE3}"/>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1DBC115F-A218-8D67-0671-1110260EE380}"/>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node and using </a:t>
            </a:r>
            <a:r>
              <a:rPr lang="en-US" dirty="0" err="1"/>
              <a:t>crictl</a:t>
            </a:r>
            <a:r>
              <a:rPr lang="en-US" dirty="0"/>
              <a:t> to inspect running containers: </a:t>
            </a:r>
          </a:p>
        </p:txBody>
      </p:sp>
      <p:sp>
        <p:nvSpPr>
          <p:cNvPr id="6" name="TextBox 5">
            <a:extLst>
              <a:ext uri="{FF2B5EF4-FFF2-40B4-BE49-F238E27FC236}">
                <a16:creationId xmlns:a16="http://schemas.microsoft.com/office/drawing/2014/main" id="{F1E3AAF4-1DC9-D580-BCEC-3F8D949B5429}"/>
              </a:ext>
            </a:extLst>
          </p:cNvPr>
          <p:cNvSpPr txBox="1"/>
          <p:nvPr/>
        </p:nvSpPr>
        <p:spPr>
          <a:xfrm>
            <a:off x="493987" y="1229710"/>
            <a:ext cx="7967842" cy="2862322"/>
          </a:xfrm>
          <a:prstGeom prst="rect">
            <a:avLst/>
          </a:prstGeom>
          <a:noFill/>
        </p:spPr>
        <p:txBody>
          <a:bodyPr wrap="square" rtlCol="0">
            <a:spAutoFit/>
          </a:bodyPr>
          <a:lstStyle/>
          <a:p>
            <a:pPr marL="171450" indent="-1714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next command is chroot /host used to change the root directory to the host file system. This command allows the user to interact with the node’s file system and execute commands in the context of the host.</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--name ubi9-command -o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json</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 .containers[0].id: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is used to query the container runtime interface. It lists all running containers, filtering by the name ubi9-command. The output is in JSON format and is processed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to extract the container ID of the first container in the list. The command successfully retrieves the container ID: </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--name master01-debug: This command lists the running debug containers. It retrieves the pod name (master01-debug-lzvlw) and details such as the creation time (2 minutes ago), state (Ready), and namespace (openshift-debug-8qfpk).</a:t>
            </a:r>
          </a:p>
          <a:p>
            <a:pPr marL="171450" indent="-1714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user attempts to retrieve more container IDs, particularly for container-00, and inspects the container to query its PID (process ID). The output successfully shows the PID structure, confirming the process information inside the container.</a:t>
            </a:r>
          </a:p>
        </p:txBody>
      </p:sp>
    </p:spTree>
    <p:extLst>
      <p:ext uri="{BB962C8B-B14F-4D97-AF65-F5344CB8AC3E}">
        <p14:creationId xmlns:p14="http://schemas.microsoft.com/office/powerpoint/2010/main" val="3868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334A0A9-7D16-96A6-5D21-36F779DB0A1A}"/>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B49E6826-D71E-B1DB-0203-3154E4C5803D}"/>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inspecting container process NS using </a:t>
            </a:r>
            <a:r>
              <a:rPr lang="en-US" dirty="0" err="1"/>
              <a:t>crictl</a:t>
            </a:r>
            <a:r>
              <a:rPr lang="en-US" dirty="0"/>
              <a:t> and </a:t>
            </a:r>
            <a:r>
              <a:rPr lang="en-US" dirty="0" err="1"/>
              <a:t>lsns</a:t>
            </a:r>
            <a:endParaRPr lang="en-US" dirty="0"/>
          </a:p>
        </p:txBody>
      </p:sp>
      <p:pic>
        <p:nvPicPr>
          <p:cNvPr id="5" name="Picture 4" descr="A black screen with white text&#10;&#10;Description automatically generated">
            <a:extLst>
              <a:ext uri="{FF2B5EF4-FFF2-40B4-BE49-F238E27FC236}">
                <a16:creationId xmlns:a16="http://schemas.microsoft.com/office/drawing/2014/main" id="{E4C091BA-BB30-D1B0-8F1C-B2BEFB44AFD0}"/>
              </a:ext>
            </a:extLst>
          </p:cNvPr>
          <p:cNvPicPr>
            <a:picLocks noChangeAspect="1"/>
          </p:cNvPicPr>
          <p:nvPr/>
        </p:nvPicPr>
        <p:blipFill>
          <a:blip r:embed="rId3"/>
          <a:stretch>
            <a:fillRect/>
          </a:stretch>
        </p:blipFill>
        <p:spPr>
          <a:xfrm>
            <a:off x="762000" y="850529"/>
            <a:ext cx="7249886" cy="1227669"/>
          </a:xfrm>
          <a:prstGeom prst="rect">
            <a:avLst/>
          </a:prstGeom>
        </p:spPr>
      </p:pic>
      <p:sp>
        <p:nvSpPr>
          <p:cNvPr id="7" name="TextBox 6">
            <a:extLst>
              <a:ext uri="{FF2B5EF4-FFF2-40B4-BE49-F238E27FC236}">
                <a16:creationId xmlns:a16="http://schemas.microsoft.com/office/drawing/2014/main" id="{37B13575-ADA9-3A16-D904-6B075B9254C5}"/>
              </a:ext>
            </a:extLst>
          </p:cNvPr>
          <p:cNvSpPr txBox="1"/>
          <p:nvPr/>
        </p:nvSpPr>
        <p:spPr>
          <a:xfrm>
            <a:off x="486228" y="2104572"/>
            <a:ext cx="8135258" cy="3231654"/>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To a variable PID 50236 value has been assigned which is basically the process id. </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-o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json</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$CID |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info.pid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inspects the container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the output is formatted as JSON.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tool is used to extract the process ID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pid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from the inspection data. The resulting PID value is 56509, which is assigned to the variable DPID.</a:t>
            </a:r>
          </a:p>
          <a:p>
            <a:pPr marL="285750" indent="-2857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DPID=56509:</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value 56509 is now stored in the variable DPID, which represents the process ID of a different process running inside the container.</a:t>
            </a:r>
          </a:p>
          <a:p>
            <a:pPr marL="285750" indent="-2857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lsns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 $PID: This command uses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lsns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(list namespaces) command to display the namespaces associated with the process ID stored in the $PID variable (50236). The output shows various namespaces for the process 50236, such as</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the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type of namespace (e.g., time, user,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ipc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net, etc.), number of processes in the namespace, the process ID, the user that owns the process, including root and 1000700000 (a non-root user).</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COMMAND: The command running in the process, which in this case includes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usr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/lib/</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systemd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--switched-root and /bin/bash.</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1411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1876E734-9AB9-68FD-66A8-64E1D21ACF8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E709905B-54B0-DD94-E9BD-8C9BDE928498}"/>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inspecting containers inside Pod using </a:t>
            </a:r>
            <a:r>
              <a:rPr lang="en-US" dirty="0" err="1"/>
              <a:t>crictl</a:t>
            </a:r>
            <a:endParaRPr lang="en-US" dirty="0"/>
          </a:p>
        </p:txBody>
      </p:sp>
      <p:pic>
        <p:nvPicPr>
          <p:cNvPr id="6" name="Picture 5">
            <a:extLst>
              <a:ext uri="{FF2B5EF4-FFF2-40B4-BE49-F238E27FC236}">
                <a16:creationId xmlns:a16="http://schemas.microsoft.com/office/drawing/2014/main" id="{D2896DD1-9847-5F1C-F36E-D3C28BC3FA94}"/>
              </a:ext>
            </a:extLst>
          </p:cNvPr>
          <p:cNvPicPr>
            <a:picLocks noChangeAspect="1"/>
          </p:cNvPicPr>
          <p:nvPr/>
        </p:nvPicPr>
        <p:blipFill>
          <a:blip r:embed="rId3"/>
          <a:stretch>
            <a:fillRect/>
          </a:stretch>
        </p:blipFill>
        <p:spPr>
          <a:xfrm>
            <a:off x="573314" y="977875"/>
            <a:ext cx="7772400" cy="880817"/>
          </a:xfrm>
          <a:prstGeom prst="rect">
            <a:avLst/>
          </a:prstGeom>
        </p:spPr>
      </p:pic>
      <p:sp>
        <p:nvSpPr>
          <p:cNvPr id="8" name="TextBox 7">
            <a:extLst>
              <a:ext uri="{FF2B5EF4-FFF2-40B4-BE49-F238E27FC236}">
                <a16:creationId xmlns:a16="http://schemas.microsoft.com/office/drawing/2014/main" id="{A0B2BC95-6BDE-2004-FB13-719F8E63D69C}"/>
              </a:ext>
            </a:extLst>
          </p:cNvPr>
          <p:cNvSpPr txBox="1"/>
          <p:nvPr/>
        </p:nvSpPr>
        <p:spPr>
          <a:xfrm>
            <a:off x="638629" y="2097314"/>
            <a:ext cx="7707085" cy="1200329"/>
          </a:xfrm>
          <a:prstGeom prst="rect">
            <a:avLst/>
          </a:prstGeom>
          <a:noFill/>
        </p:spPr>
        <p:txBody>
          <a:bodyPr wrap="square" rtlCol="0">
            <a:spAutoFit/>
          </a:bodyPr>
          <a:lstStyle/>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pods --namespace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openshift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dns</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-operator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lists the pods running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openshift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dns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-operator namespace. The output shows POD ID, pod creation time, pod’s current state, name of the pod, namespace, how many attempts it took.</a:t>
            </a:r>
          </a:p>
          <a:p>
            <a:pPr marL="171450" indent="-1714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-p 2195470df017e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lists the containers running inside the pod with ID 2195470df017e. The output shows two containers, image, name and attempts.</a:t>
            </a:r>
          </a:p>
        </p:txBody>
      </p:sp>
    </p:spTree>
    <p:extLst>
      <p:ext uri="{BB962C8B-B14F-4D97-AF65-F5344CB8AC3E}">
        <p14:creationId xmlns:p14="http://schemas.microsoft.com/office/powerpoint/2010/main" val="15742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8A137EF-7846-20C0-BC6D-C81661C717E6}"/>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F5DE9561-08F5-4E26-AA53-EB70CB68162A}"/>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containers and inspecting process using </a:t>
            </a:r>
            <a:r>
              <a:rPr lang="en-US" dirty="0" err="1"/>
              <a:t>crictl</a:t>
            </a:r>
            <a:endParaRPr lang="en-US" dirty="0"/>
          </a:p>
        </p:txBody>
      </p:sp>
      <p:pic>
        <p:nvPicPr>
          <p:cNvPr id="5" name="Picture 4" descr="A computer screen with white text&#10;&#10;Description automatically generated">
            <a:extLst>
              <a:ext uri="{FF2B5EF4-FFF2-40B4-BE49-F238E27FC236}">
                <a16:creationId xmlns:a16="http://schemas.microsoft.com/office/drawing/2014/main" id="{1B8DC140-DDC7-6003-BCC2-F6081B5D966C}"/>
              </a:ext>
            </a:extLst>
          </p:cNvPr>
          <p:cNvPicPr>
            <a:picLocks noChangeAspect="1"/>
          </p:cNvPicPr>
          <p:nvPr/>
        </p:nvPicPr>
        <p:blipFill>
          <a:blip r:embed="rId3"/>
          <a:stretch>
            <a:fillRect/>
          </a:stretch>
        </p:blipFill>
        <p:spPr>
          <a:xfrm>
            <a:off x="685800" y="1137423"/>
            <a:ext cx="7772400" cy="2327651"/>
          </a:xfrm>
          <a:prstGeom prst="rect">
            <a:avLst/>
          </a:prstGeom>
        </p:spPr>
      </p:pic>
      <p:sp>
        <p:nvSpPr>
          <p:cNvPr id="6" name="TextBox 5">
            <a:extLst>
              <a:ext uri="{FF2B5EF4-FFF2-40B4-BE49-F238E27FC236}">
                <a16:creationId xmlns:a16="http://schemas.microsoft.com/office/drawing/2014/main" id="{23079DEE-3FFE-3747-DE73-0A5C3C901EF9}"/>
              </a:ext>
            </a:extLst>
          </p:cNvPr>
          <p:cNvSpPr txBox="1"/>
          <p:nvPr/>
        </p:nvSpPr>
        <p:spPr>
          <a:xfrm>
            <a:off x="232228" y="3548256"/>
            <a:ext cx="8225972" cy="1200329"/>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-o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json</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23f48f79804ad |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info.pid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inspects the container with ID 23f48f79804ad, formats the output in JSON, and extracts the process ID (PID)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lsns</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-p 7745</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namespaces associated with the process ID 7745. The output includes namespace type, number of processes , the process ID, the user and the command running with that PID, which includes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usr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/lib/</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systemd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dns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-operator.</a:t>
            </a:r>
          </a:p>
        </p:txBody>
      </p:sp>
    </p:spTree>
    <p:extLst>
      <p:ext uri="{BB962C8B-B14F-4D97-AF65-F5344CB8AC3E}">
        <p14:creationId xmlns:p14="http://schemas.microsoft.com/office/powerpoint/2010/main" val="111346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4B4FABD3-2547-B7E5-9465-9764FC6DFB8C}"/>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C9FE956D-D402-B7B6-0B92-1F874E905803}"/>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containers and inspecting process using </a:t>
            </a:r>
            <a:r>
              <a:rPr lang="en-US" dirty="0" err="1"/>
              <a:t>crictl</a:t>
            </a:r>
            <a:endParaRPr lang="en-US" dirty="0"/>
          </a:p>
        </p:txBody>
      </p:sp>
      <p:sp>
        <p:nvSpPr>
          <p:cNvPr id="6" name="TextBox 5">
            <a:extLst>
              <a:ext uri="{FF2B5EF4-FFF2-40B4-BE49-F238E27FC236}">
                <a16:creationId xmlns:a16="http://schemas.microsoft.com/office/drawing/2014/main" id="{0D747C37-578F-A93A-41A3-72D0535B8E54}"/>
              </a:ext>
            </a:extLst>
          </p:cNvPr>
          <p:cNvSpPr txBox="1"/>
          <p:nvPr/>
        </p:nvSpPr>
        <p:spPr>
          <a:xfrm>
            <a:off x="344305" y="1253660"/>
            <a:ext cx="8225972" cy="1569660"/>
          </a:xfrm>
          <a:prstGeom prst="rect">
            <a:avLst/>
          </a:prstGeom>
          <a:noFill/>
        </p:spPr>
        <p:txBody>
          <a:bodyPr wrap="square" rtlCol="0">
            <a:spAutoFit/>
          </a:bodyPr>
          <a:lstStyle/>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23f48f79804ad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runs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inside the container with ID 23f48f79804ad to display the list of processes running in that container. The output shows user IDs, Process ID and Parent Process ID and the command being executed.</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2be728be9237b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runs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inside another container (2be728be9237b). The output shows a process running with the command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rbac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-proxy, which is responsible for managing Role-Based Access Control (RBAC) with a secure listen address.</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rPr>
              <a:t>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xit command is used to close the interactive shell.</a:t>
            </a:r>
          </a:p>
        </p:txBody>
      </p:sp>
    </p:spTree>
    <p:extLst>
      <p:ext uri="{BB962C8B-B14F-4D97-AF65-F5344CB8AC3E}">
        <p14:creationId xmlns:p14="http://schemas.microsoft.com/office/powerpoint/2010/main" val="146945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11250" y="236524"/>
            <a:ext cx="8340864" cy="843901"/>
          </a:xfrm>
          <a:prstGeom prst="rect">
            <a:avLst/>
          </a:prstGeom>
        </p:spPr>
        <p:txBody>
          <a:bodyPr spcFirstLastPara="1" wrap="square" lIns="91425" tIns="91425" rIns="91425" bIns="91425" anchor="t" anchorCtr="0">
            <a:noAutofit/>
          </a:bodyPr>
          <a:lstStyle/>
          <a:p>
            <a:pPr algn="l"/>
            <a:r>
              <a:rPr lang="en-US" dirty="0"/>
              <a:t>Creating Linux Containers and Pods</a:t>
            </a:r>
            <a:endParaRPr dirty="0"/>
          </a:p>
        </p:txBody>
      </p:sp>
      <p:sp>
        <p:nvSpPr>
          <p:cNvPr id="3" name="TextBox 2">
            <a:extLst>
              <a:ext uri="{FF2B5EF4-FFF2-40B4-BE49-F238E27FC236}">
                <a16:creationId xmlns:a16="http://schemas.microsoft.com/office/drawing/2014/main" id="{E23794EE-33A9-7120-7CF8-E8329739F4A1}"/>
              </a:ext>
            </a:extLst>
          </p:cNvPr>
          <p:cNvSpPr txBox="1"/>
          <p:nvPr/>
        </p:nvSpPr>
        <p:spPr>
          <a:xfrm>
            <a:off x="525912" y="1168194"/>
            <a:ext cx="7989438" cy="3416320"/>
          </a:xfrm>
          <a:prstGeom prst="rect">
            <a:avLst/>
          </a:prstGeom>
          <a:noFill/>
        </p:spPr>
        <p:txBody>
          <a:bodyPr wrap="square" rtlCol="0">
            <a:spAutoFit/>
          </a:bodyPr>
          <a:lstStyle/>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1. Creating Containers and Pods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Use commands like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run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run to create and deploy applications in Kubernetes or OpenShift pods using container images. Example: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run web-server --image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registry.access.redhat.com</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/ubi8/httpd-24.</a:t>
            </a: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Options include --command for custom commands, -it for interactive sessions, and --restart to define pod restart policies (Always,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OnFailure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Never).</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2. User and Group IDs Assignment</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OpenShift automatically assigns UID and GID ranges to containers, preventing regular users from running containers as root. Cluster administrators can run containers with the specified UID from the container image.</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3. Pod Security</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Kubernetes provides warnings for pods without security contexts. OpenShift uses Security Context Constraints (SCC) to define security policies.</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4. Execute Commands in Running Containers</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Use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to execute commands in running containers or open interactive sessions. Example: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my-app -- date.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83397E96-F5E5-8060-9E0E-B16002492E6B}"/>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3CF0CDAC-9869-A8F7-FA5D-7F7DAA0248DC}"/>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deploying an Nginx Pod and handling </a:t>
            </a:r>
            <a:r>
              <a:rPr lang="en-US" dirty="0" err="1"/>
              <a:t>CrashLoopBackOff</a:t>
            </a:r>
            <a:r>
              <a:rPr lang="en-US" dirty="0"/>
              <a:t> using </a:t>
            </a:r>
            <a:r>
              <a:rPr lang="en-US" dirty="0" err="1"/>
              <a:t>skopeo</a:t>
            </a:r>
            <a:r>
              <a:rPr lang="en-US" dirty="0"/>
              <a:t> : </a:t>
            </a:r>
            <a:r>
              <a:rPr lang="en-US" dirty="0" err="1"/>
              <a:t>skopeo</a:t>
            </a:r>
            <a:r>
              <a:rPr lang="en-US" dirty="0"/>
              <a:t> list-tags, </a:t>
            </a:r>
            <a:r>
              <a:rPr lang="en-US" dirty="0" err="1"/>
              <a:t>oc</a:t>
            </a:r>
            <a:r>
              <a:rPr lang="en-US" dirty="0"/>
              <a:t> run, </a:t>
            </a:r>
            <a:r>
              <a:rPr lang="en-US" dirty="0" err="1"/>
              <a:t>oc</a:t>
            </a:r>
            <a:r>
              <a:rPr lang="en-US" dirty="0"/>
              <a:t> get</a:t>
            </a:r>
            <a:br>
              <a:rPr lang="en-US" dirty="0"/>
            </a:br>
            <a:endParaRPr lang="en-US" dirty="0"/>
          </a:p>
        </p:txBody>
      </p:sp>
      <p:pic>
        <p:nvPicPr>
          <p:cNvPr id="4" name="Picture 3" descr="A screenshot of a computer&#10;&#10;Description automatically generated">
            <a:extLst>
              <a:ext uri="{FF2B5EF4-FFF2-40B4-BE49-F238E27FC236}">
                <a16:creationId xmlns:a16="http://schemas.microsoft.com/office/drawing/2014/main" id="{102C36B4-1806-7706-27F1-AA551F6B7008}"/>
              </a:ext>
            </a:extLst>
          </p:cNvPr>
          <p:cNvPicPr>
            <a:picLocks noChangeAspect="1"/>
          </p:cNvPicPr>
          <p:nvPr/>
        </p:nvPicPr>
        <p:blipFill>
          <a:blip r:embed="rId3"/>
          <a:stretch>
            <a:fillRect/>
          </a:stretch>
        </p:blipFill>
        <p:spPr>
          <a:xfrm>
            <a:off x="1631482" y="1063840"/>
            <a:ext cx="5285264" cy="2821600"/>
          </a:xfrm>
          <a:prstGeom prst="rect">
            <a:avLst/>
          </a:prstGeom>
        </p:spPr>
      </p:pic>
      <p:sp>
        <p:nvSpPr>
          <p:cNvPr id="6" name="TextBox 5">
            <a:extLst>
              <a:ext uri="{FF2B5EF4-FFF2-40B4-BE49-F238E27FC236}">
                <a16:creationId xmlns:a16="http://schemas.microsoft.com/office/drawing/2014/main" id="{7CC4054F-7021-13F2-F96B-11E4AF69318E}"/>
              </a:ext>
            </a:extLst>
          </p:cNvPr>
          <p:cNvSpPr txBox="1"/>
          <p:nvPr/>
        </p:nvSpPr>
        <p:spPr>
          <a:xfrm>
            <a:off x="628331" y="3885440"/>
            <a:ext cx="7887338" cy="1200329"/>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login -u developer -p developer registry.ocp4.example.com:8443</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logs the user (developer) into the specified container image registry (registry.ocp4.example.com:8443) using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tool.</a:t>
            </a: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list-tags docker://registry.ocp4.example.com:8443/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/docker-nginx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all available tags for the docker-nginx image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repository on the specified registry (registry.ocp4.example.com:8443).</a:t>
            </a:r>
          </a:p>
        </p:txBody>
      </p:sp>
    </p:spTree>
    <p:extLst>
      <p:ext uri="{BB962C8B-B14F-4D97-AF65-F5344CB8AC3E}">
        <p14:creationId xmlns:p14="http://schemas.microsoft.com/office/powerpoint/2010/main" val="93804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7401664A-842B-D44C-969D-00C6BB44A06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F7AA905A-97E0-38DF-C634-C7FA5370BE5F}"/>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deploying an Nginx Pod and handling </a:t>
            </a:r>
            <a:r>
              <a:rPr lang="en-US" dirty="0" err="1"/>
              <a:t>CrashLoopBackOff</a:t>
            </a:r>
            <a:r>
              <a:rPr lang="en-US" dirty="0"/>
              <a:t> using </a:t>
            </a:r>
            <a:r>
              <a:rPr lang="en-US" dirty="0" err="1"/>
              <a:t>skopeo</a:t>
            </a:r>
            <a:r>
              <a:rPr lang="en-US" dirty="0"/>
              <a:t> : </a:t>
            </a:r>
            <a:r>
              <a:rPr lang="en-US" dirty="0" err="1"/>
              <a:t>skopeo</a:t>
            </a:r>
            <a:r>
              <a:rPr lang="en-US" dirty="0"/>
              <a:t> list-tags, </a:t>
            </a:r>
            <a:r>
              <a:rPr lang="en-US" dirty="0" err="1"/>
              <a:t>oc</a:t>
            </a:r>
            <a:r>
              <a:rPr lang="en-US" dirty="0"/>
              <a:t> run, </a:t>
            </a:r>
            <a:r>
              <a:rPr lang="en-US" dirty="0" err="1"/>
              <a:t>oc</a:t>
            </a:r>
            <a:r>
              <a:rPr lang="en-US" dirty="0"/>
              <a:t> get</a:t>
            </a:r>
            <a:br>
              <a:rPr lang="en-US" dirty="0"/>
            </a:br>
            <a:endParaRPr lang="en-US" dirty="0"/>
          </a:p>
        </p:txBody>
      </p:sp>
      <p:sp>
        <p:nvSpPr>
          <p:cNvPr id="4" name="TextBox 3">
            <a:extLst>
              <a:ext uri="{FF2B5EF4-FFF2-40B4-BE49-F238E27FC236}">
                <a16:creationId xmlns:a16="http://schemas.microsoft.com/office/drawing/2014/main" id="{3C3B7C8A-1BA3-0054-6CF6-2F76B08628F1}"/>
              </a:ext>
            </a:extLst>
          </p:cNvPr>
          <p:cNvSpPr txBox="1"/>
          <p:nvPr/>
        </p:nvSpPr>
        <p:spPr>
          <a:xfrm>
            <a:off x="411250" y="1218266"/>
            <a:ext cx="7994462" cy="2492990"/>
          </a:xfrm>
          <a:prstGeom prst="rect">
            <a:avLst/>
          </a:prstGeom>
          <a:noFill/>
        </p:spPr>
        <p:txBody>
          <a:bodyPr wrap="square" rtlCol="0">
            <a:spAutoFit/>
          </a:bodyPr>
          <a:lstStyle/>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docker-nginx --image 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/docker-nginx:1.23</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creates a new pod named docker-nginx using the docker-nginx:1.23 image from the specified registry (registry.ocp4.example.com).</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status of the pods running in the current project. Initially, the docker-nginx pod is in the Container. Creating state, meaning the container is in the process of being created and started.</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(second run): After some time, the user runs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 command again to check the pod status. This time, the docker-nginx pod has moved into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CrashLoopBackOff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CrashLoopBackOff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status means that the container inside the pod keeps crashing and is being restarted repeatedly, but the issue remains unresolved. The pod has restarted once (RESTARTS: 1) and has been running for 15 seconds since it was created.</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8869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B7F20FCD-8027-C507-FE2E-5CBF27B1F2D7}"/>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24969E32-2E16-3CD3-61A2-9D70B711B3DE}"/>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a:t>
            </a:r>
            <a:r>
              <a:rPr lang="en-US" dirty="0" err="1"/>
              <a:t>oc</a:t>
            </a:r>
            <a:r>
              <a:rPr lang="en-US" dirty="0"/>
              <a:t> get deploy</a:t>
            </a:r>
          </a:p>
        </p:txBody>
      </p:sp>
      <p:sp>
        <p:nvSpPr>
          <p:cNvPr id="4" name="TextBox 3">
            <a:extLst>
              <a:ext uri="{FF2B5EF4-FFF2-40B4-BE49-F238E27FC236}">
                <a16:creationId xmlns:a16="http://schemas.microsoft.com/office/drawing/2014/main" id="{3D71937B-3233-28BE-6711-655895C9DCD9}"/>
              </a:ext>
            </a:extLst>
          </p:cNvPr>
          <p:cNvSpPr txBox="1"/>
          <p:nvPr/>
        </p:nvSpPr>
        <p:spPr>
          <a:xfrm>
            <a:off x="574769" y="3401748"/>
            <a:ext cx="7994462" cy="830997"/>
          </a:xfrm>
          <a:prstGeom prst="rect">
            <a:avLst/>
          </a:prstGeom>
          <a:noFill/>
        </p:spPr>
        <p:txBody>
          <a:bodyPr wrap="square" rtlCol="0">
            <a:spAutoFit/>
          </a:bodyPr>
          <a:lstStyle/>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deploy</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shows a quick overview of deployment status, including readiness, availability, and age. The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deploy -o wide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provides more details, such as container images and selectors, for a deeper look into the deployment’s configuration.</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screen shot of a computer&#10;&#10;Description automatically generated">
            <a:extLst>
              <a:ext uri="{FF2B5EF4-FFF2-40B4-BE49-F238E27FC236}">
                <a16:creationId xmlns:a16="http://schemas.microsoft.com/office/drawing/2014/main" id="{9B374020-0AF2-CF4C-AE3F-6534DA6A4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9" y="804609"/>
            <a:ext cx="7725258" cy="2257658"/>
          </a:xfrm>
          <a:prstGeom prst="rect">
            <a:avLst/>
          </a:prstGeom>
        </p:spPr>
      </p:pic>
    </p:spTree>
    <p:extLst>
      <p:ext uri="{BB962C8B-B14F-4D97-AF65-F5344CB8AC3E}">
        <p14:creationId xmlns:p14="http://schemas.microsoft.com/office/powerpoint/2010/main" val="280171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4888A95-0FCD-05B7-3ECD-66922981A69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083B8553-4787-9022-4664-DB78FA9296C8}"/>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Nginx Pod Crash : </a:t>
            </a:r>
            <a:r>
              <a:rPr lang="en-US" dirty="0" err="1"/>
              <a:t>oc</a:t>
            </a:r>
            <a:r>
              <a:rPr lang="en-US" dirty="0"/>
              <a:t> logs</a:t>
            </a:r>
          </a:p>
        </p:txBody>
      </p:sp>
      <p:pic>
        <p:nvPicPr>
          <p:cNvPr id="4" name="Picture 3" descr="A screen shot of a computer&#10;&#10;Description automatically generated">
            <a:extLst>
              <a:ext uri="{FF2B5EF4-FFF2-40B4-BE49-F238E27FC236}">
                <a16:creationId xmlns:a16="http://schemas.microsoft.com/office/drawing/2014/main" id="{D72F7C04-78F8-F26C-39C7-D13AA9E6FEC9}"/>
              </a:ext>
            </a:extLst>
          </p:cNvPr>
          <p:cNvPicPr>
            <a:picLocks noChangeAspect="1"/>
          </p:cNvPicPr>
          <p:nvPr/>
        </p:nvPicPr>
        <p:blipFill>
          <a:blip r:embed="rId3"/>
          <a:stretch>
            <a:fillRect/>
          </a:stretch>
        </p:blipFill>
        <p:spPr>
          <a:xfrm>
            <a:off x="812268" y="804466"/>
            <a:ext cx="7772400" cy="2755058"/>
          </a:xfrm>
          <a:prstGeom prst="rect">
            <a:avLst/>
          </a:prstGeom>
        </p:spPr>
      </p:pic>
      <p:sp>
        <p:nvSpPr>
          <p:cNvPr id="6" name="TextBox 5">
            <a:extLst>
              <a:ext uri="{FF2B5EF4-FFF2-40B4-BE49-F238E27FC236}">
                <a16:creationId xmlns:a16="http://schemas.microsoft.com/office/drawing/2014/main" id="{0064E2FC-D4BB-B057-F9F0-58DA06DF25C5}"/>
              </a:ext>
            </a:extLst>
          </p:cNvPr>
          <p:cNvSpPr txBox="1"/>
          <p:nvPr/>
        </p:nvSpPr>
        <p:spPr>
          <a:xfrm>
            <a:off x="812268" y="3718901"/>
            <a:ext cx="7772400" cy="1384995"/>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docker-nginx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retrieves the logs from the docker-nginx pod. The logs show the startup process of the Nginx container.</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/docker-</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entrypoint.sh</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The container’s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entrypoint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script is executing various initialization tasks, including launching shell scripts from the /docker-</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entrypoint.d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directory. These scripts are responsible for configuring Nginx before it starts.</a:t>
            </a:r>
          </a:p>
          <a:p>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974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7443BF1C-BE0E-201E-F6BF-62A642597CC1}"/>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6CFFB4C-195E-AE88-D298-C283CAF9F34F}"/>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Nginx Pod Crash : </a:t>
            </a:r>
            <a:r>
              <a:rPr lang="en-US" dirty="0" err="1"/>
              <a:t>oc</a:t>
            </a:r>
            <a:r>
              <a:rPr lang="en-US" dirty="0"/>
              <a:t> logs</a:t>
            </a:r>
          </a:p>
        </p:txBody>
      </p:sp>
      <p:sp>
        <p:nvSpPr>
          <p:cNvPr id="2" name="TextBox 1">
            <a:extLst>
              <a:ext uri="{FF2B5EF4-FFF2-40B4-BE49-F238E27FC236}">
                <a16:creationId xmlns:a16="http://schemas.microsoft.com/office/drawing/2014/main" id="{5358E940-6874-3F66-1787-E8008C06109B}"/>
              </a:ext>
            </a:extLst>
          </p:cNvPr>
          <p:cNvSpPr txBox="1"/>
          <p:nvPr/>
        </p:nvSpPr>
        <p:spPr>
          <a:xfrm>
            <a:off x="704956" y="1125200"/>
            <a:ext cx="7570620" cy="1569660"/>
          </a:xfrm>
          <a:prstGeom prst="rect">
            <a:avLst/>
          </a:prstGeom>
          <a:noFill/>
        </p:spPr>
        <p:txBody>
          <a:bodyPr wrap="square" rtlCol="0">
            <a:spAutoFit/>
          </a:bodyPr>
          <a:lstStyle/>
          <a:p>
            <a:pPr marL="285750" indent="-285750" algn="just">
              <a:buFontTx/>
              <a:buChar char="-"/>
            </a:pP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emerg</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mkdir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"/var/cache/nginx/</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client_temp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failed (13: Permission denied): The most critical error occurs when Nginx tries to create a directory for its temporary files at /var/cache/nginx/</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client_temp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fails because the process does not have the necessary permissions (as indicated by the (13: Permission denied) error).</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error is the likely cause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CrashLoopBackOff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you observed earlier because Nginx cannot start properly due to these permission issues.</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6851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B1348498-C8F3-4922-BAE2-017224D75F3E}"/>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CC8D5BC-6B2D-2F05-8F3B-F70A17DFE6AC}"/>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Nginx Pod Permission issues: </a:t>
            </a:r>
            <a:r>
              <a:rPr lang="en-US" dirty="0" err="1"/>
              <a:t>oc</a:t>
            </a:r>
            <a:r>
              <a:rPr lang="en-US" dirty="0"/>
              <a:t> debug</a:t>
            </a:r>
          </a:p>
        </p:txBody>
      </p:sp>
      <p:pic>
        <p:nvPicPr>
          <p:cNvPr id="4" name="Picture 3" descr="A screenshot of a computer&#10;&#10;Description automatically generated">
            <a:extLst>
              <a:ext uri="{FF2B5EF4-FFF2-40B4-BE49-F238E27FC236}">
                <a16:creationId xmlns:a16="http://schemas.microsoft.com/office/drawing/2014/main" id="{EFA6054B-025A-3028-9C7C-42EBCB49DE06}"/>
              </a:ext>
            </a:extLst>
          </p:cNvPr>
          <p:cNvPicPr>
            <a:picLocks noChangeAspect="1"/>
          </p:cNvPicPr>
          <p:nvPr/>
        </p:nvPicPr>
        <p:blipFill>
          <a:blip r:embed="rId3"/>
          <a:stretch>
            <a:fillRect/>
          </a:stretch>
        </p:blipFill>
        <p:spPr>
          <a:xfrm>
            <a:off x="862733" y="801612"/>
            <a:ext cx="7228940" cy="2562419"/>
          </a:xfrm>
          <a:prstGeom prst="rect">
            <a:avLst/>
          </a:prstGeom>
        </p:spPr>
      </p:pic>
      <p:sp>
        <p:nvSpPr>
          <p:cNvPr id="6" name="TextBox 5">
            <a:extLst>
              <a:ext uri="{FF2B5EF4-FFF2-40B4-BE49-F238E27FC236}">
                <a16:creationId xmlns:a16="http://schemas.microsoft.com/office/drawing/2014/main" id="{7C37BD4F-7121-1475-36EF-D4545F85A9C3}"/>
              </a:ext>
            </a:extLst>
          </p:cNvPr>
          <p:cNvSpPr txBox="1"/>
          <p:nvPr/>
        </p:nvSpPr>
        <p:spPr>
          <a:xfrm>
            <a:off x="862733" y="3609233"/>
            <a:ext cx="7264727" cy="1200329"/>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debug pod/docker-nginx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starts a debug session for the docker-nginx pod. A temporary debug pod (docker-nginx-debug-d8p89) is created, which allows the user to run commands interactively within the context of the original pod. </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ls -la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etc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 grep nginx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contents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etc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directory and filters the output to show only entries related to nginx.</a:t>
            </a:r>
          </a:p>
        </p:txBody>
      </p:sp>
    </p:spTree>
    <p:extLst>
      <p:ext uri="{BB962C8B-B14F-4D97-AF65-F5344CB8AC3E}">
        <p14:creationId xmlns:p14="http://schemas.microsoft.com/office/powerpoint/2010/main" val="1944580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FE9F5BE4-1128-A665-2930-B9DE28D63A36}"/>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94E8938A-8F62-0770-1155-4C9138AFA5A0}"/>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Debugging Nginx Pod Permission issues: </a:t>
            </a:r>
            <a:r>
              <a:rPr lang="en-US" dirty="0" err="1"/>
              <a:t>oc</a:t>
            </a:r>
            <a:r>
              <a:rPr lang="en-US" dirty="0"/>
              <a:t> debug</a:t>
            </a:r>
          </a:p>
        </p:txBody>
      </p:sp>
      <p:sp>
        <p:nvSpPr>
          <p:cNvPr id="5" name="TextBox 4">
            <a:extLst>
              <a:ext uri="{FF2B5EF4-FFF2-40B4-BE49-F238E27FC236}">
                <a16:creationId xmlns:a16="http://schemas.microsoft.com/office/drawing/2014/main" id="{02212422-A94C-51E2-1632-B8773E175B93}"/>
              </a:ext>
            </a:extLst>
          </p:cNvPr>
          <p:cNvSpPr txBox="1"/>
          <p:nvPr/>
        </p:nvSpPr>
        <p:spPr>
          <a:xfrm>
            <a:off x="411250" y="996851"/>
            <a:ext cx="7998312" cy="1384995"/>
          </a:xfrm>
          <a:prstGeom prst="rect">
            <a:avLst/>
          </a:prstGeom>
          <a:noFill/>
        </p:spPr>
        <p:txBody>
          <a:bodyPr wrap="square" rtlCol="0">
            <a:spAutoFit/>
          </a:bodyPr>
          <a:lstStyle/>
          <a:p>
            <a:pPr marL="285750" indent="-285750">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ls -la /var/cache | grep nginx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contents of the /var/cache/ directory and filters the output to show only entries related to nginx.</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whoami</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displays the current user running the shell inside the debug pod.</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Exiting the Debug Pod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After running the necessary commands, the debug session is terminated, and the temporary debug pod is removed.</a:t>
            </a:r>
          </a:p>
        </p:txBody>
      </p:sp>
    </p:spTree>
    <p:extLst>
      <p:ext uri="{BB962C8B-B14F-4D97-AF65-F5344CB8AC3E}">
        <p14:creationId xmlns:p14="http://schemas.microsoft.com/office/powerpoint/2010/main" val="1923665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B6AF6E9-A41F-34B1-EF31-4550FACA1677}"/>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A9321104-778B-6CE0-4E27-730BC745B7F5}"/>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inspecting Nginx Image with </a:t>
            </a:r>
            <a:r>
              <a:rPr lang="en-US" dirty="0" err="1"/>
              <a:t>Skopeo</a:t>
            </a:r>
            <a:endParaRPr lang="en-US" dirty="0"/>
          </a:p>
        </p:txBody>
      </p:sp>
      <p:pic>
        <p:nvPicPr>
          <p:cNvPr id="4" name="Picture 3" descr="A screen shot of a computer&#10;&#10;Description automatically generated">
            <a:extLst>
              <a:ext uri="{FF2B5EF4-FFF2-40B4-BE49-F238E27FC236}">
                <a16:creationId xmlns:a16="http://schemas.microsoft.com/office/drawing/2014/main" id="{E43AA0D8-AC11-42C6-9EF0-98AA0ADD6BC5}"/>
              </a:ext>
            </a:extLst>
          </p:cNvPr>
          <p:cNvPicPr>
            <a:picLocks noChangeAspect="1"/>
          </p:cNvPicPr>
          <p:nvPr/>
        </p:nvPicPr>
        <p:blipFill>
          <a:blip r:embed="rId3"/>
          <a:stretch>
            <a:fillRect/>
          </a:stretch>
        </p:blipFill>
        <p:spPr>
          <a:xfrm>
            <a:off x="1461144" y="867994"/>
            <a:ext cx="6472063" cy="2520746"/>
          </a:xfrm>
          <a:prstGeom prst="rect">
            <a:avLst/>
          </a:prstGeom>
        </p:spPr>
      </p:pic>
      <p:sp>
        <p:nvSpPr>
          <p:cNvPr id="6" name="TextBox 5">
            <a:extLst>
              <a:ext uri="{FF2B5EF4-FFF2-40B4-BE49-F238E27FC236}">
                <a16:creationId xmlns:a16="http://schemas.microsoft.com/office/drawing/2014/main" id="{7DE0DB83-F46B-576C-C972-2C55349D877F}"/>
              </a:ext>
            </a:extLst>
          </p:cNvPr>
          <p:cNvSpPr txBox="1"/>
          <p:nvPr/>
        </p:nvSpPr>
        <p:spPr>
          <a:xfrm>
            <a:off x="838726" y="3521981"/>
            <a:ext cx="7819695" cy="1384995"/>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--config docker://registry.ocp4.example.com:8443/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/docker-nginx:1.23</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inspects the docker-nginx:1.23 image from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repository on the specified registry (registry.ocp4.example.com:8443). The --config flag retrieves detailed configuration information about the image.</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output includes the creation time, architecture of the image built, image exposed ports, environment variables, nginx version,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njs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version and many others.</a:t>
            </a:r>
          </a:p>
        </p:txBody>
      </p:sp>
    </p:spTree>
    <p:extLst>
      <p:ext uri="{BB962C8B-B14F-4D97-AF65-F5344CB8AC3E}">
        <p14:creationId xmlns:p14="http://schemas.microsoft.com/office/powerpoint/2010/main" val="712082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0BBABDD-DFD0-CF80-7BC5-1FA33AD7F731}"/>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F785F39-CB06-3D2F-FF0E-4EFED2011FDA}"/>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inspecting Image with </a:t>
            </a:r>
            <a:r>
              <a:rPr lang="en-US" dirty="0" err="1"/>
              <a:t>Skopeo</a:t>
            </a:r>
            <a:endParaRPr lang="en-US" dirty="0"/>
          </a:p>
        </p:txBody>
      </p:sp>
      <p:pic>
        <p:nvPicPr>
          <p:cNvPr id="4" name="Picture 3" descr="A screen shot of a computer&#10;&#10;Description automatically generated">
            <a:extLst>
              <a:ext uri="{FF2B5EF4-FFF2-40B4-BE49-F238E27FC236}">
                <a16:creationId xmlns:a16="http://schemas.microsoft.com/office/drawing/2014/main" id="{4990155A-6664-67CC-A8DE-73FD215FDD97}"/>
              </a:ext>
            </a:extLst>
          </p:cNvPr>
          <p:cNvPicPr>
            <a:picLocks noChangeAspect="1"/>
          </p:cNvPicPr>
          <p:nvPr/>
        </p:nvPicPr>
        <p:blipFill>
          <a:blip r:embed="rId3"/>
          <a:stretch>
            <a:fillRect/>
          </a:stretch>
        </p:blipFill>
        <p:spPr>
          <a:xfrm>
            <a:off x="4361839" y="1357849"/>
            <a:ext cx="4503381" cy="1991653"/>
          </a:xfrm>
          <a:prstGeom prst="rect">
            <a:avLst/>
          </a:prstGeom>
        </p:spPr>
      </p:pic>
      <p:sp>
        <p:nvSpPr>
          <p:cNvPr id="6" name="TextBox 5">
            <a:extLst>
              <a:ext uri="{FF2B5EF4-FFF2-40B4-BE49-F238E27FC236}">
                <a16:creationId xmlns:a16="http://schemas.microsoft.com/office/drawing/2014/main" id="{8A47E4A5-CF45-E9FA-E3F2-3633056560F3}"/>
              </a:ext>
            </a:extLst>
          </p:cNvPr>
          <p:cNvSpPr txBox="1"/>
          <p:nvPr/>
        </p:nvSpPr>
        <p:spPr>
          <a:xfrm>
            <a:off x="114301" y="1357849"/>
            <a:ext cx="4147525" cy="2677656"/>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list-tags docker://registry.ocp4.example.com:8443/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all available tags for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image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repository on the specified registry (registry.ocp4.example.com:8443)</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–config docker://registry.ocp4.example.com:8443/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/bitnami-mysql:8.0.31</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inspects the bitnami-mysql:8.0.31 image from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repository on the specified registry. The --config flag retrieves detailed configuration information about the image.   </a:t>
            </a:r>
          </a:p>
        </p:txBody>
      </p:sp>
    </p:spTree>
    <p:extLst>
      <p:ext uri="{BB962C8B-B14F-4D97-AF65-F5344CB8AC3E}">
        <p14:creationId xmlns:p14="http://schemas.microsoft.com/office/powerpoint/2010/main" val="3997987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CFA28C60-6110-5D20-91C6-1CF8F573AF4A}"/>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49E3C1F-4153-3AD3-744D-A5600B0C6380}"/>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deploying MySQL with Env variables and handling </a:t>
            </a:r>
            <a:r>
              <a:rPr lang="en-US" dirty="0" err="1"/>
              <a:t>CrashLoopBackOff</a:t>
            </a:r>
            <a:r>
              <a:rPr lang="en-US" dirty="0"/>
              <a:t> Errors</a:t>
            </a:r>
          </a:p>
        </p:txBody>
      </p:sp>
      <p:pic>
        <p:nvPicPr>
          <p:cNvPr id="4" name="Picture 3" descr="A screenshot of a computer program&#10;&#10;Description automatically generated">
            <a:extLst>
              <a:ext uri="{FF2B5EF4-FFF2-40B4-BE49-F238E27FC236}">
                <a16:creationId xmlns:a16="http://schemas.microsoft.com/office/drawing/2014/main" id="{59A470C7-FEB6-B435-A319-5914CAA9B752}"/>
              </a:ext>
            </a:extLst>
          </p:cNvPr>
          <p:cNvPicPr>
            <a:picLocks noChangeAspect="1"/>
          </p:cNvPicPr>
          <p:nvPr/>
        </p:nvPicPr>
        <p:blipFill>
          <a:blip r:embed="rId3"/>
          <a:stretch>
            <a:fillRect/>
          </a:stretch>
        </p:blipFill>
        <p:spPr>
          <a:xfrm>
            <a:off x="1291722" y="1102001"/>
            <a:ext cx="6150100" cy="2719926"/>
          </a:xfrm>
          <a:prstGeom prst="rect">
            <a:avLst/>
          </a:prstGeom>
        </p:spPr>
      </p:pic>
      <p:sp>
        <p:nvSpPr>
          <p:cNvPr id="6" name="TextBox 5">
            <a:extLst>
              <a:ext uri="{FF2B5EF4-FFF2-40B4-BE49-F238E27FC236}">
                <a16:creationId xmlns:a16="http://schemas.microsoft.com/office/drawing/2014/main" id="{65951378-E32E-00C2-2BF2-6D6094A605A6}"/>
              </a:ext>
            </a:extLst>
          </p:cNvPr>
          <p:cNvSpPr txBox="1"/>
          <p:nvPr/>
        </p:nvSpPr>
        <p:spPr>
          <a:xfrm>
            <a:off x="592933" y="4041073"/>
            <a:ext cx="7972424" cy="646331"/>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--image 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/bitnami-mysql:8.0.31</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creates a new pod named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using the bitnami-mysql:8.0.31 image from the specified registry.</a:t>
            </a:r>
          </a:p>
        </p:txBody>
      </p:sp>
    </p:spTree>
    <p:extLst>
      <p:ext uri="{BB962C8B-B14F-4D97-AF65-F5344CB8AC3E}">
        <p14:creationId xmlns:p14="http://schemas.microsoft.com/office/powerpoint/2010/main" val="114543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9098E6D8-BB4A-6D01-C96B-0EFF64A1C04D}"/>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AF7FE94-DF8A-C3D3-070C-10AA5971E05E}"/>
              </a:ext>
            </a:extLst>
          </p:cNvPr>
          <p:cNvSpPr txBox="1">
            <a:spLocks noGrp="1"/>
          </p:cNvSpPr>
          <p:nvPr>
            <p:ph type="title"/>
          </p:nvPr>
        </p:nvSpPr>
        <p:spPr>
          <a:xfrm>
            <a:off x="411250" y="236524"/>
            <a:ext cx="8340864" cy="843901"/>
          </a:xfrm>
          <a:prstGeom prst="rect">
            <a:avLst/>
          </a:prstGeom>
        </p:spPr>
        <p:txBody>
          <a:bodyPr spcFirstLastPara="1" wrap="square" lIns="91425" tIns="91425" rIns="91425" bIns="91425" anchor="t" anchorCtr="0">
            <a:noAutofit/>
          </a:bodyPr>
          <a:lstStyle/>
          <a:p>
            <a:pPr algn="l"/>
            <a:r>
              <a:rPr lang="en-US" dirty="0"/>
              <a:t>Creating Linux Containers and Pods</a:t>
            </a:r>
            <a:endParaRPr dirty="0"/>
          </a:p>
        </p:txBody>
      </p:sp>
      <p:sp>
        <p:nvSpPr>
          <p:cNvPr id="3" name="TextBox 2">
            <a:extLst>
              <a:ext uri="{FF2B5EF4-FFF2-40B4-BE49-F238E27FC236}">
                <a16:creationId xmlns:a16="http://schemas.microsoft.com/office/drawing/2014/main" id="{54AE47F8-A632-2AC9-18FF-52043CC87D44}"/>
              </a:ext>
            </a:extLst>
          </p:cNvPr>
          <p:cNvSpPr txBox="1"/>
          <p:nvPr/>
        </p:nvSpPr>
        <p:spPr>
          <a:xfrm>
            <a:off x="525912" y="1168194"/>
            <a:ext cx="7989438" cy="2123658"/>
          </a:xfrm>
          <a:prstGeom prst="rect">
            <a:avLst/>
          </a:prstGeom>
          <a:noFill/>
        </p:spPr>
        <p:txBody>
          <a:bodyPr wrap="square" rtlCol="0">
            <a:spAutoFit/>
          </a:bodyPr>
          <a:lstStyle/>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5. Container Logs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Use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to retrieve logs from running containers. Options include --tail to display recent log lines and -f to follow logs in real-time.</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6. Deleting Resources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Delete pods using the delete command with resource names, labels, or configuration files. Example: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delete pod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php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-app. Additional options like --grace-period or --force modify the deletion process.</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7. CRI-O Container Engine</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CRI-O is the container engine used by OpenShift, optimized for Kubernetes clusters.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crictl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manages containers, and tools like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nsenter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allow access to container namespaces for troubleshooting</a:t>
            </a:r>
          </a:p>
        </p:txBody>
      </p:sp>
    </p:spTree>
    <p:extLst>
      <p:ext uri="{BB962C8B-B14F-4D97-AF65-F5344CB8AC3E}">
        <p14:creationId xmlns:p14="http://schemas.microsoft.com/office/powerpoint/2010/main" val="84160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41D9657-6C04-DF18-1801-0452F330FE11}"/>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41694C6B-579D-77CD-8724-F42E297515D4}"/>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deploying MySQL with Env variables and handling </a:t>
            </a:r>
            <a:r>
              <a:rPr lang="en-US" dirty="0" err="1"/>
              <a:t>CrashLoopBackOff</a:t>
            </a:r>
            <a:r>
              <a:rPr lang="en-US" dirty="0"/>
              <a:t> Errors</a:t>
            </a:r>
          </a:p>
        </p:txBody>
      </p:sp>
      <p:sp>
        <p:nvSpPr>
          <p:cNvPr id="2" name="TextBox 1">
            <a:extLst>
              <a:ext uri="{FF2B5EF4-FFF2-40B4-BE49-F238E27FC236}">
                <a16:creationId xmlns:a16="http://schemas.microsoft.com/office/drawing/2014/main" id="{71EEF808-3037-907E-466F-5D34D2B001E0}"/>
              </a:ext>
            </a:extLst>
          </p:cNvPr>
          <p:cNvSpPr txBox="1"/>
          <p:nvPr/>
        </p:nvSpPr>
        <p:spPr>
          <a:xfrm>
            <a:off x="135732" y="1137423"/>
            <a:ext cx="8453970" cy="3970318"/>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lists the pods and their status. </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(second run &amp; third run): After a few seconds, the pod is now in the Error state, meaning it encountered an issue during startup. And on the third run the pod has entered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CrashLoopBackOff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meaning the container repeatedly crashes and restarts. This is often caused by configuration or environment variable issues.</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retrieves the logs from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pod. In this key issue has been given i.e. the MYSQL_ROOT_PASSWORD environment variable is not set. MySQL cannot start without a root password, and this leads to the container crash.</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delete pod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deletes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pod. </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--image registry.ocp4.example.com:8443/</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redhattraining</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/bitnami-mysql:8.0.31 --env MYSQL_ROOT_PASSWORD=</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is re-run but this time with the necessary environment variable MYSQL_ROOT_PASSWORD. This fixes the issue, allowing the pod to start with the required root password for MySQL.</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After setting the environment variable, the pod is now in the Running state (READY 1/1), meaning the container has started successfully.</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 /bin/bash -c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whoami</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&amp;&amp; id"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runs an interactive session inside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pod and executes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whoami</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id commands to check the user and group information.</a:t>
            </a:r>
          </a:p>
        </p:txBody>
      </p:sp>
    </p:spTree>
    <p:extLst>
      <p:ext uri="{BB962C8B-B14F-4D97-AF65-F5344CB8AC3E}">
        <p14:creationId xmlns:p14="http://schemas.microsoft.com/office/powerpoint/2010/main" val="423084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BE8D4CC2-5079-24B7-B8FB-AC60C2539BD4}"/>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48564596-2508-CF57-A383-4559D1DF0D99}"/>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for inspecting MySQL Image Configuration Using </a:t>
            </a:r>
            <a:r>
              <a:rPr lang="en-US" dirty="0" err="1"/>
              <a:t>Skopeo</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B2F13A8C-8FE7-4481-3727-14866FC2F80C}"/>
              </a:ext>
            </a:extLst>
          </p:cNvPr>
          <p:cNvPicPr>
            <a:picLocks noChangeAspect="1"/>
          </p:cNvPicPr>
          <p:nvPr/>
        </p:nvPicPr>
        <p:blipFill>
          <a:blip r:embed="rId3"/>
          <a:stretch>
            <a:fillRect/>
          </a:stretch>
        </p:blipFill>
        <p:spPr>
          <a:xfrm>
            <a:off x="4054079" y="1137423"/>
            <a:ext cx="4811141" cy="2586996"/>
          </a:xfrm>
          <a:prstGeom prst="rect">
            <a:avLst/>
          </a:prstGeom>
        </p:spPr>
      </p:pic>
      <p:sp>
        <p:nvSpPr>
          <p:cNvPr id="5" name="TextBox 4">
            <a:extLst>
              <a:ext uri="{FF2B5EF4-FFF2-40B4-BE49-F238E27FC236}">
                <a16:creationId xmlns:a16="http://schemas.microsoft.com/office/drawing/2014/main" id="{7B7515A2-E682-E0FC-C59C-8639FEBE5841}"/>
              </a:ext>
            </a:extLst>
          </p:cNvPr>
          <p:cNvSpPr txBox="1"/>
          <p:nvPr/>
        </p:nvSpPr>
        <p:spPr>
          <a:xfrm>
            <a:off x="411250" y="1137423"/>
            <a:ext cx="3332075" cy="2862322"/>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list-tags docker://registry.ocp4.example.com:8443/rhel9/mysql-80</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all available tags for the mysql-80 image from the rhel9 repository on the specified registry.</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--config docker://registry.ocp4.example.com:8443/rhel9/mysql-80:latest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inspects the mysql-80:latest image from the rhel9 repository on the specified registry. The --config flag retrieves the detailed configuration information about the image.</a:t>
            </a:r>
          </a:p>
        </p:txBody>
      </p:sp>
    </p:spTree>
    <p:extLst>
      <p:ext uri="{BB962C8B-B14F-4D97-AF65-F5344CB8AC3E}">
        <p14:creationId xmlns:p14="http://schemas.microsoft.com/office/powerpoint/2010/main" val="1258661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04C24CC4-58CA-91E1-5544-E1014DC8F312}"/>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D2F0DD36-1D0C-F3EC-DAD5-7CAEF5162106}"/>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Inspecting MySQL Image Digests and Releases Using </a:t>
            </a:r>
            <a:r>
              <a:rPr lang="en-US" dirty="0" err="1"/>
              <a:t>skopeo</a:t>
            </a:r>
            <a:endParaRPr lang="en-US" dirty="0"/>
          </a:p>
        </p:txBody>
      </p:sp>
      <p:sp>
        <p:nvSpPr>
          <p:cNvPr id="6" name="TextBox 5">
            <a:extLst>
              <a:ext uri="{FF2B5EF4-FFF2-40B4-BE49-F238E27FC236}">
                <a16:creationId xmlns:a16="http://schemas.microsoft.com/office/drawing/2014/main" id="{5AB21632-B0D4-1539-7D7A-60877408F2A3}"/>
              </a:ext>
            </a:extLst>
          </p:cNvPr>
          <p:cNvSpPr txBox="1"/>
          <p:nvPr/>
        </p:nvSpPr>
        <p:spPr>
          <a:xfrm>
            <a:off x="411250" y="2740291"/>
            <a:ext cx="8194206" cy="2308324"/>
          </a:xfrm>
          <a:prstGeom prst="rect">
            <a:avLst/>
          </a:prstGeom>
          <a:noFill/>
        </p:spPr>
        <p:txBody>
          <a:bodyPr wrap="square" rtlCol="0">
            <a:spAutoFit/>
          </a:bodyPr>
          <a:lstStyle/>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--format "Name: {{.Name}}\n Digest: {{.Digest}}\n Release: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Labels.release</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docker://registry.ocp4.example.com:8443/rhel9/mysql-80:latest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inspects the mysql-80:latest image from the rhel9 repository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formats the output to show the image name, digest, and release label.</a:t>
            </a:r>
          </a:p>
          <a:p>
            <a:pPr marL="171450" indent="-1714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--format "Name: {{.Name}}\n Digest: {{.Digest}}\n Release: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Labels.release</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docker://registry.ocp4.example.com:8443/rhel9/mysql-80:1-237</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inspects the mysql-80:1-237 image from the same repository. The output format remains the same as the previous command.</a:t>
            </a:r>
          </a:p>
          <a:p>
            <a:pPr marL="171450" indent="-1714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Third identical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command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The third command is identical to the second one, inspecting the mysql-80:1-237 image, producing the same output.</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descr="A screen shot of a computer&#10;&#10;Description automatically generated">
            <a:extLst>
              <a:ext uri="{FF2B5EF4-FFF2-40B4-BE49-F238E27FC236}">
                <a16:creationId xmlns:a16="http://schemas.microsoft.com/office/drawing/2014/main" id="{C11A1ECA-F4A5-03F0-A699-644D4AF164B9}"/>
              </a:ext>
            </a:extLst>
          </p:cNvPr>
          <p:cNvPicPr>
            <a:picLocks noChangeAspect="1"/>
          </p:cNvPicPr>
          <p:nvPr/>
        </p:nvPicPr>
        <p:blipFill>
          <a:blip r:embed="rId3"/>
          <a:stretch>
            <a:fillRect/>
          </a:stretch>
        </p:blipFill>
        <p:spPr>
          <a:xfrm>
            <a:off x="693549" y="1065532"/>
            <a:ext cx="7772400" cy="1389479"/>
          </a:xfrm>
          <a:prstGeom prst="rect">
            <a:avLst/>
          </a:prstGeom>
        </p:spPr>
      </p:pic>
    </p:spTree>
    <p:extLst>
      <p:ext uri="{BB962C8B-B14F-4D97-AF65-F5344CB8AC3E}">
        <p14:creationId xmlns:p14="http://schemas.microsoft.com/office/powerpoint/2010/main" val="2722034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DBF32945-9417-72F1-7D79-61C922B22C7C}"/>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93AA667E-8A72-9B85-8425-32B618F0B38C}"/>
              </a:ext>
            </a:extLst>
          </p:cNvPr>
          <p:cNvSpPr txBox="1">
            <a:spLocks noGrp="1"/>
          </p:cNvSpPr>
          <p:nvPr>
            <p:ph type="title"/>
          </p:nvPr>
        </p:nvSpPr>
        <p:spPr>
          <a:xfrm>
            <a:off x="436970" y="236525"/>
            <a:ext cx="8428250" cy="694060"/>
          </a:xfrm>
          <a:prstGeom prst="rect">
            <a:avLst/>
          </a:prstGeom>
        </p:spPr>
        <p:txBody>
          <a:bodyPr spcFirstLastPara="1" wrap="square" lIns="91425" tIns="91425" rIns="91425" bIns="91425" anchor="t" anchorCtr="0">
            <a:noAutofit/>
          </a:bodyPr>
          <a:lstStyle/>
          <a:p>
            <a:pPr algn="l"/>
            <a:r>
              <a:rPr lang="en-US" dirty="0"/>
              <a:t>Commands for debugging MySQL Pod Initialization</a:t>
            </a:r>
          </a:p>
        </p:txBody>
      </p:sp>
      <p:pic>
        <p:nvPicPr>
          <p:cNvPr id="4" name="Picture 3" descr="A screenshot of a computer program&#10;&#10;Description automatically generated">
            <a:extLst>
              <a:ext uri="{FF2B5EF4-FFF2-40B4-BE49-F238E27FC236}">
                <a16:creationId xmlns:a16="http://schemas.microsoft.com/office/drawing/2014/main" id="{00617652-D09F-0CC6-C01E-0F058C76A7F8}"/>
              </a:ext>
            </a:extLst>
          </p:cNvPr>
          <p:cNvPicPr>
            <a:picLocks noChangeAspect="1"/>
          </p:cNvPicPr>
          <p:nvPr/>
        </p:nvPicPr>
        <p:blipFill>
          <a:blip r:embed="rId3"/>
          <a:stretch>
            <a:fillRect/>
          </a:stretch>
        </p:blipFill>
        <p:spPr>
          <a:xfrm>
            <a:off x="3407569" y="1075267"/>
            <a:ext cx="5558976" cy="2977468"/>
          </a:xfrm>
          <a:prstGeom prst="rect">
            <a:avLst/>
          </a:prstGeom>
        </p:spPr>
      </p:pic>
      <p:sp>
        <p:nvSpPr>
          <p:cNvPr id="2" name="TextBox 1">
            <a:extLst>
              <a:ext uri="{FF2B5EF4-FFF2-40B4-BE49-F238E27FC236}">
                <a16:creationId xmlns:a16="http://schemas.microsoft.com/office/drawing/2014/main" id="{989F8688-241B-26ED-5BFE-BA208F8AFAF0}"/>
              </a:ext>
            </a:extLst>
          </p:cNvPr>
          <p:cNvSpPr txBox="1"/>
          <p:nvPr/>
        </p:nvSpPr>
        <p:spPr>
          <a:xfrm>
            <a:off x="347957" y="1041925"/>
            <a:ext cx="2824121" cy="3970318"/>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rhel9-mysql --image registry.ocp4.example.com:8443/rhel9/mysql-80:1-237</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creates a pod named rhel9-mysql using the mysql-80:1-237 image from the rhel9 repository. </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(multiple runs):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 command is run several times to check the pod’s status.</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Initially, the rhel9-mysql pod is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ContainerCreating</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indicating it is being set up. Later, the pod transitions into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CrashLoopBackOff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meaning it encountered an error and is repeatedly crashing and restarting.</a:t>
            </a:r>
          </a:p>
          <a:p>
            <a:pPr marL="285750" indent="-2857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96740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8386D55B-AB1B-9FA1-9559-0125B5C555F6}"/>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044DED85-1DF1-4C34-9E6A-7B78A9154131}"/>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Commands of fixing MySQL Pod Crash by Adding Environment Variables</a:t>
            </a:r>
          </a:p>
        </p:txBody>
      </p:sp>
      <p:sp>
        <p:nvSpPr>
          <p:cNvPr id="6" name="TextBox 5">
            <a:extLst>
              <a:ext uri="{FF2B5EF4-FFF2-40B4-BE49-F238E27FC236}">
                <a16:creationId xmlns:a16="http://schemas.microsoft.com/office/drawing/2014/main" id="{0E9551C1-C7C3-083B-B7B5-AB3F444579BD}"/>
              </a:ext>
            </a:extLst>
          </p:cNvPr>
          <p:cNvSpPr txBox="1"/>
          <p:nvPr/>
        </p:nvSpPr>
        <p:spPr>
          <a:xfrm>
            <a:off x="541132" y="2299580"/>
            <a:ext cx="8194206" cy="1938992"/>
          </a:xfrm>
          <a:prstGeom prst="rect">
            <a:avLst/>
          </a:prstGeom>
          <a:noFill/>
        </p:spPr>
        <p:txBody>
          <a:bodyPr wrap="square" rtlCol="0">
            <a:spAutoFit/>
          </a:bodyPr>
          <a:lstStyle/>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delete pod rhel9-mysql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deletes the existing rhel9-mysql pod, which was in a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CrashLoopBackOff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due to missing environment variables.</a:t>
            </a:r>
          </a:p>
          <a:p>
            <a:pPr marL="171450" indent="-1714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rhel9-mysql --image registry.ocp4.example.com:8443/rhel9/mysql-80:1-237 --env MYSQL_USER=</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--env MYSQL_PASSWORD=redhat123 --env MYSQL_DATABASE=world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creates a new rhel9-mysql pod using the same mysql-80:1-237 image but this time includes the required environment variables.</a:t>
            </a:r>
          </a:p>
          <a:p>
            <a:pPr marL="171450" indent="-1714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checks the status of the running pods. The output shows that both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bitnami-mysql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rhel9-mysql pods are now in the Running state, indicating that the new rhel9-mysql pod has successfully started without any issues.</a:t>
            </a:r>
          </a:p>
        </p:txBody>
      </p:sp>
      <p:pic>
        <p:nvPicPr>
          <p:cNvPr id="4" name="Picture 3">
            <a:extLst>
              <a:ext uri="{FF2B5EF4-FFF2-40B4-BE49-F238E27FC236}">
                <a16:creationId xmlns:a16="http://schemas.microsoft.com/office/drawing/2014/main" id="{EF83EF38-FC20-CB16-66A1-9AAB5102E6BE}"/>
              </a:ext>
            </a:extLst>
          </p:cNvPr>
          <p:cNvPicPr>
            <a:picLocks noChangeAspect="1"/>
          </p:cNvPicPr>
          <p:nvPr/>
        </p:nvPicPr>
        <p:blipFill>
          <a:blip r:embed="rId3"/>
          <a:stretch>
            <a:fillRect/>
          </a:stretch>
        </p:blipFill>
        <p:spPr>
          <a:xfrm>
            <a:off x="833465" y="1251723"/>
            <a:ext cx="7772400" cy="933556"/>
          </a:xfrm>
          <a:prstGeom prst="rect">
            <a:avLst/>
          </a:prstGeom>
        </p:spPr>
      </p:pic>
    </p:spTree>
    <p:extLst>
      <p:ext uri="{BB962C8B-B14F-4D97-AF65-F5344CB8AC3E}">
        <p14:creationId xmlns:p14="http://schemas.microsoft.com/office/powerpoint/2010/main" val="3584864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4D35FA5-90E7-8A57-45E7-0FD11A668562}"/>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16991E37-9A0A-86C1-AE7C-C3B06E3FD387}"/>
              </a:ext>
            </a:extLst>
          </p:cNvPr>
          <p:cNvSpPr txBox="1">
            <a:spLocks noGrp="1"/>
          </p:cNvSpPr>
          <p:nvPr>
            <p:ph type="title"/>
          </p:nvPr>
        </p:nvSpPr>
        <p:spPr>
          <a:xfrm>
            <a:off x="411250" y="236524"/>
            <a:ext cx="8433345" cy="799257"/>
          </a:xfrm>
          <a:prstGeom prst="rect">
            <a:avLst/>
          </a:prstGeom>
        </p:spPr>
        <p:txBody>
          <a:bodyPr spcFirstLastPara="1" wrap="square" lIns="91425" tIns="91425" rIns="91425" bIns="91425" anchor="t" anchorCtr="0">
            <a:noAutofit/>
          </a:bodyPr>
          <a:lstStyle/>
          <a:p>
            <a:pPr algn="l"/>
            <a:r>
              <a:rPr lang="en-US" dirty="0"/>
              <a:t>Command for verifying MYSQL Database : </a:t>
            </a:r>
            <a:r>
              <a:rPr lang="en-US" dirty="0" err="1"/>
              <a:t>oc</a:t>
            </a:r>
            <a:r>
              <a:rPr lang="en-US" dirty="0"/>
              <a:t> exec</a:t>
            </a:r>
          </a:p>
        </p:txBody>
      </p:sp>
      <p:sp>
        <p:nvSpPr>
          <p:cNvPr id="6" name="TextBox 5">
            <a:extLst>
              <a:ext uri="{FF2B5EF4-FFF2-40B4-BE49-F238E27FC236}">
                <a16:creationId xmlns:a16="http://schemas.microsoft.com/office/drawing/2014/main" id="{EAA0F46F-F9D2-6D9B-D6BD-301F47A41CE2}"/>
              </a:ext>
            </a:extLst>
          </p:cNvPr>
          <p:cNvSpPr txBox="1"/>
          <p:nvPr/>
        </p:nvSpPr>
        <p:spPr>
          <a:xfrm>
            <a:off x="474897" y="2723347"/>
            <a:ext cx="8194206" cy="1015663"/>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rhel9-mysql -- ls -la /var/lib/</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runs an interactive session inside the rhel9-mysql pod and lists the contents of the /var/lib/</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directory with detailed permissions.</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rhel9-mysql -- ls -la /var/lib/</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/data | grep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worldx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contents of the /var/lib/</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/data directory and filters for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worldx</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directory to verify if the specified MySQL database exists.</a:t>
            </a:r>
          </a:p>
        </p:txBody>
      </p:sp>
      <p:pic>
        <p:nvPicPr>
          <p:cNvPr id="4" name="Picture 3" descr="A black background with white text&#10;&#10;Description automatically generated">
            <a:extLst>
              <a:ext uri="{FF2B5EF4-FFF2-40B4-BE49-F238E27FC236}">
                <a16:creationId xmlns:a16="http://schemas.microsoft.com/office/drawing/2014/main" id="{6E4C92CD-F480-C5A9-56AE-1F9A093F4431}"/>
              </a:ext>
            </a:extLst>
          </p:cNvPr>
          <p:cNvPicPr>
            <a:picLocks noChangeAspect="1"/>
          </p:cNvPicPr>
          <p:nvPr/>
        </p:nvPicPr>
        <p:blipFill>
          <a:blip r:embed="rId3"/>
          <a:stretch>
            <a:fillRect/>
          </a:stretch>
        </p:blipFill>
        <p:spPr>
          <a:xfrm>
            <a:off x="741722" y="1035781"/>
            <a:ext cx="7772400" cy="1264383"/>
          </a:xfrm>
          <a:prstGeom prst="rect">
            <a:avLst/>
          </a:prstGeom>
        </p:spPr>
      </p:pic>
    </p:spTree>
    <p:extLst>
      <p:ext uri="{BB962C8B-B14F-4D97-AF65-F5344CB8AC3E}">
        <p14:creationId xmlns:p14="http://schemas.microsoft.com/office/powerpoint/2010/main" val="1897829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BF4B1EE-8A6B-55FB-8DE6-D6EB4598274A}"/>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B3D61F8-4FF7-BA70-9C5E-CD49BFBDC179}"/>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 for retrieving the Internal IP Address of MySQL Pod </a:t>
            </a:r>
          </a:p>
        </p:txBody>
      </p:sp>
      <p:sp>
        <p:nvSpPr>
          <p:cNvPr id="6" name="TextBox 5">
            <a:extLst>
              <a:ext uri="{FF2B5EF4-FFF2-40B4-BE49-F238E27FC236}">
                <a16:creationId xmlns:a16="http://schemas.microsoft.com/office/drawing/2014/main" id="{EF5526E6-FFA7-47E9-D76E-F97699E4191F}"/>
              </a:ext>
            </a:extLst>
          </p:cNvPr>
          <p:cNvSpPr txBox="1"/>
          <p:nvPr/>
        </p:nvSpPr>
        <p:spPr>
          <a:xfrm>
            <a:off x="474897" y="2259120"/>
            <a:ext cx="8194206" cy="1015663"/>
          </a:xfrm>
          <a:prstGeom prst="rect">
            <a:avLst/>
          </a:prstGeom>
          <a:noFill/>
        </p:spPr>
        <p:txBody>
          <a:bodyPr wrap="square" rtlCol="0">
            <a:spAutoFit/>
          </a:bodyPr>
          <a:lstStyle/>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 rhel9-mysql -o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json</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status.podIP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retrieves detailed information about the rhel9-mysql pod in JSON format and uses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 tool for processing JSON data) to extract the pod’s IP address.</a:t>
            </a:r>
          </a:p>
          <a:p>
            <a:pPr marL="171450" indent="-171450">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pod’s IP address is 10.8.0.70, which is the internal IP address assigned to the rhel9-mysql pod within the OpenShift cluster.</a:t>
            </a:r>
          </a:p>
        </p:txBody>
      </p:sp>
      <p:pic>
        <p:nvPicPr>
          <p:cNvPr id="4" name="Picture 3">
            <a:extLst>
              <a:ext uri="{FF2B5EF4-FFF2-40B4-BE49-F238E27FC236}">
                <a16:creationId xmlns:a16="http://schemas.microsoft.com/office/drawing/2014/main" id="{5387EBD3-FF5B-452E-30C2-B888C63AF695}"/>
              </a:ext>
            </a:extLst>
          </p:cNvPr>
          <p:cNvPicPr>
            <a:picLocks noChangeAspect="1"/>
          </p:cNvPicPr>
          <p:nvPr/>
        </p:nvPicPr>
        <p:blipFill>
          <a:blip r:embed="rId3"/>
          <a:stretch>
            <a:fillRect/>
          </a:stretch>
        </p:blipFill>
        <p:spPr>
          <a:xfrm>
            <a:off x="685800" y="1337890"/>
            <a:ext cx="7772400" cy="437881"/>
          </a:xfrm>
          <a:prstGeom prst="rect">
            <a:avLst/>
          </a:prstGeom>
        </p:spPr>
      </p:pic>
    </p:spTree>
    <p:extLst>
      <p:ext uri="{BB962C8B-B14F-4D97-AF65-F5344CB8AC3E}">
        <p14:creationId xmlns:p14="http://schemas.microsoft.com/office/powerpoint/2010/main" val="2366102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5FCF0A5F-29FC-95E6-043F-B8A6A3F8801C}"/>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7664561E-D4BA-C279-A96E-2D645A0D360D}"/>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listening Databases using </a:t>
            </a:r>
            <a:r>
              <a:rPr lang="en-US" dirty="0" err="1"/>
              <a:t>mysqlclient</a:t>
            </a:r>
            <a:endParaRPr lang="en-US" dirty="0"/>
          </a:p>
        </p:txBody>
      </p:sp>
      <p:sp>
        <p:nvSpPr>
          <p:cNvPr id="6" name="TextBox 5">
            <a:extLst>
              <a:ext uri="{FF2B5EF4-FFF2-40B4-BE49-F238E27FC236}">
                <a16:creationId xmlns:a16="http://schemas.microsoft.com/office/drawing/2014/main" id="{B6A6AED5-2970-7167-7AD1-A9310E92F5D4}"/>
              </a:ext>
            </a:extLst>
          </p:cNvPr>
          <p:cNvSpPr txBox="1"/>
          <p:nvPr/>
        </p:nvSpPr>
        <p:spPr>
          <a:xfrm>
            <a:off x="482463" y="2721887"/>
            <a:ext cx="8179073" cy="2308324"/>
          </a:xfrm>
          <a:prstGeom prst="rect">
            <a:avLst/>
          </a:prstGeom>
          <a:noFill/>
        </p:spPr>
        <p:txBody>
          <a:bodyPr wrap="square" rtlCol="0">
            <a:spAutoFit/>
          </a:bodyPr>
          <a:lstStyle/>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 rhel9-mysql -o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json</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jq</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status.podIP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retrieves the internal IP address of the pod.</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mysqlclient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--image registry.ocp4.example.com:8443/rhel9/mysql-80:1-237 --env MYSQL_ROOT_PASSWORD=redhat123</a:t>
            </a:r>
            <a:r>
              <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creates a new pod named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mysqlclient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using the mysql-80:1-237 image and sets the MYSQL_ROOT_PASSWORD environment variable to redhat123.</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mysqlclient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mysqlshow</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-u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-predhat123 -h 10.8.0.62</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attempts to execute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mysqlshow</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command inside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mysqlclient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pod to list all MySQL databases using the credentials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/redhat123.</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mysqlclient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mysqlshow</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-u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-predhat123 -h 10.8.0.70</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is similar to the previous one but connects to the correct MySQL server at 10.8.0.70 (the actual IP of the rhel9-mysql pod).</a:t>
            </a:r>
          </a:p>
        </p:txBody>
      </p:sp>
      <p:pic>
        <p:nvPicPr>
          <p:cNvPr id="4" name="Picture 3" descr="A screen shot of a computer&#10;&#10;Description automatically generated">
            <a:extLst>
              <a:ext uri="{FF2B5EF4-FFF2-40B4-BE49-F238E27FC236}">
                <a16:creationId xmlns:a16="http://schemas.microsoft.com/office/drawing/2014/main" id="{74E5AB2B-B848-1AA2-7786-F98DF9FEE2CD}"/>
              </a:ext>
            </a:extLst>
          </p:cNvPr>
          <p:cNvPicPr>
            <a:picLocks noChangeAspect="1"/>
          </p:cNvPicPr>
          <p:nvPr/>
        </p:nvPicPr>
        <p:blipFill>
          <a:blip r:embed="rId3"/>
          <a:stretch>
            <a:fillRect/>
          </a:stretch>
        </p:blipFill>
        <p:spPr>
          <a:xfrm>
            <a:off x="817923" y="856866"/>
            <a:ext cx="7772400" cy="1642056"/>
          </a:xfrm>
          <a:prstGeom prst="rect">
            <a:avLst/>
          </a:prstGeom>
        </p:spPr>
      </p:pic>
    </p:spTree>
    <p:extLst>
      <p:ext uri="{BB962C8B-B14F-4D97-AF65-F5344CB8AC3E}">
        <p14:creationId xmlns:p14="http://schemas.microsoft.com/office/powerpoint/2010/main" val="2970319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466D0361-8A06-A651-6E53-254BC9BF06D9}"/>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2F7FBC23-9CA5-D1B6-CAC7-5CFD52D288D2}"/>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troubleshooting Image Pull Issues</a:t>
            </a:r>
          </a:p>
        </p:txBody>
      </p:sp>
      <p:pic>
        <p:nvPicPr>
          <p:cNvPr id="3" name="Picture 2" descr="A screenshot of a computer&#10;&#10;Description automatically generated">
            <a:extLst>
              <a:ext uri="{FF2B5EF4-FFF2-40B4-BE49-F238E27FC236}">
                <a16:creationId xmlns:a16="http://schemas.microsoft.com/office/drawing/2014/main" id="{788A36A0-AC3C-1F45-FCF9-E13D4B744F24}"/>
              </a:ext>
            </a:extLst>
          </p:cNvPr>
          <p:cNvPicPr>
            <a:picLocks noChangeAspect="1"/>
          </p:cNvPicPr>
          <p:nvPr/>
        </p:nvPicPr>
        <p:blipFill>
          <a:blip r:embed="rId3"/>
          <a:stretch>
            <a:fillRect/>
          </a:stretch>
        </p:blipFill>
        <p:spPr>
          <a:xfrm>
            <a:off x="1826776" y="916676"/>
            <a:ext cx="4930073" cy="1932670"/>
          </a:xfrm>
          <a:prstGeom prst="rect">
            <a:avLst/>
          </a:prstGeom>
        </p:spPr>
      </p:pic>
      <p:sp>
        <p:nvSpPr>
          <p:cNvPr id="5" name="TextBox 4">
            <a:extLst>
              <a:ext uri="{FF2B5EF4-FFF2-40B4-BE49-F238E27FC236}">
                <a16:creationId xmlns:a16="http://schemas.microsoft.com/office/drawing/2014/main" id="{1909A951-FE5F-0908-0AF0-71E237FBA767}"/>
              </a:ext>
            </a:extLst>
          </p:cNvPr>
          <p:cNvSpPr txBox="1"/>
          <p:nvPr/>
        </p:nvSpPr>
        <p:spPr>
          <a:xfrm>
            <a:off x="765325" y="3002145"/>
            <a:ext cx="7824998" cy="1384995"/>
          </a:xfrm>
          <a:prstGeom prst="rect">
            <a:avLst/>
          </a:prstGeom>
          <a:noFill/>
        </p:spPr>
        <p:txBody>
          <a:bodyPr wrap="square" rtlCol="0">
            <a:spAutoFit/>
          </a:bodyPr>
          <a:lstStyle/>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run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--image registry.ocp4.example.com:8443/rhel9/mysql-80:1-228 --env MYSQL_USER=</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--env MYSQL_PASSWORD=redhat123 --env MYSQL_DATABASE=world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creates a pod named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using the MySQL image rhel9/mysql-80:1-228 from the specific  registry.</a:t>
            </a:r>
          </a:p>
          <a:p>
            <a:pPr marL="171450" indent="-1714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pods</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:The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 command is run to check the status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The pod is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ImagePullBackOff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after the second run as well, meaning OpenShift is unable to pull the specified image from the registry. </a:t>
            </a:r>
          </a:p>
        </p:txBody>
      </p:sp>
    </p:spTree>
    <p:extLst>
      <p:ext uri="{BB962C8B-B14F-4D97-AF65-F5344CB8AC3E}">
        <p14:creationId xmlns:p14="http://schemas.microsoft.com/office/powerpoint/2010/main" val="295020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AE9C88EC-74B6-F8FB-2DC2-8BB33EA9785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D10AEC1D-B580-8736-0B3A-8D6E63B8EFF6}"/>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diagnosing Image Pull Failure</a:t>
            </a:r>
          </a:p>
        </p:txBody>
      </p:sp>
      <p:pic>
        <p:nvPicPr>
          <p:cNvPr id="4" name="Picture 3" descr="A computer screen shot of a program&#10;&#10;Description automatically generated">
            <a:extLst>
              <a:ext uri="{FF2B5EF4-FFF2-40B4-BE49-F238E27FC236}">
                <a16:creationId xmlns:a16="http://schemas.microsoft.com/office/drawing/2014/main" id="{D94B9CE2-24FE-A13A-CE88-C9BB40DD349F}"/>
              </a:ext>
            </a:extLst>
          </p:cNvPr>
          <p:cNvPicPr>
            <a:picLocks noChangeAspect="1"/>
          </p:cNvPicPr>
          <p:nvPr/>
        </p:nvPicPr>
        <p:blipFill>
          <a:blip r:embed="rId3"/>
          <a:stretch>
            <a:fillRect/>
          </a:stretch>
        </p:blipFill>
        <p:spPr>
          <a:xfrm>
            <a:off x="4186502" y="874488"/>
            <a:ext cx="4643352" cy="3074973"/>
          </a:xfrm>
          <a:prstGeom prst="rect">
            <a:avLst/>
          </a:prstGeom>
        </p:spPr>
      </p:pic>
      <p:sp>
        <p:nvSpPr>
          <p:cNvPr id="6" name="TextBox 5">
            <a:extLst>
              <a:ext uri="{FF2B5EF4-FFF2-40B4-BE49-F238E27FC236}">
                <a16:creationId xmlns:a16="http://schemas.microsoft.com/office/drawing/2014/main" id="{26BF8FA5-9E06-1F6D-0C42-2D42A202472B}"/>
              </a:ext>
            </a:extLst>
          </p:cNvPr>
          <p:cNvSpPr txBox="1"/>
          <p:nvPr/>
        </p:nvSpPr>
        <p:spPr>
          <a:xfrm>
            <a:off x="671639" y="1038181"/>
            <a:ext cx="3170135" cy="3447098"/>
          </a:xfrm>
          <a:prstGeom prst="rect">
            <a:avLst/>
          </a:prstGeom>
          <a:noFill/>
        </p:spPr>
        <p:txBody>
          <a:bodyPr wrap="square" rtlCol="0">
            <a:spAutoFit/>
          </a:bodyPr>
          <a:lstStyle/>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attempts to retrieve the logs for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The server responds with an error. This confirms that the container cannot start because the image cannot be pulled from the registry.</a:t>
            </a:r>
          </a:p>
          <a:p>
            <a:pPr marL="285750" indent="-2857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events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recent events for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pod.The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system tried to connect to the container registry, but the connection was refused, meaning the registry is unreachable. After failing to pull the image, the system entered a back-off state and tried to pull the image again, which also failed.</a:t>
            </a:r>
          </a:p>
          <a:p>
            <a:endParaRPr lang="en-US" dirty="0"/>
          </a:p>
        </p:txBody>
      </p:sp>
    </p:spTree>
    <p:extLst>
      <p:ext uri="{BB962C8B-B14F-4D97-AF65-F5344CB8AC3E}">
        <p14:creationId xmlns:p14="http://schemas.microsoft.com/office/powerpoint/2010/main" val="246214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B50EC02-3F8A-2644-8587-FE58C255EBC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117B9D05-FD3C-FC5B-B40D-0908D1B432CB}"/>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and Inspect Container Images</a:t>
            </a:r>
          </a:p>
        </p:txBody>
      </p:sp>
      <p:sp>
        <p:nvSpPr>
          <p:cNvPr id="3" name="TextBox 2">
            <a:extLst>
              <a:ext uri="{FF2B5EF4-FFF2-40B4-BE49-F238E27FC236}">
                <a16:creationId xmlns:a16="http://schemas.microsoft.com/office/drawing/2014/main" id="{923B0C9A-6330-348A-3851-B6D57840958F}"/>
              </a:ext>
            </a:extLst>
          </p:cNvPr>
          <p:cNvSpPr txBox="1"/>
          <p:nvPr/>
        </p:nvSpPr>
        <p:spPr>
          <a:xfrm>
            <a:off x="547153" y="868802"/>
            <a:ext cx="8185497" cy="3785652"/>
          </a:xfrm>
          <a:prstGeom prst="rect">
            <a:avLst/>
          </a:prstGeom>
          <a:noFill/>
        </p:spPr>
        <p:txBody>
          <a:bodyPr wrap="square" rtlCol="0">
            <a:spAutoFit/>
          </a:bodyPr>
          <a:lstStyle/>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1. Container Image Overview</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 container image is a packaged version of an application, containing all dependencies for running it in an isolated environment. Containers rely on images to create instances, and multiple instances can be run from a single image.</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2. Container Image Registries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Registries like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Quay.io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Docker Hub, and Red Hat Registry store and distribute container images. Public registries provide access to a wide range of images, while private registries offer more control and security.</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3. Red Hat Registry and UBI</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Red Hat offers trusted, secure container images through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registry.access.redhat.com</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registry.redhat.io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Universal Base Images (UBI) from Red Hat provide a flexible, secure foundation for building containers and are available without requiring a subscription.</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4.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Quay.io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and Private Registries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Quay.io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allows users to store their container images, and private registries give organizations control over their image distribution, keeping images secure and limiting public exposure.</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5. Container Image Identifiers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Container images are identified by a registry, name, tag, and a unique ID (hash). Tags help version control, while the hash ensures a unique, immutable reference to the image.</a:t>
            </a:r>
          </a:p>
        </p:txBody>
      </p:sp>
    </p:spTree>
    <p:extLst>
      <p:ext uri="{BB962C8B-B14F-4D97-AF65-F5344CB8AC3E}">
        <p14:creationId xmlns:p14="http://schemas.microsoft.com/office/powerpoint/2010/main" val="119225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9E84160C-980E-7933-DF3E-B1F7ADA8288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23E2AE52-C3CD-99B2-C55C-5A1E822477E1}"/>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Inspecting Image Metadata</a:t>
            </a:r>
          </a:p>
        </p:txBody>
      </p:sp>
      <p:sp>
        <p:nvSpPr>
          <p:cNvPr id="6" name="TextBox 5">
            <a:extLst>
              <a:ext uri="{FF2B5EF4-FFF2-40B4-BE49-F238E27FC236}">
                <a16:creationId xmlns:a16="http://schemas.microsoft.com/office/drawing/2014/main" id="{D84B28A4-57F6-61C0-0B07-8F748625AB7B}"/>
              </a:ext>
            </a:extLst>
          </p:cNvPr>
          <p:cNvSpPr txBox="1"/>
          <p:nvPr/>
        </p:nvSpPr>
        <p:spPr>
          <a:xfrm>
            <a:off x="671639" y="1038181"/>
            <a:ext cx="3170135" cy="2123658"/>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login -u developer -p developer registry.ocp4.example.com:8443</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logs the user into the OpenShift image registry. </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docker://registry.ocp4.example.com:8443/rhel9/mysql-80</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retries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inspect command with the correct registry URL (registry.ocp4.example.com).</a:t>
            </a:r>
          </a:p>
        </p:txBody>
      </p:sp>
      <p:pic>
        <p:nvPicPr>
          <p:cNvPr id="3" name="Picture 2" descr="A screenshot of a computer screen&#10;&#10;Description automatically generated">
            <a:extLst>
              <a:ext uri="{FF2B5EF4-FFF2-40B4-BE49-F238E27FC236}">
                <a16:creationId xmlns:a16="http://schemas.microsoft.com/office/drawing/2014/main" id="{2ACB18D9-F97F-4D81-B5CD-E3A5EFC641B1}"/>
              </a:ext>
            </a:extLst>
          </p:cNvPr>
          <p:cNvPicPr>
            <a:picLocks noChangeAspect="1"/>
          </p:cNvPicPr>
          <p:nvPr/>
        </p:nvPicPr>
        <p:blipFill>
          <a:blip r:embed="rId3"/>
          <a:stretch>
            <a:fillRect/>
          </a:stretch>
        </p:blipFill>
        <p:spPr>
          <a:xfrm>
            <a:off x="4323933" y="1006046"/>
            <a:ext cx="4408817" cy="3131407"/>
          </a:xfrm>
          <a:prstGeom prst="rect">
            <a:avLst/>
          </a:prstGeom>
        </p:spPr>
      </p:pic>
    </p:spTree>
    <p:extLst>
      <p:ext uri="{BB962C8B-B14F-4D97-AF65-F5344CB8AC3E}">
        <p14:creationId xmlns:p14="http://schemas.microsoft.com/office/powerpoint/2010/main" val="1742579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B5AFEEA-DCFE-272D-2A98-C8685A197B37}"/>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6809BA03-C173-C23D-0FC2-E5FE48740332}"/>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Inspecting Image Metadata</a:t>
            </a:r>
          </a:p>
        </p:txBody>
      </p:sp>
      <p:pic>
        <p:nvPicPr>
          <p:cNvPr id="4" name="Picture 3" descr="A black screen with white text&#10;&#10;Description automatically generated">
            <a:extLst>
              <a:ext uri="{FF2B5EF4-FFF2-40B4-BE49-F238E27FC236}">
                <a16:creationId xmlns:a16="http://schemas.microsoft.com/office/drawing/2014/main" id="{EB6DAB72-6A38-2BE1-E1DB-BED7E1C73A85}"/>
              </a:ext>
            </a:extLst>
          </p:cNvPr>
          <p:cNvPicPr>
            <a:picLocks noChangeAspect="1"/>
          </p:cNvPicPr>
          <p:nvPr/>
        </p:nvPicPr>
        <p:blipFill>
          <a:blip r:embed="rId3"/>
          <a:stretch>
            <a:fillRect/>
          </a:stretch>
        </p:blipFill>
        <p:spPr>
          <a:xfrm>
            <a:off x="906103" y="841221"/>
            <a:ext cx="7331793" cy="1855908"/>
          </a:xfrm>
          <a:prstGeom prst="rect">
            <a:avLst/>
          </a:prstGeom>
        </p:spPr>
      </p:pic>
      <p:sp>
        <p:nvSpPr>
          <p:cNvPr id="5" name="TextBox 4">
            <a:extLst>
              <a:ext uri="{FF2B5EF4-FFF2-40B4-BE49-F238E27FC236}">
                <a16:creationId xmlns:a16="http://schemas.microsoft.com/office/drawing/2014/main" id="{FC743526-70C7-5939-C1F2-37DBC3493354}"/>
              </a:ext>
            </a:extLst>
          </p:cNvPr>
          <p:cNvSpPr txBox="1"/>
          <p:nvPr/>
        </p:nvSpPr>
        <p:spPr>
          <a:xfrm>
            <a:off x="736375" y="2864581"/>
            <a:ext cx="7671249" cy="1754326"/>
          </a:xfrm>
          <a:prstGeom prst="rect">
            <a:avLst/>
          </a:prstGeom>
          <a:noFill/>
        </p:spPr>
        <p:txBody>
          <a:bodyPr wrap="square" rtlCol="0">
            <a:spAutoFit/>
          </a:bodyPr>
          <a:lstStyle/>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edit pod/</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opens the YAML file for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in an editor, allowing the user to manually edit the pod’s configuration. After making changes and saving the file, the pod is updated.</a:t>
            </a:r>
          </a:p>
          <a:p>
            <a:pPr marL="171450" indent="-1714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After the pod was edited, the status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is checked. The pod is still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ImagePullBackOff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which means the system is still having issues pulling the image. Finally, the status is checked again, and the pod has successfully transitioned to the Running state, meaning the image was successfully pulled and the pod is now fully operational.</a:t>
            </a:r>
          </a:p>
          <a:p>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57596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4B026155-CB91-190C-0C46-854C0DE9E52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C2A9DF5A-3D20-2A23-D073-6959491708F2}"/>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resolving </a:t>
            </a:r>
            <a:r>
              <a:rPr lang="en-US" dirty="0" err="1"/>
              <a:t>ImagePullBackOff</a:t>
            </a:r>
            <a:r>
              <a:rPr lang="en-US" dirty="0"/>
              <a:t> State by Editing Pod Configuration</a:t>
            </a:r>
          </a:p>
        </p:txBody>
      </p:sp>
      <p:pic>
        <p:nvPicPr>
          <p:cNvPr id="4" name="Picture 3" descr="A black screen with white text&#10;&#10;Description automatically generated">
            <a:extLst>
              <a:ext uri="{FF2B5EF4-FFF2-40B4-BE49-F238E27FC236}">
                <a16:creationId xmlns:a16="http://schemas.microsoft.com/office/drawing/2014/main" id="{7BE2BBD6-E790-1391-46FB-F2DA9D7F9FE0}"/>
              </a:ext>
            </a:extLst>
          </p:cNvPr>
          <p:cNvPicPr>
            <a:picLocks noChangeAspect="1"/>
          </p:cNvPicPr>
          <p:nvPr/>
        </p:nvPicPr>
        <p:blipFill>
          <a:blip r:embed="rId3"/>
          <a:stretch>
            <a:fillRect/>
          </a:stretch>
        </p:blipFill>
        <p:spPr>
          <a:xfrm>
            <a:off x="906099" y="1198613"/>
            <a:ext cx="7331793" cy="1855908"/>
          </a:xfrm>
          <a:prstGeom prst="rect">
            <a:avLst/>
          </a:prstGeom>
        </p:spPr>
      </p:pic>
      <p:sp>
        <p:nvSpPr>
          <p:cNvPr id="5" name="TextBox 4">
            <a:extLst>
              <a:ext uri="{FF2B5EF4-FFF2-40B4-BE49-F238E27FC236}">
                <a16:creationId xmlns:a16="http://schemas.microsoft.com/office/drawing/2014/main" id="{21610771-0406-FD33-D025-A609F8C4654F}"/>
              </a:ext>
            </a:extLst>
          </p:cNvPr>
          <p:cNvSpPr txBox="1"/>
          <p:nvPr/>
        </p:nvSpPr>
        <p:spPr>
          <a:xfrm>
            <a:off x="736372" y="3168253"/>
            <a:ext cx="7671249" cy="1754326"/>
          </a:xfrm>
          <a:prstGeom prst="rect">
            <a:avLst/>
          </a:prstGeom>
          <a:noFill/>
        </p:spPr>
        <p:txBody>
          <a:bodyPr wrap="square" rtlCol="0">
            <a:spAutoFit/>
          </a:bodyPr>
          <a:lstStyle/>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edit pod/</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This command opens the YAML file for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in an editor, allowing the user to manually edit the pod’s configuration. After making changes and saving the file, the pod is updated.</a:t>
            </a:r>
          </a:p>
          <a:p>
            <a:pPr marL="171450" indent="-171450" algn="just">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get pods</a:t>
            </a:r>
            <a:r>
              <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After the pod was edited, the status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is checked. The pod is still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ImagePullBackOff</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state, which means the system is still having issues pulling the image. Finally, the status is checked again, and the pod has successfully transitioned to the Running state, meaning the image was successfully pulled and the pod is now fully operational.</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42690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1194BC8-9F85-6325-C113-7FB524980A9D}"/>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378DC4DD-A6A4-1495-125C-507261A1EA98}"/>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accessing and listing tables. Using </a:t>
            </a:r>
            <a:r>
              <a:rPr lang="en-US" dirty="0" err="1"/>
              <a:t>oc</a:t>
            </a:r>
            <a:r>
              <a:rPr lang="en-US" dirty="0"/>
              <a:t> </a:t>
            </a:r>
            <a:r>
              <a:rPr lang="en-US" dirty="0" err="1"/>
              <a:t>rsh</a:t>
            </a:r>
            <a:endParaRPr lang="en-US" dirty="0"/>
          </a:p>
        </p:txBody>
      </p:sp>
      <p:pic>
        <p:nvPicPr>
          <p:cNvPr id="3" name="Picture 2" descr="A black screen with white text&#10;&#10;Description automatically generated">
            <a:extLst>
              <a:ext uri="{FF2B5EF4-FFF2-40B4-BE49-F238E27FC236}">
                <a16:creationId xmlns:a16="http://schemas.microsoft.com/office/drawing/2014/main" id="{D3FBED97-5506-9D8E-1995-BA61AAB085C6}"/>
              </a:ext>
            </a:extLst>
          </p:cNvPr>
          <p:cNvPicPr>
            <a:picLocks noChangeAspect="1"/>
          </p:cNvPicPr>
          <p:nvPr/>
        </p:nvPicPr>
        <p:blipFill>
          <a:blip r:embed="rId3"/>
          <a:stretch>
            <a:fillRect/>
          </a:stretch>
        </p:blipFill>
        <p:spPr>
          <a:xfrm>
            <a:off x="3948914" y="1084881"/>
            <a:ext cx="4945789" cy="2614866"/>
          </a:xfrm>
          <a:prstGeom prst="rect">
            <a:avLst/>
          </a:prstGeom>
        </p:spPr>
      </p:pic>
      <p:sp>
        <p:nvSpPr>
          <p:cNvPr id="6" name="TextBox 5">
            <a:extLst>
              <a:ext uri="{FF2B5EF4-FFF2-40B4-BE49-F238E27FC236}">
                <a16:creationId xmlns:a16="http://schemas.microsoft.com/office/drawing/2014/main" id="{19F1F82B-5994-28B4-625A-CD2605624556}"/>
              </a:ext>
            </a:extLst>
          </p:cNvPr>
          <p:cNvSpPr txBox="1"/>
          <p:nvPr/>
        </p:nvSpPr>
        <p:spPr>
          <a:xfrm>
            <a:off x="566443" y="1149069"/>
            <a:ext cx="2994053" cy="1938992"/>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rsh</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This command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provides remote shell access to the pod.</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Query Execution</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Multiple SQL queries appear have been executed.</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SQL command SHOW TABLES has been executed within a MySQL database. The list of tables in the database world is displayed.</a:t>
            </a:r>
          </a:p>
        </p:txBody>
      </p:sp>
    </p:spTree>
    <p:extLst>
      <p:ext uri="{BB962C8B-B14F-4D97-AF65-F5344CB8AC3E}">
        <p14:creationId xmlns:p14="http://schemas.microsoft.com/office/powerpoint/2010/main" val="3527909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CA4C257F-A521-2D4C-71CC-DD3D4D757ACF}"/>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7B97E8D5-F3AD-2807-B352-C2E5D483A97F}"/>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accessing and listing tables. Using </a:t>
            </a:r>
            <a:r>
              <a:rPr lang="en-US" dirty="0" err="1"/>
              <a:t>oc</a:t>
            </a:r>
            <a:r>
              <a:rPr lang="en-US" dirty="0"/>
              <a:t> </a:t>
            </a:r>
            <a:r>
              <a:rPr lang="en-US" dirty="0" err="1"/>
              <a:t>rsh</a:t>
            </a:r>
            <a:endParaRPr lang="en-US" dirty="0"/>
          </a:p>
        </p:txBody>
      </p:sp>
      <p:sp>
        <p:nvSpPr>
          <p:cNvPr id="5" name="TextBox 4">
            <a:extLst>
              <a:ext uri="{FF2B5EF4-FFF2-40B4-BE49-F238E27FC236}">
                <a16:creationId xmlns:a16="http://schemas.microsoft.com/office/drawing/2014/main" id="{F841BA6E-3E6C-17E4-26D1-8CE1C7816EC1}"/>
              </a:ext>
            </a:extLst>
          </p:cNvPr>
          <p:cNvSpPr txBox="1"/>
          <p:nvPr/>
        </p:nvSpPr>
        <p:spPr>
          <a:xfrm>
            <a:off x="639271" y="2992755"/>
            <a:ext cx="7951052" cy="2123658"/>
          </a:xfrm>
          <a:prstGeom prst="rect">
            <a:avLst/>
          </a:prstGeom>
          <a:noFill/>
        </p:spPr>
        <p:txBody>
          <a:bodyPr wrap="square" rtlCol="0">
            <a:spAutoFit/>
          </a:bodyPr>
          <a:lstStyle/>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cp ~/DO180/labs/pods-troubleshooting/</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world_x.sql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tmp</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copies the file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world_x.sql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from the local workstation to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tmp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directory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-it pod/</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 ls -la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tmp</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lists the contents of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tmp</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directory in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to confirm that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world_x.sql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file was copied successfully.</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rsh</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This command opens a remote shell session inside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-server pod, allowing the user to interact with the MySQL database from within the pod.</a:t>
            </a:r>
          </a:p>
          <a:p>
            <a:pPr marL="285750" indent="-285750">
              <a:buFontTx/>
              <a:buChar char="-"/>
            </a:pPr>
            <a:endPar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MySQL Shell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mysql</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-u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redhat</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-predhat123)</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Logged into MySQL using credentials and executed some commands.</a:t>
            </a:r>
          </a:p>
        </p:txBody>
      </p:sp>
      <p:pic>
        <p:nvPicPr>
          <p:cNvPr id="8" name="Picture 7" descr="A screenshot of a computer&#10;&#10;Description automatically generated">
            <a:extLst>
              <a:ext uri="{FF2B5EF4-FFF2-40B4-BE49-F238E27FC236}">
                <a16:creationId xmlns:a16="http://schemas.microsoft.com/office/drawing/2014/main" id="{E52C439D-F9C0-09BA-7E6D-B5E5326B82E9}"/>
              </a:ext>
            </a:extLst>
          </p:cNvPr>
          <p:cNvPicPr>
            <a:picLocks noChangeAspect="1"/>
          </p:cNvPicPr>
          <p:nvPr/>
        </p:nvPicPr>
        <p:blipFill>
          <a:blip r:embed="rId3"/>
          <a:stretch>
            <a:fillRect/>
          </a:stretch>
        </p:blipFill>
        <p:spPr>
          <a:xfrm>
            <a:off x="1909453" y="795012"/>
            <a:ext cx="5410688" cy="2092547"/>
          </a:xfrm>
          <a:prstGeom prst="rect">
            <a:avLst/>
          </a:prstGeom>
        </p:spPr>
      </p:pic>
    </p:spTree>
    <p:extLst>
      <p:ext uri="{BB962C8B-B14F-4D97-AF65-F5344CB8AC3E}">
        <p14:creationId xmlns:p14="http://schemas.microsoft.com/office/powerpoint/2010/main" val="3329013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920BB78D-6BF4-E413-30A0-457CB5F2199A}"/>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C3DBE055-2911-B803-D163-A953BD53CA6D}"/>
              </a:ext>
            </a:extLst>
          </p:cNvPr>
          <p:cNvSpPr txBox="1">
            <a:spLocks noGrp="1"/>
          </p:cNvSpPr>
          <p:nvPr>
            <p:ph type="title"/>
          </p:nvPr>
        </p:nvSpPr>
        <p:spPr>
          <a:xfrm>
            <a:off x="411250" y="236524"/>
            <a:ext cx="8179073" cy="848357"/>
          </a:xfrm>
          <a:prstGeom prst="rect">
            <a:avLst/>
          </a:prstGeom>
        </p:spPr>
        <p:txBody>
          <a:bodyPr spcFirstLastPara="1" wrap="square" lIns="91425" tIns="91425" rIns="91425" bIns="91425" anchor="t" anchorCtr="0">
            <a:noAutofit/>
          </a:bodyPr>
          <a:lstStyle/>
          <a:p>
            <a:pPr algn="l"/>
            <a:r>
              <a:rPr lang="en-US" dirty="0"/>
              <a:t>Commands for </a:t>
            </a:r>
            <a:r>
              <a:rPr lang="en-US" dirty="0" err="1"/>
              <a:t>quering</a:t>
            </a:r>
            <a:r>
              <a:rPr lang="en-US" dirty="0"/>
              <a:t> the database</a:t>
            </a:r>
          </a:p>
        </p:txBody>
      </p:sp>
      <p:pic>
        <p:nvPicPr>
          <p:cNvPr id="3" name="Picture 2" descr="A screenshot of a computer&#10;&#10;Description automatically generated">
            <a:extLst>
              <a:ext uri="{FF2B5EF4-FFF2-40B4-BE49-F238E27FC236}">
                <a16:creationId xmlns:a16="http://schemas.microsoft.com/office/drawing/2014/main" id="{B11871C6-C6D2-A020-722E-409CA453853F}"/>
              </a:ext>
            </a:extLst>
          </p:cNvPr>
          <p:cNvPicPr>
            <a:picLocks noChangeAspect="1"/>
          </p:cNvPicPr>
          <p:nvPr/>
        </p:nvPicPr>
        <p:blipFill>
          <a:blip r:embed="rId3"/>
          <a:stretch>
            <a:fillRect/>
          </a:stretch>
        </p:blipFill>
        <p:spPr>
          <a:xfrm>
            <a:off x="2125773" y="798055"/>
            <a:ext cx="4750025" cy="2471699"/>
          </a:xfrm>
          <a:prstGeom prst="rect">
            <a:avLst/>
          </a:prstGeom>
        </p:spPr>
      </p:pic>
      <p:sp>
        <p:nvSpPr>
          <p:cNvPr id="4" name="TextBox 3">
            <a:extLst>
              <a:ext uri="{FF2B5EF4-FFF2-40B4-BE49-F238E27FC236}">
                <a16:creationId xmlns:a16="http://schemas.microsoft.com/office/drawing/2014/main" id="{920BC66D-9261-E1C3-EA1E-6482585DABC3}"/>
              </a:ext>
            </a:extLst>
          </p:cNvPr>
          <p:cNvSpPr txBox="1"/>
          <p:nvPr/>
        </p:nvSpPr>
        <p:spPr>
          <a:xfrm>
            <a:off x="643353" y="3646769"/>
            <a:ext cx="7714864" cy="830997"/>
          </a:xfrm>
          <a:prstGeom prst="rect">
            <a:avLst/>
          </a:prstGeom>
          <a:noFill/>
        </p:spPr>
        <p:txBody>
          <a:bodyPr wrap="square" rtlCol="0">
            <a:spAutoFit/>
          </a:bodyPr>
          <a:lstStyle/>
          <a:p>
            <a:pPr algn="just"/>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user has logged into MySQL, selected the world database, and listed the tables within it. The query to count the entries in the country table shows that there are 239 records. This confirms that the data from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world_x.sql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file was successfully loaded and is now accessible for queries.</a:t>
            </a:r>
          </a:p>
          <a:p>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40919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93" name="Google Shape;2093;p41"/>
          <p:cNvGrpSpPr/>
          <p:nvPr/>
        </p:nvGrpSpPr>
        <p:grpSpPr>
          <a:xfrm>
            <a:off x="2271410" y="1088387"/>
            <a:ext cx="4980560" cy="2783221"/>
            <a:chOff x="3575731" y="981383"/>
            <a:chExt cx="1992654" cy="1357951"/>
          </a:xfrm>
        </p:grpSpPr>
        <p:grpSp>
          <p:nvGrpSpPr>
            <p:cNvPr id="2094" name="Google Shape;2094;p41"/>
            <p:cNvGrpSpPr/>
            <p:nvPr/>
          </p:nvGrpSpPr>
          <p:grpSpPr>
            <a:xfrm>
              <a:off x="3575731" y="981383"/>
              <a:ext cx="1992654" cy="1357951"/>
              <a:chOff x="3643323" y="2243403"/>
              <a:chExt cx="1778202" cy="1211807"/>
            </a:xfrm>
          </p:grpSpPr>
          <p:sp>
            <p:nvSpPr>
              <p:cNvPr id="2095" name="Google Shape;2095;p41"/>
              <p:cNvSpPr/>
              <p:nvPr/>
            </p:nvSpPr>
            <p:spPr>
              <a:xfrm>
                <a:off x="3665033" y="2266731"/>
                <a:ext cx="1756493" cy="1138252"/>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4573787" y="2943424"/>
                <a:ext cx="796904" cy="393935"/>
              </a:xfrm>
              <a:custGeom>
                <a:avLst/>
                <a:gdLst/>
                <a:ahLst/>
                <a:cxnLst/>
                <a:rect l="l" t="t" r="r" b="b"/>
                <a:pathLst>
                  <a:path w="11820" h="5843" extrusionOk="0">
                    <a:moveTo>
                      <a:pt x="11750" y="0"/>
                    </a:moveTo>
                    <a:cubicBezTo>
                      <a:pt x="11734" y="0"/>
                      <a:pt x="11718" y="7"/>
                      <a:pt x="11706" y="24"/>
                    </a:cubicBezTo>
                    <a:cubicBezTo>
                      <a:pt x="11621" y="147"/>
                      <a:pt x="11545" y="277"/>
                      <a:pt x="11453" y="392"/>
                    </a:cubicBezTo>
                    <a:cubicBezTo>
                      <a:pt x="11368" y="508"/>
                      <a:pt x="11276" y="615"/>
                      <a:pt x="11176" y="723"/>
                    </a:cubicBezTo>
                    <a:cubicBezTo>
                      <a:pt x="11123" y="769"/>
                      <a:pt x="11076" y="830"/>
                      <a:pt x="11023" y="876"/>
                    </a:cubicBezTo>
                    <a:cubicBezTo>
                      <a:pt x="10969" y="922"/>
                      <a:pt x="10908" y="968"/>
                      <a:pt x="10854" y="1014"/>
                    </a:cubicBezTo>
                    <a:cubicBezTo>
                      <a:pt x="10800" y="1060"/>
                      <a:pt x="10746" y="1106"/>
                      <a:pt x="10685" y="1145"/>
                    </a:cubicBezTo>
                    <a:cubicBezTo>
                      <a:pt x="10631" y="1191"/>
                      <a:pt x="10570" y="1229"/>
                      <a:pt x="10508" y="1268"/>
                    </a:cubicBezTo>
                    <a:cubicBezTo>
                      <a:pt x="10263" y="1421"/>
                      <a:pt x="10010" y="1544"/>
                      <a:pt x="9741" y="1644"/>
                    </a:cubicBezTo>
                    <a:cubicBezTo>
                      <a:pt x="9603" y="1697"/>
                      <a:pt x="9465" y="1736"/>
                      <a:pt x="9326" y="1774"/>
                    </a:cubicBezTo>
                    <a:cubicBezTo>
                      <a:pt x="9188" y="1805"/>
                      <a:pt x="9042" y="1820"/>
                      <a:pt x="8897" y="1820"/>
                    </a:cubicBezTo>
                    <a:cubicBezTo>
                      <a:pt x="8851" y="1828"/>
                      <a:pt x="8812" y="1859"/>
                      <a:pt x="8812" y="1912"/>
                    </a:cubicBezTo>
                    <a:cubicBezTo>
                      <a:pt x="8797" y="2135"/>
                      <a:pt x="8758" y="2350"/>
                      <a:pt x="8689" y="2565"/>
                    </a:cubicBezTo>
                    <a:cubicBezTo>
                      <a:pt x="8628" y="2787"/>
                      <a:pt x="8551" y="2995"/>
                      <a:pt x="8451" y="3194"/>
                    </a:cubicBezTo>
                    <a:cubicBezTo>
                      <a:pt x="8352" y="3394"/>
                      <a:pt x="8236" y="3586"/>
                      <a:pt x="8106" y="3770"/>
                    </a:cubicBezTo>
                    <a:cubicBezTo>
                      <a:pt x="7983" y="3962"/>
                      <a:pt x="7853" y="4138"/>
                      <a:pt x="7715" y="4315"/>
                    </a:cubicBezTo>
                    <a:cubicBezTo>
                      <a:pt x="7676" y="4353"/>
                      <a:pt x="7638" y="4399"/>
                      <a:pt x="7592" y="4438"/>
                    </a:cubicBezTo>
                    <a:cubicBezTo>
                      <a:pt x="7553" y="4468"/>
                      <a:pt x="7507" y="4507"/>
                      <a:pt x="7461" y="4545"/>
                    </a:cubicBezTo>
                    <a:cubicBezTo>
                      <a:pt x="7377" y="4614"/>
                      <a:pt x="7285" y="4683"/>
                      <a:pt x="7185" y="4745"/>
                    </a:cubicBezTo>
                    <a:lnTo>
                      <a:pt x="7047" y="4829"/>
                    </a:lnTo>
                    <a:lnTo>
                      <a:pt x="6893" y="4913"/>
                    </a:lnTo>
                    <a:cubicBezTo>
                      <a:pt x="6793" y="4967"/>
                      <a:pt x="6686" y="5013"/>
                      <a:pt x="6594" y="5059"/>
                    </a:cubicBezTo>
                    <a:cubicBezTo>
                      <a:pt x="6387" y="5151"/>
                      <a:pt x="6172" y="5236"/>
                      <a:pt x="5957" y="5297"/>
                    </a:cubicBezTo>
                    <a:cubicBezTo>
                      <a:pt x="5903" y="5313"/>
                      <a:pt x="5849" y="5336"/>
                      <a:pt x="5796" y="5351"/>
                    </a:cubicBezTo>
                    <a:lnTo>
                      <a:pt x="5634" y="5389"/>
                    </a:lnTo>
                    <a:cubicBezTo>
                      <a:pt x="5519" y="5420"/>
                      <a:pt x="5412" y="5435"/>
                      <a:pt x="5297" y="5451"/>
                    </a:cubicBezTo>
                    <a:lnTo>
                      <a:pt x="4967" y="5504"/>
                    </a:lnTo>
                    <a:cubicBezTo>
                      <a:pt x="4851" y="5520"/>
                      <a:pt x="4736" y="5520"/>
                      <a:pt x="4629" y="5535"/>
                    </a:cubicBezTo>
                    <a:lnTo>
                      <a:pt x="4460" y="5566"/>
                    </a:lnTo>
                    <a:cubicBezTo>
                      <a:pt x="4399" y="5574"/>
                      <a:pt x="4345" y="5581"/>
                      <a:pt x="4291" y="5589"/>
                    </a:cubicBezTo>
                    <a:lnTo>
                      <a:pt x="3953" y="5627"/>
                    </a:lnTo>
                    <a:cubicBezTo>
                      <a:pt x="3851" y="5634"/>
                      <a:pt x="3749" y="5638"/>
                      <a:pt x="3647" y="5638"/>
                    </a:cubicBezTo>
                    <a:cubicBezTo>
                      <a:pt x="3289" y="5638"/>
                      <a:pt x="2935" y="5596"/>
                      <a:pt x="2595" y="5512"/>
                    </a:cubicBezTo>
                    <a:cubicBezTo>
                      <a:pt x="2150" y="5412"/>
                      <a:pt x="1712" y="5274"/>
                      <a:pt x="1290" y="5098"/>
                    </a:cubicBezTo>
                    <a:cubicBezTo>
                      <a:pt x="875" y="4929"/>
                      <a:pt x="469" y="4706"/>
                      <a:pt x="93" y="4453"/>
                    </a:cubicBezTo>
                    <a:cubicBezTo>
                      <a:pt x="82" y="4446"/>
                      <a:pt x="70" y="4442"/>
                      <a:pt x="59" y="4442"/>
                    </a:cubicBezTo>
                    <a:cubicBezTo>
                      <a:pt x="45" y="4442"/>
                      <a:pt x="32" y="4448"/>
                      <a:pt x="23" y="4461"/>
                    </a:cubicBezTo>
                    <a:cubicBezTo>
                      <a:pt x="0" y="4484"/>
                      <a:pt x="8" y="4514"/>
                      <a:pt x="31" y="4537"/>
                    </a:cubicBezTo>
                    <a:cubicBezTo>
                      <a:pt x="392" y="4837"/>
                      <a:pt x="791" y="5082"/>
                      <a:pt x="1229" y="5267"/>
                    </a:cubicBezTo>
                    <a:cubicBezTo>
                      <a:pt x="1651" y="5451"/>
                      <a:pt x="2104" y="5589"/>
                      <a:pt x="2572" y="5666"/>
                    </a:cubicBezTo>
                    <a:cubicBezTo>
                      <a:pt x="2794" y="5712"/>
                      <a:pt x="3032" y="5735"/>
                      <a:pt x="3263" y="5765"/>
                    </a:cubicBezTo>
                    <a:cubicBezTo>
                      <a:pt x="3378" y="5781"/>
                      <a:pt x="3493" y="5781"/>
                      <a:pt x="3608" y="5788"/>
                    </a:cubicBezTo>
                    <a:cubicBezTo>
                      <a:pt x="3669" y="5796"/>
                      <a:pt x="3723" y="5804"/>
                      <a:pt x="3785" y="5811"/>
                    </a:cubicBezTo>
                    <a:cubicBezTo>
                      <a:pt x="3846" y="5811"/>
                      <a:pt x="3900" y="5819"/>
                      <a:pt x="3961" y="5819"/>
                    </a:cubicBezTo>
                    <a:lnTo>
                      <a:pt x="4314" y="5842"/>
                    </a:lnTo>
                    <a:cubicBezTo>
                      <a:pt x="4429" y="5842"/>
                      <a:pt x="4544" y="5835"/>
                      <a:pt x="4667" y="5827"/>
                    </a:cubicBezTo>
                    <a:cubicBezTo>
                      <a:pt x="4782" y="5819"/>
                      <a:pt x="4898" y="5804"/>
                      <a:pt x="5013" y="5781"/>
                    </a:cubicBezTo>
                    <a:lnTo>
                      <a:pt x="5358" y="5704"/>
                    </a:lnTo>
                    <a:cubicBezTo>
                      <a:pt x="5819" y="5612"/>
                      <a:pt x="6264" y="5458"/>
                      <a:pt x="6694" y="5259"/>
                    </a:cubicBezTo>
                    <a:cubicBezTo>
                      <a:pt x="7108" y="5036"/>
                      <a:pt x="7492" y="4760"/>
                      <a:pt x="7837" y="4430"/>
                    </a:cubicBezTo>
                    <a:cubicBezTo>
                      <a:pt x="8014" y="4276"/>
                      <a:pt x="8183" y="4108"/>
                      <a:pt x="8321" y="3916"/>
                    </a:cubicBezTo>
                    <a:cubicBezTo>
                      <a:pt x="8459" y="3716"/>
                      <a:pt x="8574" y="3509"/>
                      <a:pt x="8666" y="3286"/>
                    </a:cubicBezTo>
                    <a:cubicBezTo>
                      <a:pt x="8839" y="2882"/>
                      <a:pt x="8951" y="2445"/>
                      <a:pt x="8990" y="1999"/>
                    </a:cubicBezTo>
                    <a:lnTo>
                      <a:pt x="8990" y="1999"/>
                    </a:lnTo>
                    <a:cubicBezTo>
                      <a:pt x="9114" y="1990"/>
                      <a:pt x="9242" y="1977"/>
                      <a:pt x="9365" y="1958"/>
                    </a:cubicBezTo>
                    <a:cubicBezTo>
                      <a:pt x="9442" y="1951"/>
                      <a:pt x="9518" y="1943"/>
                      <a:pt x="9587" y="1920"/>
                    </a:cubicBezTo>
                    <a:cubicBezTo>
                      <a:pt x="9664" y="1905"/>
                      <a:pt x="9741" y="1897"/>
                      <a:pt x="9818" y="1874"/>
                    </a:cubicBezTo>
                    <a:cubicBezTo>
                      <a:pt x="9887" y="1851"/>
                      <a:pt x="9963" y="1828"/>
                      <a:pt x="10033" y="1805"/>
                    </a:cubicBezTo>
                    <a:cubicBezTo>
                      <a:pt x="10109" y="1774"/>
                      <a:pt x="10178" y="1743"/>
                      <a:pt x="10247" y="1713"/>
                    </a:cubicBezTo>
                    <a:lnTo>
                      <a:pt x="10455" y="1598"/>
                    </a:lnTo>
                    <a:cubicBezTo>
                      <a:pt x="10516" y="1559"/>
                      <a:pt x="10578" y="1513"/>
                      <a:pt x="10647" y="1475"/>
                    </a:cubicBezTo>
                    <a:cubicBezTo>
                      <a:pt x="11023" y="1214"/>
                      <a:pt x="11345" y="876"/>
                      <a:pt x="11591" y="477"/>
                    </a:cubicBezTo>
                    <a:cubicBezTo>
                      <a:pt x="11629" y="416"/>
                      <a:pt x="11667" y="346"/>
                      <a:pt x="11698" y="277"/>
                    </a:cubicBezTo>
                    <a:lnTo>
                      <a:pt x="11798" y="78"/>
                    </a:lnTo>
                    <a:cubicBezTo>
                      <a:pt x="11819" y="35"/>
                      <a:pt x="11786" y="0"/>
                      <a:pt x="1175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3643323" y="2243403"/>
                <a:ext cx="1738357" cy="1211807"/>
              </a:xfrm>
              <a:custGeom>
                <a:avLst/>
                <a:gdLst/>
                <a:ahLst/>
                <a:cxnLst/>
                <a:rect l="l" t="t" r="r" b="b"/>
                <a:pathLst>
                  <a:path w="25784" h="17974" extrusionOk="0">
                    <a:moveTo>
                      <a:pt x="7229" y="0"/>
                    </a:moveTo>
                    <a:cubicBezTo>
                      <a:pt x="5646" y="0"/>
                      <a:pt x="4089" y="468"/>
                      <a:pt x="2756" y="1350"/>
                    </a:cubicBezTo>
                    <a:cubicBezTo>
                      <a:pt x="2012" y="1849"/>
                      <a:pt x="1382" y="2493"/>
                      <a:pt x="906" y="3246"/>
                    </a:cubicBezTo>
                    <a:cubicBezTo>
                      <a:pt x="430" y="3998"/>
                      <a:pt x="131" y="4858"/>
                      <a:pt x="31" y="5740"/>
                    </a:cubicBezTo>
                    <a:lnTo>
                      <a:pt x="1" y="6078"/>
                    </a:lnTo>
                    <a:cubicBezTo>
                      <a:pt x="1" y="6193"/>
                      <a:pt x="1" y="6301"/>
                      <a:pt x="1" y="6416"/>
                    </a:cubicBezTo>
                    <a:cubicBezTo>
                      <a:pt x="8" y="6523"/>
                      <a:pt x="1" y="6638"/>
                      <a:pt x="8" y="6746"/>
                    </a:cubicBezTo>
                    <a:lnTo>
                      <a:pt x="47" y="7084"/>
                    </a:lnTo>
                    <a:lnTo>
                      <a:pt x="70" y="7252"/>
                    </a:lnTo>
                    <a:lnTo>
                      <a:pt x="100" y="7414"/>
                    </a:lnTo>
                    <a:lnTo>
                      <a:pt x="177" y="7744"/>
                    </a:lnTo>
                    <a:cubicBezTo>
                      <a:pt x="239" y="7959"/>
                      <a:pt x="308" y="8173"/>
                      <a:pt x="392" y="8381"/>
                    </a:cubicBezTo>
                    <a:cubicBezTo>
                      <a:pt x="561" y="8795"/>
                      <a:pt x="776" y="9187"/>
                      <a:pt x="1037" y="9547"/>
                    </a:cubicBezTo>
                    <a:cubicBezTo>
                      <a:pt x="1106" y="9639"/>
                      <a:pt x="1175" y="9732"/>
                      <a:pt x="1244" y="9816"/>
                    </a:cubicBezTo>
                    <a:cubicBezTo>
                      <a:pt x="1321" y="9900"/>
                      <a:pt x="1390" y="9985"/>
                      <a:pt x="1467" y="10062"/>
                    </a:cubicBezTo>
                    <a:cubicBezTo>
                      <a:pt x="1604" y="10212"/>
                      <a:pt x="1753" y="10351"/>
                      <a:pt x="1909" y="10477"/>
                    </a:cubicBezTo>
                    <a:lnTo>
                      <a:pt x="1909" y="10477"/>
                    </a:lnTo>
                    <a:cubicBezTo>
                      <a:pt x="1800" y="10805"/>
                      <a:pt x="1724" y="11140"/>
                      <a:pt x="1682" y="11482"/>
                    </a:cubicBezTo>
                    <a:cubicBezTo>
                      <a:pt x="1628" y="11850"/>
                      <a:pt x="1620" y="12219"/>
                      <a:pt x="1636" y="12587"/>
                    </a:cubicBezTo>
                    <a:cubicBezTo>
                      <a:pt x="1682" y="13324"/>
                      <a:pt x="1889" y="14045"/>
                      <a:pt x="2242" y="14698"/>
                    </a:cubicBezTo>
                    <a:cubicBezTo>
                      <a:pt x="2603" y="15350"/>
                      <a:pt x="3086" y="15918"/>
                      <a:pt x="3670" y="16379"/>
                    </a:cubicBezTo>
                    <a:lnTo>
                      <a:pt x="3892" y="16548"/>
                    </a:lnTo>
                    <a:cubicBezTo>
                      <a:pt x="3961" y="16601"/>
                      <a:pt x="4038" y="16647"/>
                      <a:pt x="4115" y="16701"/>
                    </a:cubicBezTo>
                    <a:lnTo>
                      <a:pt x="4230" y="16786"/>
                    </a:lnTo>
                    <a:lnTo>
                      <a:pt x="4345" y="16855"/>
                    </a:lnTo>
                    <a:cubicBezTo>
                      <a:pt x="4429" y="16901"/>
                      <a:pt x="4506" y="16954"/>
                      <a:pt x="4583" y="17000"/>
                    </a:cubicBezTo>
                    <a:cubicBezTo>
                      <a:pt x="4905" y="17177"/>
                      <a:pt x="5235" y="17338"/>
                      <a:pt x="5581" y="17476"/>
                    </a:cubicBezTo>
                    <a:cubicBezTo>
                      <a:pt x="6419" y="17799"/>
                      <a:pt x="7319" y="17974"/>
                      <a:pt x="8220" y="17974"/>
                    </a:cubicBezTo>
                    <a:cubicBezTo>
                      <a:pt x="8796" y="17974"/>
                      <a:pt x="9373" y="17902"/>
                      <a:pt x="9933" y="17753"/>
                    </a:cubicBezTo>
                    <a:cubicBezTo>
                      <a:pt x="10647" y="17568"/>
                      <a:pt x="11322" y="17238"/>
                      <a:pt x="11906" y="16786"/>
                    </a:cubicBezTo>
                    <a:cubicBezTo>
                      <a:pt x="12489" y="16325"/>
                      <a:pt x="12942" y="15719"/>
                      <a:pt x="13226" y="15035"/>
                    </a:cubicBezTo>
                    <a:cubicBezTo>
                      <a:pt x="13236" y="15000"/>
                      <a:pt x="13206" y="14975"/>
                      <a:pt x="13176" y="14975"/>
                    </a:cubicBezTo>
                    <a:cubicBezTo>
                      <a:pt x="13160" y="14975"/>
                      <a:pt x="13144" y="14981"/>
                      <a:pt x="13134" y="14997"/>
                    </a:cubicBezTo>
                    <a:cubicBezTo>
                      <a:pt x="12834" y="15650"/>
                      <a:pt x="12381" y="16218"/>
                      <a:pt x="11806" y="16647"/>
                    </a:cubicBezTo>
                    <a:cubicBezTo>
                      <a:pt x="11230" y="17077"/>
                      <a:pt x="10578" y="17377"/>
                      <a:pt x="9887" y="17545"/>
                    </a:cubicBezTo>
                    <a:cubicBezTo>
                      <a:pt x="9355" y="17670"/>
                      <a:pt x="8815" y="17733"/>
                      <a:pt x="8276" y="17733"/>
                    </a:cubicBezTo>
                    <a:cubicBezTo>
                      <a:pt x="7391" y="17733"/>
                      <a:pt x="6511" y="17565"/>
                      <a:pt x="5681" y="17231"/>
                    </a:cubicBezTo>
                    <a:cubicBezTo>
                      <a:pt x="5020" y="16970"/>
                      <a:pt x="4391" y="16624"/>
                      <a:pt x="3815" y="16194"/>
                    </a:cubicBezTo>
                    <a:cubicBezTo>
                      <a:pt x="3531" y="15987"/>
                      <a:pt x="3270" y="15742"/>
                      <a:pt x="3025" y="15481"/>
                    </a:cubicBezTo>
                    <a:cubicBezTo>
                      <a:pt x="2787" y="15220"/>
                      <a:pt x="2580" y="14928"/>
                      <a:pt x="2403" y="14621"/>
                    </a:cubicBezTo>
                    <a:cubicBezTo>
                      <a:pt x="1712" y="13370"/>
                      <a:pt x="1666" y="11812"/>
                      <a:pt x="2134" y="10476"/>
                    </a:cubicBezTo>
                    <a:cubicBezTo>
                      <a:pt x="2150" y="10438"/>
                      <a:pt x="2134" y="10392"/>
                      <a:pt x="2096" y="10361"/>
                    </a:cubicBezTo>
                    <a:cubicBezTo>
                      <a:pt x="1927" y="10231"/>
                      <a:pt x="1774" y="10085"/>
                      <a:pt x="1628" y="9923"/>
                    </a:cubicBezTo>
                    <a:cubicBezTo>
                      <a:pt x="1559" y="9847"/>
                      <a:pt x="1482" y="9770"/>
                      <a:pt x="1421" y="9686"/>
                    </a:cubicBezTo>
                    <a:cubicBezTo>
                      <a:pt x="1359" y="9593"/>
                      <a:pt x="1290" y="9517"/>
                      <a:pt x="1229" y="9425"/>
                    </a:cubicBezTo>
                    <a:cubicBezTo>
                      <a:pt x="975" y="9079"/>
                      <a:pt x="776" y="8695"/>
                      <a:pt x="622" y="8296"/>
                    </a:cubicBezTo>
                    <a:cubicBezTo>
                      <a:pt x="546" y="8097"/>
                      <a:pt x="476" y="7897"/>
                      <a:pt x="423" y="7690"/>
                    </a:cubicBezTo>
                    <a:lnTo>
                      <a:pt x="354" y="7375"/>
                    </a:lnTo>
                    <a:lnTo>
                      <a:pt x="323" y="7214"/>
                    </a:lnTo>
                    <a:lnTo>
                      <a:pt x="308" y="7053"/>
                    </a:lnTo>
                    <a:lnTo>
                      <a:pt x="269" y="6738"/>
                    </a:lnTo>
                    <a:cubicBezTo>
                      <a:pt x="262" y="6631"/>
                      <a:pt x="262" y="6523"/>
                      <a:pt x="262" y="6416"/>
                    </a:cubicBezTo>
                    <a:cubicBezTo>
                      <a:pt x="262" y="6201"/>
                      <a:pt x="269" y="5986"/>
                      <a:pt x="285" y="5771"/>
                    </a:cubicBezTo>
                    <a:lnTo>
                      <a:pt x="300" y="5610"/>
                    </a:lnTo>
                    <a:lnTo>
                      <a:pt x="323" y="5456"/>
                    </a:lnTo>
                    <a:cubicBezTo>
                      <a:pt x="338" y="5349"/>
                      <a:pt x="346" y="5241"/>
                      <a:pt x="369" y="5134"/>
                    </a:cubicBezTo>
                    <a:lnTo>
                      <a:pt x="438" y="4819"/>
                    </a:lnTo>
                    <a:lnTo>
                      <a:pt x="523" y="4504"/>
                    </a:lnTo>
                    <a:cubicBezTo>
                      <a:pt x="653" y="4098"/>
                      <a:pt x="830" y="3699"/>
                      <a:pt x="1052" y="3330"/>
                    </a:cubicBezTo>
                    <a:cubicBezTo>
                      <a:pt x="1282" y="2962"/>
                      <a:pt x="1551" y="2624"/>
                      <a:pt x="1858" y="2317"/>
                    </a:cubicBezTo>
                    <a:cubicBezTo>
                      <a:pt x="2165" y="2018"/>
                      <a:pt x="2503" y="1741"/>
                      <a:pt x="2871" y="1511"/>
                    </a:cubicBezTo>
                    <a:cubicBezTo>
                      <a:pt x="3600" y="1043"/>
                      <a:pt x="4399" y="697"/>
                      <a:pt x="5243" y="490"/>
                    </a:cubicBezTo>
                    <a:cubicBezTo>
                      <a:pt x="5882" y="320"/>
                      <a:pt x="6538" y="235"/>
                      <a:pt x="7195" y="235"/>
                    </a:cubicBezTo>
                    <a:cubicBezTo>
                      <a:pt x="7399" y="235"/>
                      <a:pt x="7603" y="244"/>
                      <a:pt x="7807" y="260"/>
                    </a:cubicBezTo>
                    <a:cubicBezTo>
                      <a:pt x="8022" y="283"/>
                      <a:pt x="8237" y="314"/>
                      <a:pt x="8444" y="360"/>
                    </a:cubicBezTo>
                    <a:cubicBezTo>
                      <a:pt x="8651" y="413"/>
                      <a:pt x="8866" y="467"/>
                      <a:pt x="9066" y="529"/>
                    </a:cubicBezTo>
                    <a:lnTo>
                      <a:pt x="9373" y="644"/>
                    </a:lnTo>
                    <a:cubicBezTo>
                      <a:pt x="9419" y="659"/>
                      <a:pt x="9472" y="674"/>
                      <a:pt x="9518" y="697"/>
                    </a:cubicBezTo>
                    <a:lnTo>
                      <a:pt x="9664" y="766"/>
                    </a:lnTo>
                    <a:cubicBezTo>
                      <a:pt x="9764" y="813"/>
                      <a:pt x="9856" y="859"/>
                      <a:pt x="9956" y="912"/>
                    </a:cubicBezTo>
                    <a:lnTo>
                      <a:pt x="10225" y="1073"/>
                    </a:lnTo>
                    <a:cubicBezTo>
                      <a:pt x="10578" y="1304"/>
                      <a:pt x="10877" y="1603"/>
                      <a:pt x="11115" y="1949"/>
                    </a:cubicBezTo>
                    <a:lnTo>
                      <a:pt x="11161" y="2018"/>
                    </a:lnTo>
                    <a:cubicBezTo>
                      <a:pt x="11169" y="2033"/>
                      <a:pt x="11184" y="2056"/>
                      <a:pt x="11199" y="2079"/>
                    </a:cubicBezTo>
                    <a:lnTo>
                      <a:pt x="11268" y="2217"/>
                    </a:lnTo>
                    <a:cubicBezTo>
                      <a:pt x="11299" y="2263"/>
                      <a:pt x="11315" y="2309"/>
                      <a:pt x="11338" y="2363"/>
                    </a:cubicBezTo>
                    <a:cubicBezTo>
                      <a:pt x="11361" y="2409"/>
                      <a:pt x="11376" y="2455"/>
                      <a:pt x="11391" y="2501"/>
                    </a:cubicBezTo>
                    <a:cubicBezTo>
                      <a:pt x="11422" y="2601"/>
                      <a:pt x="11453" y="2701"/>
                      <a:pt x="11476" y="2801"/>
                    </a:cubicBezTo>
                    <a:cubicBezTo>
                      <a:pt x="11483" y="2854"/>
                      <a:pt x="11499" y="2900"/>
                      <a:pt x="11499" y="2954"/>
                    </a:cubicBezTo>
                    <a:cubicBezTo>
                      <a:pt x="11499" y="3000"/>
                      <a:pt x="11506" y="3046"/>
                      <a:pt x="11506" y="3092"/>
                    </a:cubicBezTo>
                    <a:lnTo>
                      <a:pt x="11506" y="3100"/>
                    </a:lnTo>
                    <a:cubicBezTo>
                      <a:pt x="11506" y="3146"/>
                      <a:pt x="11529" y="3184"/>
                      <a:pt x="11568" y="3215"/>
                    </a:cubicBezTo>
                    <a:cubicBezTo>
                      <a:pt x="11592" y="3233"/>
                      <a:pt x="11621" y="3242"/>
                      <a:pt x="11650" y="3242"/>
                    </a:cubicBezTo>
                    <a:cubicBezTo>
                      <a:pt x="11695" y="3242"/>
                      <a:pt x="11740" y="3221"/>
                      <a:pt x="11767" y="3184"/>
                    </a:cubicBezTo>
                    <a:cubicBezTo>
                      <a:pt x="11921" y="2969"/>
                      <a:pt x="12097" y="2770"/>
                      <a:pt x="12289" y="2578"/>
                    </a:cubicBezTo>
                    <a:cubicBezTo>
                      <a:pt x="12474" y="2394"/>
                      <a:pt x="12681" y="2209"/>
                      <a:pt x="12888" y="2048"/>
                    </a:cubicBezTo>
                    <a:cubicBezTo>
                      <a:pt x="13318" y="1711"/>
                      <a:pt x="13786" y="1442"/>
                      <a:pt x="14293" y="1242"/>
                    </a:cubicBezTo>
                    <a:cubicBezTo>
                      <a:pt x="14792" y="1043"/>
                      <a:pt x="15329" y="928"/>
                      <a:pt x="15866" y="897"/>
                    </a:cubicBezTo>
                    <a:cubicBezTo>
                      <a:pt x="15956" y="893"/>
                      <a:pt x="16046" y="891"/>
                      <a:pt x="16136" y="891"/>
                    </a:cubicBezTo>
                    <a:cubicBezTo>
                      <a:pt x="16591" y="891"/>
                      <a:pt x="17044" y="940"/>
                      <a:pt x="17486" y="1043"/>
                    </a:cubicBezTo>
                    <a:cubicBezTo>
                      <a:pt x="17616" y="1073"/>
                      <a:pt x="17747" y="1104"/>
                      <a:pt x="17877" y="1143"/>
                    </a:cubicBezTo>
                    <a:lnTo>
                      <a:pt x="18261" y="1281"/>
                    </a:lnTo>
                    <a:lnTo>
                      <a:pt x="18453" y="1342"/>
                    </a:lnTo>
                    <a:cubicBezTo>
                      <a:pt x="18514" y="1365"/>
                      <a:pt x="18576" y="1396"/>
                      <a:pt x="18637" y="1427"/>
                    </a:cubicBezTo>
                    <a:lnTo>
                      <a:pt x="19013" y="1588"/>
                    </a:lnTo>
                    <a:cubicBezTo>
                      <a:pt x="19497" y="1833"/>
                      <a:pt x="19942" y="2140"/>
                      <a:pt x="20356" y="2493"/>
                    </a:cubicBezTo>
                    <a:cubicBezTo>
                      <a:pt x="20756" y="2854"/>
                      <a:pt x="21116" y="3261"/>
                      <a:pt x="21416" y="3714"/>
                    </a:cubicBezTo>
                    <a:cubicBezTo>
                      <a:pt x="21715" y="4159"/>
                      <a:pt x="21953" y="4643"/>
                      <a:pt x="22114" y="5157"/>
                    </a:cubicBezTo>
                    <a:cubicBezTo>
                      <a:pt x="22122" y="5195"/>
                      <a:pt x="22160" y="5218"/>
                      <a:pt x="22191" y="5226"/>
                    </a:cubicBezTo>
                    <a:cubicBezTo>
                      <a:pt x="22644" y="5241"/>
                      <a:pt x="23089" y="5326"/>
                      <a:pt x="23519" y="5479"/>
                    </a:cubicBezTo>
                    <a:cubicBezTo>
                      <a:pt x="23726" y="5556"/>
                      <a:pt x="23933" y="5656"/>
                      <a:pt x="24118" y="5771"/>
                    </a:cubicBezTo>
                    <a:cubicBezTo>
                      <a:pt x="24309" y="5894"/>
                      <a:pt x="24486" y="6032"/>
                      <a:pt x="24647" y="6185"/>
                    </a:cubicBezTo>
                    <a:cubicBezTo>
                      <a:pt x="24962" y="6508"/>
                      <a:pt x="25215" y="6892"/>
                      <a:pt x="25384" y="7306"/>
                    </a:cubicBezTo>
                    <a:cubicBezTo>
                      <a:pt x="25553" y="7728"/>
                      <a:pt x="25653" y="8173"/>
                      <a:pt x="25683" y="8626"/>
                    </a:cubicBezTo>
                    <a:lnTo>
                      <a:pt x="25676" y="8619"/>
                    </a:lnTo>
                    <a:lnTo>
                      <a:pt x="25676" y="8619"/>
                    </a:lnTo>
                    <a:cubicBezTo>
                      <a:pt x="25676" y="8649"/>
                      <a:pt x="25699" y="8672"/>
                      <a:pt x="25729" y="8672"/>
                    </a:cubicBezTo>
                    <a:cubicBezTo>
                      <a:pt x="25760" y="8672"/>
                      <a:pt x="25783" y="8649"/>
                      <a:pt x="25783" y="8619"/>
                    </a:cubicBezTo>
                    <a:cubicBezTo>
                      <a:pt x="25768" y="8150"/>
                      <a:pt x="25676" y="7690"/>
                      <a:pt x="25507" y="7252"/>
                    </a:cubicBezTo>
                    <a:cubicBezTo>
                      <a:pt x="25338" y="6815"/>
                      <a:pt x="25077" y="6408"/>
                      <a:pt x="24747" y="6070"/>
                    </a:cubicBezTo>
                    <a:cubicBezTo>
                      <a:pt x="24586" y="5909"/>
                      <a:pt x="24402" y="5756"/>
                      <a:pt x="24202" y="5633"/>
                    </a:cubicBezTo>
                    <a:cubicBezTo>
                      <a:pt x="24002" y="5502"/>
                      <a:pt x="23788" y="5403"/>
                      <a:pt x="23573" y="5318"/>
                    </a:cubicBezTo>
                    <a:cubicBezTo>
                      <a:pt x="23149" y="5165"/>
                      <a:pt x="22711" y="5074"/>
                      <a:pt x="22265" y="5046"/>
                    </a:cubicBezTo>
                    <a:lnTo>
                      <a:pt x="22265" y="5046"/>
                    </a:lnTo>
                    <a:cubicBezTo>
                      <a:pt x="22105" y="4530"/>
                      <a:pt x="21872" y="4043"/>
                      <a:pt x="21562" y="3599"/>
                    </a:cubicBezTo>
                    <a:cubicBezTo>
                      <a:pt x="21255" y="3138"/>
                      <a:pt x="20886" y="2716"/>
                      <a:pt x="20464" y="2348"/>
                    </a:cubicBezTo>
                    <a:cubicBezTo>
                      <a:pt x="20042" y="1995"/>
                      <a:pt x="19574" y="1688"/>
                      <a:pt x="19075" y="1434"/>
                    </a:cubicBezTo>
                    <a:lnTo>
                      <a:pt x="18691" y="1273"/>
                    </a:lnTo>
                    <a:cubicBezTo>
                      <a:pt x="18622" y="1242"/>
                      <a:pt x="18560" y="1219"/>
                      <a:pt x="18499" y="1189"/>
                    </a:cubicBezTo>
                    <a:lnTo>
                      <a:pt x="18299" y="1127"/>
                    </a:lnTo>
                    <a:lnTo>
                      <a:pt x="17900" y="997"/>
                    </a:lnTo>
                    <a:cubicBezTo>
                      <a:pt x="17770" y="958"/>
                      <a:pt x="17632" y="928"/>
                      <a:pt x="17501" y="889"/>
                    </a:cubicBezTo>
                    <a:cubicBezTo>
                      <a:pt x="17046" y="787"/>
                      <a:pt x="16586" y="738"/>
                      <a:pt x="16120" y="738"/>
                    </a:cubicBezTo>
                    <a:cubicBezTo>
                      <a:pt x="16028" y="738"/>
                      <a:pt x="15936" y="740"/>
                      <a:pt x="15843" y="743"/>
                    </a:cubicBezTo>
                    <a:cubicBezTo>
                      <a:pt x="15567" y="759"/>
                      <a:pt x="15291" y="797"/>
                      <a:pt x="15014" y="851"/>
                    </a:cubicBezTo>
                    <a:cubicBezTo>
                      <a:pt x="14884" y="874"/>
                      <a:pt x="14746" y="905"/>
                      <a:pt x="14615" y="951"/>
                    </a:cubicBezTo>
                    <a:cubicBezTo>
                      <a:pt x="14477" y="989"/>
                      <a:pt x="14346" y="1027"/>
                      <a:pt x="14216" y="1073"/>
                    </a:cubicBezTo>
                    <a:cubicBezTo>
                      <a:pt x="13686" y="1265"/>
                      <a:pt x="13195" y="1526"/>
                      <a:pt x="12735" y="1849"/>
                    </a:cubicBezTo>
                    <a:cubicBezTo>
                      <a:pt x="12369" y="2110"/>
                      <a:pt x="12033" y="2411"/>
                      <a:pt x="11737" y="2742"/>
                    </a:cubicBezTo>
                    <a:lnTo>
                      <a:pt x="11737" y="2742"/>
                    </a:lnTo>
                    <a:cubicBezTo>
                      <a:pt x="11737" y="2741"/>
                      <a:pt x="11737" y="2740"/>
                      <a:pt x="11737" y="2739"/>
                    </a:cubicBezTo>
                    <a:cubicBezTo>
                      <a:pt x="11714" y="2624"/>
                      <a:pt x="11691" y="2517"/>
                      <a:pt x="11645" y="2401"/>
                    </a:cubicBezTo>
                    <a:cubicBezTo>
                      <a:pt x="11629" y="2348"/>
                      <a:pt x="11614" y="2294"/>
                      <a:pt x="11583" y="2240"/>
                    </a:cubicBezTo>
                    <a:cubicBezTo>
                      <a:pt x="11560" y="2186"/>
                      <a:pt x="11545" y="2133"/>
                      <a:pt x="11514" y="2079"/>
                    </a:cubicBezTo>
                    <a:cubicBezTo>
                      <a:pt x="11460" y="1979"/>
                      <a:pt x="11407" y="1879"/>
                      <a:pt x="11338" y="1787"/>
                    </a:cubicBezTo>
                    <a:cubicBezTo>
                      <a:pt x="11077" y="1411"/>
                      <a:pt x="10739" y="1089"/>
                      <a:pt x="10347" y="851"/>
                    </a:cubicBezTo>
                    <a:lnTo>
                      <a:pt x="10056" y="674"/>
                    </a:lnTo>
                    <a:cubicBezTo>
                      <a:pt x="9956" y="621"/>
                      <a:pt x="9848" y="582"/>
                      <a:pt x="9756" y="536"/>
                    </a:cubicBezTo>
                    <a:lnTo>
                      <a:pt x="9603" y="467"/>
                    </a:lnTo>
                    <a:cubicBezTo>
                      <a:pt x="9549" y="444"/>
                      <a:pt x="9495" y="429"/>
                      <a:pt x="9442" y="406"/>
                    </a:cubicBezTo>
                    <a:lnTo>
                      <a:pt x="9127" y="298"/>
                    </a:lnTo>
                    <a:cubicBezTo>
                      <a:pt x="8912" y="229"/>
                      <a:pt x="8697" y="175"/>
                      <a:pt x="8482" y="122"/>
                    </a:cubicBezTo>
                    <a:cubicBezTo>
                      <a:pt x="8260" y="76"/>
                      <a:pt x="8037" y="45"/>
                      <a:pt x="7814" y="22"/>
                    </a:cubicBezTo>
                    <a:cubicBezTo>
                      <a:pt x="7619" y="8"/>
                      <a:pt x="7424" y="0"/>
                      <a:pt x="7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5366578" y="2857328"/>
                <a:ext cx="29328" cy="23664"/>
              </a:xfrm>
              <a:custGeom>
                <a:avLst/>
                <a:gdLst/>
                <a:ahLst/>
                <a:cxnLst/>
                <a:rect l="l" t="t" r="r" b="b"/>
                <a:pathLst>
                  <a:path w="435" h="351" extrusionOk="0">
                    <a:moveTo>
                      <a:pt x="301" y="0"/>
                    </a:moveTo>
                    <a:cubicBezTo>
                      <a:pt x="281" y="0"/>
                      <a:pt x="260" y="6"/>
                      <a:pt x="239" y="19"/>
                    </a:cubicBezTo>
                    <a:cubicBezTo>
                      <a:pt x="200" y="42"/>
                      <a:pt x="177" y="73"/>
                      <a:pt x="146" y="96"/>
                    </a:cubicBezTo>
                    <a:cubicBezTo>
                      <a:pt x="108" y="111"/>
                      <a:pt x="77" y="142"/>
                      <a:pt x="62" y="173"/>
                    </a:cubicBezTo>
                    <a:cubicBezTo>
                      <a:pt x="1" y="219"/>
                      <a:pt x="39" y="303"/>
                      <a:pt x="100" y="326"/>
                    </a:cubicBezTo>
                    <a:cubicBezTo>
                      <a:pt x="125" y="343"/>
                      <a:pt x="154" y="350"/>
                      <a:pt x="183" y="350"/>
                    </a:cubicBezTo>
                    <a:cubicBezTo>
                      <a:pt x="290" y="350"/>
                      <a:pt x="411" y="254"/>
                      <a:pt x="423" y="157"/>
                    </a:cubicBezTo>
                    <a:cubicBezTo>
                      <a:pt x="435" y="79"/>
                      <a:pt x="376" y="0"/>
                      <a:pt x="3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5359836" y="2889285"/>
                <a:ext cx="31350" cy="25957"/>
              </a:xfrm>
              <a:custGeom>
                <a:avLst/>
                <a:gdLst/>
                <a:ahLst/>
                <a:cxnLst/>
                <a:rect l="l" t="t" r="r" b="b"/>
                <a:pathLst>
                  <a:path w="465" h="385" extrusionOk="0">
                    <a:moveTo>
                      <a:pt x="355" y="0"/>
                    </a:moveTo>
                    <a:cubicBezTo>
                      <a:pt x="345" y="0"/>
                      <a:pt x="334" y="2"/>
                      <a:pt x="323" y="6"/>
                    </a:cubicBezTo>
                    <a:cubicBezTo>
                      <a:pt x="193" y="59"/>
                      <a:pt x="93" y="159"/>
                      <a:pt x="32" y="274"/>
                    </a:cubicBezTo>
                    <a:cubicBezTo>
                      <a:pt x="0" y="324"/>
                      <a:pt x="45" y="385"/>
                      <a:pt x="96" y="385"/>
                    </a:cubicBezTo>
                    <a:cubicBezTo>
                      <a:pt x="108" y="385"/>
                      <a:pt x="120" y="381"/>
                      <a:pt x="131" y="374"/>
                    </a:cubicBezTo>
                    <a:cubicBezTo>
                      <a:pt x="239" y="313"/>
                      <a:pt x="377" y="274"/>
                      <a:pt x="431" y="152"/>
                    </a:cubicBezTo>
                    <a:cubicBezTo>
                      <a:pt x="464" y="91"/>
                      <a:pt x="427" y="0"/>
                      <a:pt x="35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0" name="Google Shape;2100;p41"/>
            <p:cNvSpPr txBox="1"/>
            <p:nvPr/>
          </p:nvSpPr>
          <p:spPr>
            <a:xfrm>
              <a:off x="3841972" y="1488563"/>
              <a:ext cx="14601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Fira Sans Extra Condensed Medium"/>
                  <a:ea typeface="Fira Sans Extra Condensed Medium"/>
                  <a:cs typeface="Fira Sans Extra Condensed Medium"/>
                  <a:sym typeface="Fira Sans Extra Condensed Medium"/>
                </a:rPr>
                <a:t>Thank You!</a:t>
              </a:r>
              <a:endParaRPr sz="3600" dirty="0">
                <a:solidFill>
                  <a:schemeClr val="l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BAE4D823-3E66-A0AA-BE74-F5477C71852B}"/>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A18CF727-E446-6519-87EE-696FAF55C0C3}"/>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and Inspect Container Images</a:t>
            </a:r>
          </a:p>
        </p:txBody>
      </p:sp>
      <p:sp>
        <p:nvSpPr>
          <p:cNvPr id="3" name="TextBox 2">
            <a:extLst>
              <a:ext uri="{FF2B5EF4-FFF2-40B4-BE49-F238E27FC236}">
                <a16:creationId xmlns:a16="http://schemas.microsoft.com/office/drawing/2014/main" id="{79686047-1780-8343-29BF-695624D0ED89}"/>
              </a:ext>
            </a:extLst>
          </p:cNvPr>
          <p:cNvSpPr txBox="1"/>
          <p:nvPr/>
        </p:nvSpPr>
        <p:spPr>
          <a:xfrm>
            <a:off x="547153" y="868802"/>
            <a:ext cx="8185497" cy="3046988"/>
          </a:xfrm>
          <a:prstGeom prst="rect">
            <a:avLst/>
          </a:prstGeom>
          <a:noFill/>
        </p:spPr>
        <p:txBody>
          <a:bodyPr wrap="square" rtlCol="0">
            <a:spAutoFit/>
          </a:bodyPr>
          <a:lstStyle/>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6. Container Image Components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Images consist of layers that stack on top of each other, and metadata defines the environment and commands to run the container, such as ENV, CMD, and USER instructions.</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7. Base Images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Base images provide the foundational operating system and necessary dependencies for a container. Red Hat’s Universal Base Images (UBI) are compliant and supported across Red Hat platforms and beyond.</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8. Inspecting and Managing Images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Tools like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image allow users to inspect, manage, and move container images between registries.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provides commands like copy, inspect, list-tags, and delete for remote image management without needing elevated privileges.</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9. Registry Credentials and Security</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Access to certain registries, like Red Hat’s, requires authentication,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Skopeo</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stores credentials securely. Running containers as root is a security risk, and Red Hat provides non-root container options for safer deployments.</a:t>
            </a:r>
          </a:p>
        </p:txBody>
      </p:sp>
    </p:spTree>
    <p:extLst>
      <p:ext uri="{BB962C8B-B14F-4D97-AF65-F5344CB8AC3E}">
        <p14:creationId xmlns:p14="http://schemas.microsoft.com/office/powerpoint/2010/main" val="5499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7E18752-B3DA-73B7-6839-C5B42DDEE5C6}"/>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D716CC5-3F6C-784D-E334-5BE409CB388A}"/>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Troubleshoot Containers and Pods</a:t>
            </a:r>
          </a:p>
        </p:txBody>
      </p:sp>
      <p:sp>
        <p:nvSpPr>
          <p:cNvPr id="3" name="TextBox 2">
            <a:extLst>
              <a:ext uri="{FF2B5EF4-FFF2-40B4-BE49-F238E27FC236}">
                <a16:creationId xmlns:a16="http://schemas.microsoft.com/office/drawing/2014/main" id="{5CDC2032-1B2D-8A5C-EF4A-E01A52608F79}"/>
              </a:ext>
            </a:extLst>
          </p:cNvPr>
          <p:cNvSpPr txBox="1"/>
          <p:nvPr/>
        </p:nvSpPr>
        <p:spPr>
          <a:xfrm>
            <a:off x="547153" y="868802"/>
            <a:ext cx="8185497" cy="3600986"/>
          </a:xfrm>
          <a:prstGeom prst="rect">
            <a:avLst/>
          </a:prstGeom>
          <a:noFill/>
        </p:spPr>
        <p:txBody>
          <a:bodyPr wrap="square" rtlCol="0">
            <a:spAutoFit/>
          </a:bodyPr>
          <a:lstStyle/>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1. Container Troubleshooting Overview</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Containers are immutable and ephemeral, so changes made to running containers are temporary and intended for troubleshooting. Redeployment is recommended after resolving the issue.</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2. CLI Troubleshooting Tools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Tools like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provide commands to inspect and interact with running containers and pods. Key commands include:</a:t>
            </a: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describe for details about resources.</a:t>
            </a: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to run commands in containers.</a:t>
            </a: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to view logs.</a:t>
            </a: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status,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rsh</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rsync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for OpenShift-specific operations.</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3. Editing Resources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One can edit a running container’s configuration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edit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edit, and update specific fields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patch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patch.</a:t>
            </a:r>
            <a:b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b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4. Copying Files to and from Containers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Use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cp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cp to transfer files between your local machine and a container. For syncing directories, use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rsync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05841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5A1B83E4-4410-B30F-74F6-11C0DB45A75C}"/>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52D76A0-6A76-2B38-60A3-D63BD3413112}"/>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Troubleshoot Containers and Pods</a:t>
            </a:r>
          </a:p>
        </p:txBody>
      </p:sp>
      <p:sp>
        <p:nvSpPr>
          <p:cNvPr id="3" name="TextBox 2">
            <a:extLst>
              <a:ext uri="{FF2B5EF4-FFF2-40B4-BE49-F238E27FC236}">
                <a16:creationId xmlns:a16="http://schemas.microsoft.com/office/drawing/2014/main" id="{DA372351-1C77-2123-8F64-1B72A71847AE}"/>
              </a:ext>
            </a:extLst>
          </p:cNvPr>
          <p:cNvSpPr txBox="1"/>
          <p:nvPr/>
        </p:nvSpPr>
        <p:spPr>
          <a:xfrm>
            <a:off x="547153" y="868802"/>
            <a:ext cx="8185497" cy="2123658"/>
          </a:xfrm>
          <a:prstGeom prst="rect">
            <a:avLst/>
          </a:prstGeom>
          <a:noFill/>
        </p:spPr>
        <p:txBody>
          <a:bodyPr wrap="square" rtlCol="0">
            <a:spAutoFit/>
          </a:bodyPr>
          <a:lstStyle/>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5. Remote Container Access (Port Forwarding)</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port-forward command allows temporary network tunneling to expose a pod’s ports for local access during troubleshooting.</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6. Connecting to Running Containers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One can connect to a container’s shell using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rsh</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or run specific commands with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exec to troubleshoot directly inside the container.</a:t>
            </a: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7. Container Events and Logs</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Review logs with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or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logs, and inspect events with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kubectl</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get events to track actions and errors related to a container or pod.</a:t>
            </a:r>
          </a:p>
        </p:txBody>
      </p:sp>
    </p:spTree>
    <p:extLst>
      <p:ext uri="{BB962C8B-B14F-4D97-AF65-F5344CB8AC3E}">
        <p14:creationId xmlns:p14="http://schemas.microsoft.com/office/powerpoint/2010/main" val="40092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72865677-B4E0-CA6D-27BA-A9E0D569DF7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D7B6F159-BEA4-1BFD-D711-24F35950F219}"/>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 to run a pod: </a:t>
            </a:r>
            <a:r>
              <a:rPr lang="en-US" dirty="0" err="1"/>
              <a:t>oc</a:t>
            </a:r>
            <a:r>
              <a:rPr lang="en-US" dirty="0"/>
              <a:t> run </a:t>
            </a:r>
            <a:br>
              <a:rPr lang="en-US" dirty="0"/>
            </a:br>
            <a:endParaRPr lang="en-US" dirty="0"/>
          </a:p>
        </p:txBody>
      </p:sp>
      <p:sp>
        <p:nvSpPr>
          <p:cNvPr id="5" name="TextBox 4">
            <a:extLst>
              <a:ext uri="{FF2B5EF4-FFF2-40B4-BE49-F238E27FC236}">
                <a16:creationId xmlns:a16="http://schemas.microsoft.com/office/drawing/2014/main" id="{C4837731-F075-6491-0907-691E4F3A6C1A}"/>
              </a:ext>
            </a:extLst>
          </p:cNvPr>
          <p:cNvSpPr txBox="1"/>
          <p:nvPr/>
        </p:nvSpPr>
        <p:spPr>
          <a:xfrm>
            <a:off x="623881" y="3003344"/>
            <a:ext cx="7650320" cy="1754326"/>
          </a:xfrm>
          <a:prstGeom prst="rect">
            <a:avLst/>
          </a:prstGeom>
          <a:noFill/>
        </p:spPr>
        <p:txBody>
          <a:bodyPr wrap="square" rtlCol="0">
            <a:spAutoFit/>
          </a:bodyPr>
          <a:lstStyle/>
          <a:p>
            <a:pPr marL="171450" indent="-1714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first command is running a new pod interactively (-it) with the name ubi9-user in OpenShift. The --restart 'Never' option ensures that the pod does not restart once the command is completed.</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command executed inside the container is /bin/bash -c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whoami</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&amp;&amp; id", which runs a bash shell that checks the current user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whoami</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displays user details (id), which are displayed as output in the screenshot. The output shows 1000700000 as the user ID and root group details.</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The second command</a:t>
            </a:r>
            <a:r>
              <a:rPr lang="en-US" sz="1200" b="1"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deletes the pod named ubi9-user. The output confirms that the pod ubi9-user has been deleted.</a:t>
            </a:r>
          </a:p>
        </p:txBody>
      </p:sp>
      <p:pic>
        <p:nvPicPr>
          <p:cNvPr id="3" name="Picture 2" descr="A computer screen with white text&#10;&#10;Description automatically generated">
            <a:extLst>
              <a:ext uri="{FF2B5EF4-FFF2-40B4-BE49-F238E27FC236}">
                <a16:creationId xmlns:a16="http://schemas.microsoft.com/office/drawing/2014/main" id="{CA85E368-BDFE-D9D7-F93A-E08510EB1CB0}"/>
              </a:ext>
            </a:extLst>
          </p:cNvPr>
          <p:cNvPicPr>
            <a:picLocks noChangeAspect="1"/>
          </p:cNvPicPr>
          <p:nvPr/>
        </p:nvPicPr>
        <p:blipFill>
          <a:blip r:embed="rId3"/>
          <a:stretch>
            <a:fillRect/>
          </a:stretch>
        </p:blipFill>
        <p:spPr>
          <a:xfrm>
            <a:off x="723900" y="754718"/>
            <a:ext cx="7450282" cy="2161502"/>
          </a:xfrm>
          <a:prstGeom prst="rect">
            <a:avLst/>
          </a:prstGeom>
        </p:spPr>
      </p:pic>
    </p:spTree>
    <p:extLst>
      <p:ext uri="{BB962C8B-B14F-4D97-AF65-F5344CB8AC3E}">
        <p14:creationId xmlns:p14="http://schemas.microsoft.com/office/powerpoint/2010/main" val="65869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E9964D7B-FD94-24E9-B15E-7EA1118E7E5D}"/>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7E532596-E2C0-F528-B6EB-91091CDDC2EF}"/>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Commands for running a Pod with different Users: </a:t>
            </a:r>
            <a:r>
              <a:rPr lang="en-US" dirty="0" err="1"/>
              <a:t>oc</a:t>
            </a:r>
            <a:r>
              <a:rPr lang="en-US" dirty="0"/>
              <a:t> run</a:t>
            </a:r>
          </a:p>
        </p:txBody>
      </p:sp>
      <p:pic>
        <p:nvPicPr>
          <p:cNvPr id="4" name="Picture 3" descr="A screen shot of a computer program&#10;&#10;Description automatically generated">
            <a:extLst>
              <a:ext uri="{FF2B5EF4-FFF2-40B4-BE49-F238E27FC236}">
                <a16:creationId xmlns:a16="http://schemas.microsoft.com/office/drawing/2014/main" id="{7A3E7568-B895-7D31-3A24-301F7BBBF5DA}"/>
              </a:ext>
            </a:extLst>
          </p:cNvPr>
          <p:cNvPicPr>
            <a:picLocks noChangeAspect="1"/>
          </p:cNvPicPr>
          <p:nvPr/>
        </p:nvPicPr>
        <p:blipFill>
          <a:blip r:embed="rId3"/>
          <a:stretch>
            <a:fillRect/>
          </a:stretch>
        </p:blipFill>
        <p:spPr>
          <a:xfrm>
            <a:off x="3601878" y="836068"/>
            <a:ext cx="5435330" cy="2561477"/>
          </a:xfrm>
          <a:prstGeom prst="rect">
            <a:avLst/>
          </a:prstGeom>
        </p:spPr>
      </p:pic>
      <p:sp>
        <p:nvSpPr>
          <p:cNvPr id="6" name="TextBox 5">
            <a:extLst>
              <a:ext uri="{FF2B5EF4-FFF2-40B4-BE49-F238E27FC236}">
                <a16:creationId xmlns:a16="http://schemas.microsoft.com/office/drawing/2014/main" id="{A71E3173-1EB8-6B02-9556-C48AECF1F9CA}"/>
              </a:ext>
            </a:extLst>
          </p:cNvPr>
          <p:cNvSpPr txBox="1"/>
          <p:nvPr/>
        </p:nvSpPr>
        <p:spPr>
          <a:xfrm>
            <a:off x="106792" y="836068"/>
            <a:ext cx="3323098" cy="4339650"/>
          </a:xfrm>
          <a:prstGeom prst="rect">
            <a:avLst/>
          </a:prstGeom>
          <a:noFill/>
        </p:spPr>
        <p:txBody>
          <a:bodyPr wrap="square" rtlCol="0">
            <a:spAutoFit/>
          </a:bodyPr>
          <a:lstStyle/>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first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command runs an interactive pod named ubi9-user using an image from a specified registry. Inside the pod, the commands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whoami</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id are executed to print the current user and the associated user/group ID information.</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The output shows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uid</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=1000700000, meaning the process inside the pod is running with that user ID, and the root group ID.</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The second command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deletes the pod named ubi9-user</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a:t>
            </a: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The third command defines the login for admin user.</a:t>
            </a:r>
          </a:p>
          <a:p>
            <a:pPr marL="285750" indent="-2857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Then the first command is run again (ignoring the warnings) here we can see the output received contains </a:t>
            </a:r>
            <a:r>
              <a:rPr lang="en-US" sz="1200" dirty="0" err="1">
                <a:solidFill>
                  <a:srgbClr val="0E0E0E"/>
                </a:solidFill>
                <a:latin typeface="Roboto" panose="02000000000000000000" pitchFamily="2" charset="0"/>
                <a:ea typeface="Roboto" panose="02000000000000000000" pitchFamily="2" charset="0"/>
                <a:cs typeface="Roboto" panose="02000000000000000000" pitchFamily="2" charset="0"/>
              </a:rPr>
              <a:t>uid</a:t>
            </a: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=0(root) as this is a root user.</a:t>
            </a: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Tx/>
              <a:buChar char="-"/>
            </a:pPr>
            <a:endParaRPr lang="en-US" sz="1200" dirty="0">
              <a:solidFill>
                <a:srgbClr val="0E0E0E"/>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578447"/>
      </p:ext>
    </p:extLst>
  </p:cSld>
  <p:clrMapOvr>
    <a:masterClrMapping/>
  </p:clrMapOvr>
</p:sld>
</file>

<file path=ppt/theme/theme1.xml><?xml version="1.0" encoding="utf-8"?>
<a:theme xmlns:a="http://schemas.openxmlformats.org/drawingml/2006/main" name="Doodle Clouds Infographics by Slidesgo">
  <a:themeElements>
    <a:clrScheme name="Simple Light">
      <a:dk1>
        <a:srgbClr val="000000"/>
      </a:dk1>
      <a:lt1>
        <a:srgbClr val="FFFFFF"/>
      </a:lt1>
      <a:dk2>
        <a:srgbClr val="000000"/>
      </a:dk2>
      <a:lt2>
        <a:srgbClr val="B1B5BE"/>
      </a:lt2>
      <a:accent1>
        <a:srgbClr val="A480FF"/>
      </a:accent1>
      <a:accent2>
        <a:srgbClr val="2B04E8"/>
      </a:accent2>
      <a:accent3>
        <a:srgbClr val="8B09FF"/>
      </a:accent3>
      <a:accent4>
        <a:srgbClr val="3B75FF"/>
      </a:accent4>
      <a:accent5>
        <a:srgbClr val="684AFF"/>
      </a:accent5>
      <a:accent6>
        <a:srgbClr val="BEB1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5466</Words>
  <Application>Microsoft Macintosh PowerPoint</Application>
  <PresentationFormat>On-screen Show (16:9)</PresentationFormat>
  <Paragraphs>261</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Roboto</vt:lpstr>
      <vt:lpstr>Fira Sans Extra Condensed SemiBold</vt:lpstr>
      <vt:lpstr>Arial</vt:lpstr>
      <vt:lpstr>Fira Sans Extra Condensed Medium</vt:lpstr>
      <vt:lpstr>Doodle Clouds Infographics by Slidesgo</vt:lpstr>
      <vt:lpstr>3. Run Applications as Containers and Pods </vt:lpstr>
      <vt:lpstr>Creating Linux Containers and Pods</vt:lpstr>
      <vt:lpstr>Creating Linux Containers and Pods</vt:lpstr>
      <vt:lpstr>Find and Inspect Container Images</vt:lpstr>
      <vt:lpstr>Find and Inspect Container Images</vt:lpstr>
      <vt:lpstr>Troubleshoot Containers and Pods</vt:lpstr>
      <vt:lpstr>Troubleshoot Containers and Pods</vt:lpstr>
      <vt:lpstr>Command to run a pod: oc run  </vt:lpstr>
      <vt:lpstr>Commands for running a Pod with different Users: oc run</vt:lpstr>
      <vt:lpstr>Commands to execute commands in a Pod and managing logs: oc run, oc logs</vt:lpstr>
      <vt:lpstr>Command to run an interactive Pod with Bash shell: oc run</vt:lpstr>
      <vt:lpstr>Command to query pod details and container status using jq: oc get</vt:lpstr>
      <vt:lpstr>Command to run a continuous date output loop: oc logs, oc attach</vt:lpstr>
      <vt:lpstr>Command for debugging node and using crictl to inspect running containers: </vt:lpstr>
      <vt:lpstr>Command for debugging node and using crictl to inspect running containers: </vt:lpstr>
      <vt:lpstr>Command for inspecting container process NS using crictl and lsns</vt:lpstr>
      <vt:lpstr>Command for inspecting containers inside Pod using crictl</vt:lpstr>
      <vt:lpstr>Command for debugging containers and inspecting process using crictl</vt:lpstr>
      <vt:lpstr>Command for debugging containers and inspecting process using crictl</vt:lpstr>
      <vt:lpstr>Command for deploying an Nginx Pod and handling CrashLoopBackOff using skopeo : skopeo list-tags, oc run, oc get </vt:lpstr>
      <vt:lpstr>Command for deploying an Nginx Pod and handling CrashLoopBackOff using skopeo : skopeo list-tags, oc run, oc get </vt:lpstr>
      <vt:lpstr>Command: oc get deploy</vt:lpstr>
      <vt:lpstr>Command for debugging Nginx Pod Crash : oc logs</vt:lpstr>
      <vt:lpstr>Command for debugging Nginx Pod Crash : oc logs</vt:lpstr>
      <vt:lpstr>Command for Debugging Nginx Pod Permission issues: oc debug</vt:lpstr>
      <vt:lpstr>Command for Debugging Nginx Pod Permission issues: oc debug</vt:lpstr>
      <vt:lpstr>Command for inspecting Nginx Image with Skopeo</vt:lpstr>
      <vt:lpstr>Command for inspecting Image with Skopeo</vt:lpstr>
      <vt:lpstr>Command for deploying MySQL with Env variables and handling CrashLoopBackOff Errors</vt:lpstr>
      <vt:lpstr>Command for deploying MySQL with Env variables and handling CrashLoopBackOff Errors</vt:lpstr>
      <vt:lpstr>Command for inspecting MySQL Image Configuration Using Skopeo</vt:lpstr>
      <vt:lpstr>Command Inspecting MySQL Image Digests and Releases Using skopeo</vt:lpstr>
      <vt:lpstr>Commands for debugging MySQL Pod Initialization</vt:lpstr>
      <vt:lpstr>Commands of fixing MySQL Pod Crash by Adding Environment Variables</vt:lpstr>
      <vt:lpstr>Command for verifying MYSQL Database : oc exec</vt:lpstr>
      <vt:lpstr>Command for retrieving the Internal IP Address of MySQL Pod </vt:lpstr>
      <vt:lpstr>Commands for listening Databases using mysqlclient</vt:lpstr>
      <vt:lpstr>Commands troubleshooting Image Pull Issues</vt:lpstr>
      <vt:lpstr>Commands for diagnosing Image Pull Failure</vt:lpstr>
      <vt:lpstr>Commands for Inspecting Image Metadata</vt:lpstr>
      <vt:lpstr>Commands for Inspecting Image Metadata</vt:lpstr>
      <vt:lpstr>Commands for resolving ImagePullBackOff State by Editing Pod Configuration</vt:lpstr>
      <vt:lpstr>Commands for accessing and listing tables. Using oc rsh</vt:lpstr>
      <vt:lpstr>Commands for accessing and listing tables. Using oc rsh</vt:lpstr>
      <vt:lpstr>Commands for quering the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Disha Negi</cp:lastModifiedBy>
  <cp:revision>18</cp:revision>
  <dcterms:modified xsi:type="dcterms:W3CDTF">2024-09-17T12:54:46Z</dcterms:modified>
</cp:coreProperties>
</file>