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5486400" cy="6400800"/>
  <p:notesSz cx="6858000" cy="9144000"/>
  <p:defaultTextStyle>
    <a:defPPr>
      <a:defRPr lang="en-US"/>
    </a:defPPr>
    <a:lvl1pPr marL="0" algn="l" defTabSz="819760" rtl="0" eaLnBrk="1" latinLnBrk="0" hangingPunct="1">
      <a:defRPr sz="1600" kern="1200">
        <a:solidFill>
          <a:schemeClr val="tx1"/>
        </a:solidFill>
        <a:latin typeface="+mn-lt"/>
        <a:ea typeface="+mn-ea"/>
        <a:cs typeface="+mn-cs"/>
      </a:defRPr>
    </a:lvl1pPr>
    <a:lvl2pPr marL="409880" algn="l" defTabSz="819760" rtl="0" eaLnBrk="1" latinLnBrk="0" hangingPunct="1">
      <a:defRPr sz="1600" kern="1200">
        <a:solidFill>
          <a:schemeClr val="tx1"/>
        </a:solidFill>
        <a:latin typeface="+mn-lt"/>
        <a:ea typeface="+mn-ea"/>
        <a:cs typeface="+mn-cs"/>
      </a:defRPr>
    </a:lvl2pPr>
    <a:lvl3pPr marL="819760" algn="l" defTabSz="819760" rtl="0" eaLnBrk="1" latinLnBrk="0" hangingPunct="1">
      <a:defRPr sz="1600" kern="1200">
        <a:solidFill>
          <a:schemeClr val="tx1"/>
        </a:solidFill>
        <a:latin typeface="+mn-lt"/>
        <a:ea typeface="+mn-ea"/>
        <a:cs typeface="+mn-cs"/>
      </a:defRPr>
    </a:lvl3pPr>
    <a:lvl4pPr marL="1229639" algn="l" defTabSz="819760" rtl="0" eaLnBrk="1" latinLnBrk="0" hangingPunct="1">
      <a:defRPr sz="1600" kern="1200">
        <a:solidFill>
          <a:schemeClr val="tx1"/>
        </a:solidFill>
        <a:latin typeface="+mn-lt"/>
        <a:ea typeface="+mn-ea"/>
        <a:cs typeface="+mn-cs"/>
      </a:defRPr>
    </a:lvl4pPr>
    <a:lvl5pPr marL="1639519" algn="l" defTabSz="819760" rtl="0" eaLnBrk="1" latinLnBrk="0" hangingPunct="1">
      <a:defRPr sz="1600" kern="1200">
        <a:solidFill>
          <a:schemeClr val="tx1"/>
        </a:solidFill>
        <a:latin typeface="+mn-lt"/>
        <a:ea typeface="+mn-ea"/>
        <a:cs typeface="+mn-cs"/>
      </a:defRPr>
    </a:lvl5pPr>
    <a:lvl6pPr marL="2049399" algn="l" defTabSz="819760" rtl="0" eaLnBrk="1" latinLnBrk="0" hangingPunct="1">
      <a:defRPr sz="1600" kern="1200">
        <a:solidFill>
          <a:schemeClr val="tx1"/>
        </a:solidFill>
        <a:latin typeface="+mn-lt"/>
        <a:ea typeface="+mn-ea"/>
        <a:cs typeface="+mn-cs"/>
      </a:defRPr>
    </a:lvl6pPr>
    <a:lvl7pPr marL="2459279" algn="l" defTabSz="819760" rtl="0" eaLnBrk="1" latinLnBrk="0" hangingPunct="1">
      <a:defRPr sz="1600" kern="1200">
        <a:solidFill>
          <a:schemeClr val="tx1"/>
        </a:solidFill>
        <a:latin typeface="+mn-lt"/>
        <a:ea typeface="+mn-ea"/>
        <a:cs typeface="+mn-cs"/>
      </a:defRPr>
    </a:lvl7pPr>
    <a:lvl8pPr marL="2869159" algn="l" defTabSz="819760" rtl="0" eaLnBrk="1" latinLnBrk="0" hangingPunct="1">
      <a:defRPr sz="1600" kern="1200">
        <a:solidFill>
          <a:schemeClr val="tx1"/>
        </a:solidFill>
        <a:latin typeface="+mn-lt"/>
        <a:ea typeface="+mn-ea"/>
        <a:cs typeface="+mn-cs"/>
      </a:defRPr>
    </a:lvl8pPr>
    <a:lvl9pPr marL="3279038" algn="l" defTabSz="819760"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39" d="100"/>
          <a:sy n="39" d="100"/>
        </p:scale>
        <p:origin x="-2538" y="-444"/>
      </p:cViewPr>
      <p:guideLst>
        <p:guide orient="horz" pos="2016"/>
        <p:guide pos="172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355430-5E3E-43B3-B365-521545B919EF}" type="datetimeFigureOut">
              <a:rPr lang="en-US" smtClean="0"/>
              <a:pPr/>
              <a:t>4/6/2013</a:t>
            </a:fld>
            <a:endParaRPr lang="en-US"/>
          </a:p>
        </p:txBody>
      </p:sp>
      <p:sp>
        <p:nvSpPr>
          <p:cNvPr id="4" name="Slide Image Placeholder 3"/>
          <p:cNvSpPr>
            <a:spLocks noGrp="1" noRot="1" noChangeAspect="1"/>
          </p:cNvSpPr>
          <p:nvPr>
            <p:ph type="sldImg" idx="2"/>
          </p:nvPr>
        </p:nvSpPr>
        <p:spPr>
          <a:xfrm>
            <a:off x="1958975" y="685800"/>
            <a:ext cx="29400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753085-F77E-4739-AB71-9FD8A2A43FC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819760" rtl="0" eaLnBrk="1" latinLnBrk="0" hangingPunct="1">
      <a:defRPr sz="1100" kern="1200">
        <a:solidFill>
          <a:schemeClr val="tx1"/>
        </a:solidFill>
        <a:latin typeface="+mn-lt"/>
        <a:ea typeface="+mn-ea"/>
        <a:cs typeface="+mn-cs"/>
      </a:defRPr>
    </a:lvl1pPr>
    <a:lvl2pPr marL="409880" algn="l" defTabSz="819760" rtl="0" eaLnBrk="1" latinLnBrk="0" hangingPunct="1">
      <a:defRPr sz="1100" kern="1200">
        <a:solidFill>
          <a:schemeClr val="tx1"/>
        </a:solidFill>
        <a:latin typeface="+mn-lt"/>
        <a:ea typeface="+mn-ea"/>
        <a:cs typeface="+mn-cs"/>
      </a:defRPr>
    </a:lvl2pPr>
    <a:lvl3pPr marL="819760" algn="l" defTabSz="819760" rtl="0" eaLnBrk="1" latinLnBrk="0" hangingPunct="1">
      <a:defRPr sz="1100" kern="1200">
        <a:solidFill>
          <a:schemeClr val="tx1"/>
        </a:solidFill>
        <a:latin typeface="+mn-lt"/>
        <a:ea typeface="+mn-ea"/>
        <a:cs typeface="+mn-cs"/>
      </a:defRPr>
    </a:lvl3pPr>
    <a:lvl4pPr marL="1229639" algn="l" defTabSz="819760" rtl="0" eaLnBrk="1" latinLnBrk="0" hangingPunct="1">
      <a:defRPr sz="1100" kern="1200">
        <a:solidFill>
          <a:schemeClr val="tx1"/>
        </a:solidFill>
        <a:latin typeface="+mn-lt"/>
        <a:ea typeface="+mn-ea"/>
        <a:cs typeface="+mn-cs"/>
      </a:defRPr>
    </a:lvl4pPr>
    <a:lvl5pPr marL="1639519" algn="l" defTabSz="819760" rtl="0" eaLnBrk="1" latinLnBrk="0" hangingPunct="1">
      <a:defRPr sz="1100" kern="1200">
        <a:solidFill>
          <a:schemeClr val="tx1"/>
        </a:solidFill>
        <a:latin typeface="+mn-lt"/>
        <a:ea typeface="+mn-ea"/>
        <a:cs typeface="+mn-cs"/>
      </a:defRPr>
    </a:lvl5pPr>
    <a:lvl6pPr marL="2049399" algn="l" defTabSz="819760" rtl="0" eaLnBrk="1" latinLnBrk="0" hangingPunct="1">
      <a:defRPr sz="1100" kern="1200">
        <a:solidFill>
          <a:schemeClr val="tx1"/>
        </a:solidFill>
        <a:latin typeface="+mn-lt"/>
        <a:ea typeface="+mn-ea"/>
        <a:cs typeface="+mn-cs"/>
      </a:defRPr>
    </a:lvl6pPr>
    <a:lvl7pPr marL="2459279" algn="l" defTabSz="819760" rtl="0" eaLnBrk="1" latinLnBrk="0" hangingPunct="1">
      <a:defRPr sz="1100" kern="1200">
        <a:solidFill>
          <a:schemeClr val="tx1"/>
        </a:solidFill>
        <a:latin typeface="+mn-lt"/>
        <a:ea typeface="+mn-ea"/>
        <a:cs typeface="+mn-cs"/>
      </a:defRPr>
    </a:lvl7pPr>
    <a:lvl8pPr marL="2869159" algn="l" defTabSz="819760" rtl="0" eaLnBrk="1" latinLnBrk="0" hangingPunct="1">
      <a:defRPr sz="1100" kern="1200">
        <a:solidFill>
          <a:schemeClr val="tx1"/>
        </a:solidFill>
        <a:latin typeface="+mn-lt"/>
        <a:ea typeface="+mn-ea"/>
        <a:cs typeface="+mn-cs"/>
      </a:defRPr>
    </a:lvl8pPr>
    <a:lvl9pPr marL="3279038" algn="l" defTabSz="8197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1958975" y="685800"/>
            <a:ext cx="2940050" cy="3429000"/>
          </a:xfrm>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Behavioral synthesis is an automated design process that takes high level specification in say C language and compiles it to low level hardware description language using sophisticated transformations. We are not gonna talk about the other transformations. My area of research is specific to loop pipelining.</a:t>
            </a:r>
          </a:p>
          <a:p>
            <a:endParaRPr lang="en-US" smtClean="0"/>
          </a:p>
        </p:txBody>
      </p:sp>
      <p:sp>
        <p:nvSpPr>
          <p:cNvPr id="4" name="Slide Number Placeholder 3"/>
          <p:cNvSpPr>
            <a:spLocks noGrp="1"/>
          </p:cNvSpPr>
          <p:nvPr>
            <p:ph type="sldNum" sz="quarter" idx="5"/>
          </p:nvPr>
        </p:nvSpPr>
        <p:spPr/>
        <p:txBody>
          <a:bodyPr/>
          <a:lstStyle/>
          <a:p>
            <a:pPr>
              <a:defRPr/>
            </a:pPr>
            <a:fld id="{775F0C0A-1DA8-4FA0-8878-C0C80D416045}" type="slidenum">
              <a:rPr lang="en-US" smtClean="0"/>
              <a:pPr>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 y="1988398"/>
            <a:ext cx="4663440" cy="1372023"/>
          </a:xfrm>
        </p:spPr>
        <p:txBody>
          <a:bodyPr/>
          <a:lstStyle/>
          <a:p>
            <a:r>
              <a:rPr lang="en-US" smtClean="0"/>
              <a:t>Click to edit Master title style</a:t>
            </a:r>
            <a:endParaRPr lang="en-US"/>
          </a:p>
        </p:txBody>
      </p:sp>
      <p:sp>
        <p:nvSpPr>
          <p:cNvPr id="3" name="Subtitle 2"/>
          <p:cNvSpPr>
            <a:spLocks noGrp="1"/>
          </p:cNvSpPr>
          <p:nvPr>
            <p:ph type="subTitle" idx="1"/>
          </p:nvPr>
        </p:nvSpPr>
        <p:spPr>
          <a:xfrm>
            <a:off x="822960" y="3627120"/>
            <a:ext cx="3840480" cy="1635760"/>
          </a:xfrm>
        </p:spPr>
        <p:txBody>
          <a:bodyPr/>
          <a:lstStyle>
            <a:lvl1pPr marL="0" indent="0" algn="ctr">
              <a:buNone/>
              <a:defRPr>
                <a:solidFill>
                  <a:schemeClr val="tx1">
                    <a:tint val="75000"/>
                  </a:schemeClr>
                </a:solidFill>
              </a:defRPr>
            </a:lvl1pPr>
            <a:lvl2pPr marL="409880" indent="0" algn="ctr">
              <a:buNone/>
              <a:defRPr>
                <a:solidFill>
                  <a:schemeClr val="tx1">
                    <a:tint val="75000"/>
                  </a:schemeClr>
                </a:solidFill>
              </a:defRPr>
            </a:lvl2pPr>
            <a:lvl3pPr marL="819760" indent="0" algn="ctr">
              <a:buNone/>
              <a:defRPr>
                <a:solidFill>
                  <a:schemeClr val="tx1">
                    <a:tint val="75000"/>
                  </a:schemeClr>
                </a:solidFill>
              </a:defRPr>
            </a:lvl3pPr>
            <a:lvl4pPr marL="1229639" indent="0" algn="ctr">
              <a:buNone/>
              <a:defRPr>
                <a:solidFill>
                  <a:schemeClr val="tx1">
                    <a:tint val="75000"/>
                  </a:schemeClr>
                </a:solidFill>
              </a:defRPr>
            </a:lvl4pPr>
            <a:lvl5pPr marL="1639519" indent="0" algn="ctr">
              <a:buNone/>
              <a:defRPr>
                <a:solidFill>
                  <a:schemeClr val="tx1">
                    <a:tint val="75000"/>
                  </a:schemeClr>
                </a:solidFill>
              </a:defRPr>
            </a:lvl5pPr>
            <a:lvl6pPr marL="2049399" indent="0" algn="ctr">
              <a:buNone/>
              <a:defRPr>
                <a:solidFill>
                  <a:schemeClr val="tx1">
                    <a:tint val="75000"/>
                  </a:schemeClr>
                </a:solidFill>
              </a:defRPr>
            </a:lvl6pPr>
            <a:lvl7pPr marL="2459279" indent="0" algn="ctr">
              <a:buNone/>
              <a:defRPr>
                <a:solidFill>
                  <a:schemeClr val="tx1">
                    <a:tint val="75000"/>
                  </a:schemeClr>
                </a:solidFill>
              </a:defRPr>
            </a:lvl7pPr>
            <a:lvl8pPr marL="2869159" indent="0" algn="ctr">
              <a:buNone/>
              <a:defRPr>
                <a:solidFill>
                  <a:schemeClr val="tx1">
                    <a:tint val="75000"/>
                  </a:schemeClr>
                </a:solidFill>
              </a:defRPr>
            </a:lvl8pPr>
            <a:lvl9pPr marL="327903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A589D6-208A-48DC-831B-10FAAEDD4B24}" type="datetimeFigureOut">
              <a:rPr lang="en-US" smtClean="0"/>
              <a:pPr/>
              <a:t>4/6/2013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E382F-EF7A-468F-9C92-3F01AAEDA9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A589D6-208A-48DC-831B-10FAAEDD4B24}" type="datetimeFigureOut">
              <a:rPr lang="en-US" smtClean="0"/>
              <a:pPr/>
              <a:t>4/6/2013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E382F-EF7A-468F-9C92-3F01AAEDA9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158" y="256330"/>
            <a:ext cx="863917" cy="54614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405" y="256330"/>
            <a:ext cx="2500313" cy="54614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A589D6-208A-48DC-831B-10FAAEDD4B24}" type="datetimeFigureOut">
              <a:rPr lang="en-US" smtClean="0"/>
              <a:pPr/>
              <a:t>4/6/2013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E382F-EF7A-468F-9C92-3F01AAEDA9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A589D6-208A-48DC-831B-10FAAEDD4B24}" type="datetimeFigureOut">
              <a:rPr lang="en-US" smtClean="0"/>
              <a:pPr/>
              <a:t>4/6/2013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E382F-EF7A-468F-9C92-3F01AAEDA9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33388" y="4113108"/>
            <a:ext cx="4663440" cy="1271270"/>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433388" y="2712932"/>
            <a:ext cx="4663440" cy="1400175"/>
          </a:xfrm>
        </p:spPr>
        <p:txBody>
          <a:bodyPr anchor="b"/>
          <a:lstStyle>
            <a:lvl1pPr marL="0" indent="0">
              <a:buNone/>
              <a:defRPr sz="1800">
                <a:solidFill>
                  <a:schemeClr val="tx1">
                    <a:tint val="75000"/>
                  </a:schemeClr>
                </a:solidFill>
              </a:defRPr>
            </a:lvl1pPr>
            <a:lvl2pPr marL="409880" indent="0">
              <a:buNone/>
              <a:defRPr sz="1600">
                <a:solidFill>
                  <a:schemeClr val="tx1">
                    <a:tint val="75000"/>
                  </a:schemeClr>
                </a:solidFill>
              </a:defRPr>
            </a:lvl2pPr>
            <a:lvl3pPr marL="819760" indent="0">
              <a:buNone/>
              <a:defRPr sz="1400">
                <a:solidFill>
                  <a:schemeClr val="tx1">
                    <a:tint val="75000"/>
                  </a:schemeClr>
                </a:solidFill>
              </a:defRPr>
            </a:lvl3pPr>
            <a:lvl4pPr marL="1229639" indent="0">
              <a:buNone/>
              <a:defRPr sz="1300">
                <a:solidFill>
                  <a:schemeClr val="tx1">
                    <a:tint val="75000"/>
                  </a:schemeClr>
                </a:solidFill>
              </a:defRPr>
            </a:lvl4pPr>
            <a:lvl5pPr marL="1639519" indent="0">
              <a:buNone/>
              <a:defRPr sz="1300">
                <a:solidFill>
                  <a:schemeClr val="tx1">
                    <a:tint val="75000"/>
                  </a:schemeClr>
                </a:solidFill>
              </a:defRPr>
            </a:lvl5pPr>
            <a:lvl6pPr marL="2049399" indent="0">
              <a:buNone/>
              <a:defRPr sz="1300">
                <a:solidFill>
                  <a:schemeClr val="tx1">
                    <a:tint val="75000"/>
                  </a:schemeClr>
                </a:solidFill>
              </a:defRPr>
            </a:lvl6pPr>
            <a:lvl7pPr marL="2459279" indent="0">
              <a:buNone/>
              <a:defRPr sz="1300">
                <a:solidFill>
                  <a:schemeClr val="tx1">
                    <a:tint val="75000"/>
                  </a:schemeClr>
                </a:solidFill>
              </a:defRPr>
            </a:lvl7pPr>
            <a:lvl8pPr marL="2869159" indent="0">
              <a:buNone/>
              <a:defRPr sz="1300">
                <a:solidFill>
                  <a:schemeClr val="tx1">
                    <a:tint val="75000"/>
                  </a:schemeClr>
                </a:solidFill>
              </a:defRPr>
            </a:lvl8pPr>
            <a:lvl9pPr marL="3279038"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A589D6-208A-48DC-831B-10FAAEDD4B24}" type="datetimeFigureOut">
              <a:rPr lang="en-US" smtClean="0"/>
              <a:pPr/>
              <a:t>4/6/2013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E382F-EF7A-468F-9C92-3F01AAEDA9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406" y="1493521"/>
            <a:ext cx="1682115" cy="422423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65960" y="1493521"/>
            <a:ext cx="1682115" cy="422423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A589D6-208A-48DC-831B-10FAAEDD4B24}" type="datetimeFigureOut">
              <a:rPr lang="en-US" smtClean="0"/>
              <a:pPr/>
              <a:t>4/6/2013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E382F-EF7A-468F-9C92-3F01AAEDA9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256329"/>
            <a:ext cx="4937760" cy="1066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74320" y="1432772"/>
            <a:ext cx="2424113" cy="597111"/>
          </a:xfrm>
        </p:spPr>
        <p:txBody>
          <a:bodyPr anchor="b"/>
          <a:lstStyle>
            <a:lvl1pPr marL="0" indent="0">
              <a:buNone/>
              <a:defRPr sz="2200" b="1"/>
            </a:lvl1pPr>
            <a:lvl2pPr marL="409880" indent="0">
              <a:buNone/>
              <a:defRPr sz="1800" b="1"/>
            </a:lvl2pPr>
            <a:lvl3pPr marL="819760" indent="0">
              <a:buNone/>
              <a:defRPr sz="1600" b="1"/>
            </a:lvl3pPr>
            <a:lvl4pPr marL="1229639" indent="0">
              <a:buNone/>
              <a:defRPr sz="1400" b="1"/>
            </a:lvl4pPr>
            <a:lvl5pPr marL="1639519" indent="0">
              <a:buNone/>
              <a:defRPr sz="1400" b="1"/>
            </a:lvl5pPr>
            <a:lvl6pPr marL="2049399" indent="0">
              <a:buNone/>
              <a:defRPr sz="1400" b="1"/>
            </a:lvl6pPr>
            <a:lvl7pPr marL="2459279" indent="0">
              <a:buNone/>
              <a:defRPr sz="1400" b="1"/>
            </a:lvl7pPr>
            <a:lvl8pPr marL="2869159" indent="0">
              <a:buNone/>
              <a:defRPr sz="1400" b="1"/>
            </a:lvl8pPr>
            <a:lvl9pPr marL="3279038"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274320" y="2029883"/>
            <a:ext cx="2424113" cy="3687869"/>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787016" y="1432772"/>
            <a:ext cx="2425065" cy="597111"/>
          </a:xfrm>
        </p:spPr>
        <p:txBody>
          <a:bodyPr anchor="b"/>
          <a:lstStyle>
            <a:lvl1pPr marL="0" indent="0">
              <a:buNone/>
              <a:defRPr sz="2200" b="1"/>
            </a:lvl1pPr>
            <a:lvl2pPr marL="409880" indent="0">
              <a:buNone/>
              <a:defRPr sz="1800" b="1"/>
            </a:lvl2pPr>
            <a:lvl3pPr marL="819760" indent="0">
              <a:buNone/>
              <a:defRPr sz="1600" b="1"/>
            </a:lvl3pPr>
            <a:lvl4pPr marL="1229639" indent="0">
              <a:buNone/>
              <a:defRPr sz="1400" b="1"/>
            </a:lvl4pPr>
            <a:lvl5pPr marL="1639519" indent="0">
              <a:buNone/>
              <a:defRPr sz="1400" b="1"/>
            </a:lvl5pPr>
            <a:lvl6pPr marL="2049399" indent="0">
              <a:buNone/>
              <a:defRPr sz="1400" b="1"/>
            </a:lvl6pPr>
            <a:lvl7pPr marL="2459279" indent="0">
              <a:buNone/>
              <a:defRPr sz="1400" b="1"/>
            </a:lvl7pPr>
            <a:lvl8pPr marL="2869159" indent="0">
              <a:buNone/>
              <a:defRPr sz="1400" b="1"/>
            </a:lvl8pPr>
            <a:lvl9pPr marL="3279038"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2787016" y="2029883"/>
            <a:ext cx="2425065" cy="3687869"/>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A589D6-208A-48DC-831B-10FAAEDD4B24}" type="datetimeFigureOut">
              <a:rPr lang="en-US" smtClean="0"/>
              <a:pPr/>
              <a:t>4/6/2013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6E382F-EF7A-468F-9C92-3F01AAEDA9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A589D6-208A-48DC-831B-10FAAEDD4B24}" type="datetimeFigureOut">
              <a:rPr lang="en-US" smtClean="0"/>
              <a:pPr/>
              <a:t>4/6/2013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6E382F-EF7A-468F-9C92-3F01AAEDA9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A589D6-208A-48DC-831B-10FAAEDD4B24}" type="datetimeFigureOut">
              <a:rPr lang="en-US" smtClean="0"/>
              <a:pPr/>
              <a:t>4/6/2013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6E382F-EF7A-468F-9C92-3F01AAEDA9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4320" y="254847"/>
            <a:ext cx="1804988" cy="1084580"/>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2145030" y="254848"/>
            <a:ext cx="3067050" cy="5462905"/>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74320" y="1339428"/>
            <a:ext cx="1804988" cy="4378325"/>
          </a:xfrm>
        </p:spPr>
        <p:txBody>
          <a:bodyPr/>
          <a:lstStyle>
            <a:lvl1pPr marL="0" indent="0">
              <a:buNone/>
              <a:defRPr sz="1300"/>
            </a:lvl1pPr>
            <a:lvl2pPr marL="409880" indent="0">
              <a:buNone/>
              <a:defRPr sz="1100"/>
            </a:lvl2pPr>
            <a:lvl3pPr marL="819760" indent="0">
              <a:buNone/>
              <a:defRPr sz="900"/>
            </a:lvl3pPr>
            <a:lvl4pPr marL="1229639" indent="0">
              <a:buNone/>
              <a:defRPr sz="800"/>
            </a:lvl4pPr>
            <a:lvl5pPr marL="1639519" indent="0">
              <a:buNone/>
              <a:defRPr sz="800"/>
            </a:lvl5pPr>
            <a:lvl6pPr marL="2049399" indent="0">
              <a:buNone/>
              <a:defRPr sz="800"/>
            </a:lvl6pPr>
            <a:lvl7pPr marL="2459279" indent="0">
              <a:buNone/>
              <a:defRPr sz="800"/>
            </a:lvl7pPr>
            <a:lvl8pPr marL="2869159" indent="0">
              <a:buNone/>
              <a:defRPr sz="800"/>
            </a:lvl8pPr>
            <a:lvl9pPr marL="3279038"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A589D6-208A-48DC-831B-10FAAEDD4B24}" type="datetimeFigureOut">
              <a:rPr lang="en-US" smtClean="0"/>
              <a:pPr/>
              <a:t>4/6/2013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E382F-EF7A-468F-9C92-3F01AAEDA9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5373" y="4480560"/>
            <a:ext cx="3291840" cy="528955"/>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075373" y="571923"/>
            <a:ext cx="3291840" cy="3840480"/>
          </a:xfrm>
        </p:spPr>
        <p:txBody>
          <a:bodyPr/>
          <a:lstStyle>
            <a:lvl1pPr marL="0" indent="0">
              <a:buNone/>
              <a:defRPr sz="2900"/>
            </a:lvl1pPr>
            <a:lvl2pPr marL="409880" indent="0">
              <a:buNone/>
              <a:defRPr sz="2500"/>
            </a:lvl2pPr>
            <a:lvl3pPr marL="819760" indent="0">
              <a:buNone/>
              <a:defRPr sz="2200"/>
            </a:lvl3pPr>
            <a:lvl4pPr marL="1229639" indent="0">
              <a:buNone/>
              <a:defRPr sz="1800"/>
            </a:lvl4pPr>
            <a:lvl5pPr marL="1639519" indent="0">
              <a:buNone/>
              <a:defRPr sz="1800"/>
            </a:lvl5pPr>
            <a:lvl6pPr marL="2049399" indent="0">
              <a:buNone/>
              <a:defRPr sz="1800"/>
            </a:lvl6pPr>
            <a:lvl7pPr marL="2459279" indent="0">
              <a:buNone/>
              <a:defRPr sz="1800"/>
            </a:lvl7pPr>
            <a:lvl8pPr marL="2869159" indent="0">
              <a:buNone/>
              <a:defRPr sz="1800"/>
            </a:lvl8pPr>
            <a:lvl9pPr marL="3279038" indent="0">
              <a:buNone/>
              <a:defRPr sz="1800"/>
            </a:lvl9pPr>
          </a:lstStyle>
          <a:p>
            <a:endParaRPr lang="en-US"/>
          </a:p>
        </p:txBody>
      </p:sp>
      <p:sp>
        <p:nvSpPr>
          <p:cNvPr id="4" name="Text Placeholder 3"/>
          <p:cNvSpPr>
            <a:spLocks noGrp="1"/>
          </p:cNvSpPr>
          <p:nvPr>
            <p:ph type="body" sz="half" idx="2"/>
          </p:nvPr>
        </p:nvSpPr>
        <p:spPr>
          <a:xfrm>
            <a:off x="1075373" y="5009515"/>
            <a:ext cx="3291840" cy="751205"/>
          </a:xfrm>
        </p:spPr>
        <p:txBody>
          <a:bodyPr/>
          <a:lstStyle>
            <a:lvl1pPr marL="0" indent="0">
              <a:buNone/>
              <a:defRPr sz="1300"/>
            </a:lvl1pPr>
            <a:lvl2pPr marL="409880" indent="0">
              <a:buNone/>
              <a:defRPr sz="1100"/>
            </a:lvl2pPr>
            <a:lvl3pPr marL="819760" indent="0">
              <a:buNone/>
              <a:defRPr sz="900"/>
            </a:lvl3pPr>
            <a:lvl4pPr marL="1229639" indent="0">
              <a:buNone/>
              <a:defRPr sz="800"/>
            </a:lvl4pPr>
            <a:lvl5pPr marL="1639519" indent="0">
              <a:buNone/>
              <a:defRPr sz="800"/>
            </a:lvl5pPr>
            <a:lvl6pPr marL="2049399" indent="0">
              <a:buNone/>
              <a:defRPr sz="800"/>
            </a:lvl6pPr>
            <a:lvl7pPr marL="2459279" indent="0">
              <a:buNone/>
              <a:defRPr sz="800"/>
            </a:lvl7pPr>
            <a:lvl8pPr marL="2869159" indent="0">
              <a:buNone/>
              <a:defRPr sz="800"/>
            </a:lvl8pPr>
            <a:lvl9pPr marL="3279038"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A589D6-208A-48DC-831B-10FAAEDD4B24}" type="datetimeFigureOut">
              <a:rPr lang="en-US" smtClean="0"/>
              <a:pPr/>
              <a:t>4/6/2013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E382F-EF7A-468F-9C92-3F01AAEDA9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56329"/>
            <a:ext cx="4937760" cy="1066800"/>
          </a:xfrm>
          <a:prstGeom prst="rect">
            <a:avLst/>
          </a:prstGeom>
        </p:spPr>
        <p:txBody>
          <a:bodyPr vert="horz" lIns="81976" tIns="40988" rIns="81976" bIns="4098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74320" y="1493521"/>
            <a:ext cx="4937760" cy="4224232"/>
          </a:xfrm>
          <a:prstGeom prst="rect">
            <a:avLst/>
          </a:prstGeom>
        </p:spPr>
        <p:txBody>
          <a:bodyPr vert="horz" lIns="81976" tIns="40988" rIns="81976" bIns="4098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74320" y="5932595"/>
            <a:ext cx="1280160" cy="340783"/>
          </a:xfrm>
          <a:prstGeom prst="rect">
            <a:avLst/>
          </a:prstGeom>
        </p:spPr>
        <p:txBody>
          <a:bodyPr vert="horz" lIns="81976" tIns="40988" rIns="81976" bIns="40988" rtlCol="0" anchor="ctr"/>
          <a:lstStyle>
            <a:lvl1pPr algn="l">
              <a:defRPr sz="1100">
                <a:solidFill>
                  <a:schemeClr val="tx1">
                    <a:tint val="75000"/>
                  </a:schemeClr>
                </a:solidFill>
              </a:defRPr>
            </a:lvl1pPr>
          </a:lstStyle>
          <a:p>
            <a:fld id="{BAA589D6-208A-48DC-831B-10FAAEDD4B24}" type="datetimeFigureOut">
              <a:rPr lang="en-US" smtClean="0"/>
              <a:pPr/>
              <a:t>4/6/2013</a:t>
            </a:fld>
            <a:endParaRPr lang="en-US"/>
          </a:p>
        </p:txBody>
      </p:sp>
      <p:sp>
        <p:nvSpPr>
          <p:cNvPr id="5" name="Footer Placeholder 4"/>
          <p:cNvSpPr>
            <a:spLocks noGrp="1"/>
          </p:cNvSpPr>
          <p:nvPr>
            <p:ph type="ftr" sz="quarter" idx="3"/>
          </p:nvPr>
        </p:nvSpPr>
        <p:spPr>
          <a:xfrm>
            <a:off x="1874520" y="5932595"/>
            <a:ext cx="1737360" cy="340783"/>
          </a:xfrm>
          <a:prstGeom prst="rect">
            <a:avLst/>
          </a:prstGeom>
        </p:spPr>
        <p:txBody>
          <a:bodyPr vert="horz" lIns="81976" tIns="40988" rIns="81976" bIns="40988" rtlCol="0" anchor="ctr"/>
          <a:lstStyle>
            <a:lvl1pPr algn="ctr">
              <a:defRPr sz="1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931920" y="5932595"/>
            <a:ext cx="1280160" cy="340783"/>
          </a:xfrm>
          <a:prstGeom prst="rect">
            <a:avLst/>
          </a:prstGeom>
        </p:spPr>
        <p:txBody>
          <a:bodyPr vert="horz" lIns="81976" tIns="40988" rIns="81976" bIns="40988" rtlCol="0" anchor="ctr"/>
          <a:lstStyle>
            <a:lvl1pPr algn="r">
              <a:defRPr sz="1100">
                <a:solidFill>
                  <a:schemeClr val="tx1">
                    <a:tint val="75000"/>
                  </a:schemeClr>
                </a:solidFill>
              </a:defRPr>
            </a:lvl1pPr>
          </a:lstStyle>
          <a:p>
            <a:fld id="{676E382F-EF7A-468F-9C92-3F01AAEDA9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19760" rtl="0" eaLnBrk="1" latinLnBrk="0" hangingPunct="1">
        <a:spcBef>
          <a:spcPct val="0"/>
        </a:spcBef>
        <a:buNone/>
        <a:defRPr sz="3900" kern="1200">
          <a:solidFill>
            <a:schemeClr val="tx1"/>
          </a:solidFill>
          <a:latin typeface="+mj-lt"/>
          <a:ea typeface="+mj-ea"/>
          <a:cs typeface="+mj-cs"/>
        </a:defRPr>
      </a:lvl1pPr>
    </p:titleStyle>
    <p:bodyStyle>
      <a:lvl1pPr marL="307410" indent="-307410" algn="l" defTabSz="819760"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66055" indent="-256175" algn="l" defTabSz="819760"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24700" indent="-204940" algn="l" defTabSz="81976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34579" indent="-204940" algn="l" defTabSz="81976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44459" indent="-204940" algn="l" defTabSz="81976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54339" indent="-204940" algn="l" defTabSz="81976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64219" indent="-204940" algn="l" defTabSz="81976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74099" indent="-204940" algn="l" defTabSz="81976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83978" indent="-204940" algn="l" defTabSz="81976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19760" rtl="0" eaLnBrk="1" latinLnBrk="0" hangingPunct="1">
        <a:defRPr sz="1600" kern="1200">
          <a:solidFill>
            <a:schemeClr val="tx1"/>
          </a:solidFill>
          <a:latin typeface="+mn-lt"/>
          <a:ea typeface="+mn-ea"/>
          <a:cs typeface="+mn-cs"/>
        </a:defRPr>
      </a:lvl1pPr>
      <a:lvl2pPr marL="409880" algn="l" defTabSz="819760" rtl="0" eaLnBrk="1" latinLnBrk="0" hangingPunct="1">
        <a:defRPr sz="1600" kern="1200">
          <a:solidFill>
            <a:schemeClr val="tx1"/>
          </a:solidFill>
          <a:latin typeface="+mn-lt"/>
          <a:ea typeface="+mn-ea"/>
          <a:cs typeface="+mn-cs"/>
        </a:defRPr>
      </a:lvl2pPr>
      <a:lvl3pPr marL="819760" algn="l" defTabSz="819760" rtl="0" eaLnBrk="1" latinLnBrk="0" hangingPunct="1">
        <a:defRPr sz="1600" kern="1200">
          <a:solidFill>
            <a:schemeClr val="tx1"/>
          </a:solidFill>
          <a:latin typeface="+mn-lt"/>
          <a:ea typeface="+mn-ea"/>
          <a:cs typeface="+mn-cs"/>
        </a:defRPr>
      </a:lvl3pPr>
      <a:lvl4pPr marL="1229639" algn="l" defTabSz="819760" rtl="0" eaLnBrk="1" latinLnBrk="0" hangingPunct="1">
        <a:defRPr sz="1600" kern="1200">
          <a:solidFill>
            <a:schemeClr val="tx1"/>
          </a:solidFill>
          <a:latin typeface="+mn-lt"/>
          <a:ea typeface="+mn-ea"/>
          <a:cs typeface="+mn-cs"/>
        </a:defRPr>
      </a:lvl4pPr>
      <a:lvl5pPr marL="1639519" algn="l" defTabSz="819760" rtl="0" eaLnBrk="1" latinLnBrk="0" hangingPunct="1">
        <a:defRPr sz="1600" kern="1200">
          <a:solidFill>
            <a:schemeClr val="tx1"/>
          </a:solidFill>
          <a:latin typeface="+mn-lt"/>
          <a:ea typeface="+mn-ea"/>
          <a:cs typeface="+mn-cs"/>
        </a:defRPr>
      </a:lvl5pPr>
      <a:lvl6pPr marL="2049399" algn="l" defTabSz="819760" rtl="0" eaLnBrk="1" latinLnBrk="0" hangingPunct="1">
        <a:defRPr sz="1600" kern="1200">
          <a:solidFill>
            <a:schemeClr val="tx1"/>
          </a:solidFill>
          <a:latin typeface="+mn-lt"/>
          <a:ea typeface="+mn-ea"/>
          <a:cs typeface="+mn-cs"/>
        </a:defRPr>
      </a:lvl6pPr>
      <a:lvl7pPr marL="2459279" algn="l" defTabSz="819760" rtl="0" eaLnBrk="1" latinLnBrk="0" hangingPunct="1">
        <a:defRPr sz="1600" kern="1200">
          <a:solidFill>
            <a:schemeClr val="tx1"/>
          </a:solidFill>
          <a:latin typeface="+mn-lt"/>
          <a:ea typeface="+mn-ea"/>
          <a:cs typeface="+mn-cs"/>
        </a:defRPr>
      </a:lvl7pPr>
      <a:lvl8pPr marL="2869159" algn="l" defTabSz="819760" rtl="0" eaLnBrk="1" latinLnBrk="0" hangingPunct="1">
        <a:defRPr sz="1600" kern="1200">
          <a:solidFill>
            <a:schemeClr val="tx1"/>
          </a:solidFill>
          <a:latin typeface="+mn-lt"/>
          <a:ea typeface="+mn-ea"/>
          <a:cs typeface="+mn-cs"/>
        </a:defRPr>
      </a:lvl8pPr>
      <a:lvl9pPr marL="3279038" algn="l" defTabSz="81976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81001" y="152400"/>
            <a:ext cx="4724399" cy="6053554"/>
            <a:chOff x="304800" y="304800"/>
            <a:chExt cx="4724399" cy="6053554"/>
          </a:xfrm>
        </p:grpSpPr>
        <p:sp>
          <p:nvSpPr>
            <p:cNvPr id="6" name="Rounded Rectangle 5"/>
            <p:cNvSpPr/>
            <p:nvPr/>
          </p:nvSpPr>
          <p:spPr bwMode="auto">
            <a:xfrm>
              <a:off x="346232" y="1447800"/>
              <a:ext cx="4641534" cy="3825240"/>
            </a:xfrm>
            <a:prstGeom prst="roundRect">
              <a:avLst/>
            </a:prstGeom>
            <a:solidFill>
              <a:schemeClr val="accent1">
                <a:alpha val="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81976" tIns="40988" rIns="81976" bIns="40988" anchor="ctr"/>
            <a:lstStyle/>
            <a:p>
              <a:pPr algn="ctr">
                <a:defRPr/>
              </a:pPr>
              <a:endParaRPr lang="en-US" dirty="0"/>
            </a:p>
          </p:txBody>
        </p:sp>
        <p:sp>
          <p:nvSpPr>
            <p:cNvPr id="5125" name="TextBox 3"/>
            <p:cNvSpPr txBox="1">
              <a:spLocks noChangeArrowheads="1"/>
            </p:cNvSpPr>
            <p:nvPr/>
          </p:nvSpPr>
          <p:spPr bwMode="auto">
            <a:xfrm>
              <a:off x="342899" y="304800"/>
              <a:ext cx="4648200" cy="759885"/>
            </a:xfrm>
            <a:prstGeom prst="rect">
              <a:avLst/>
            </a:prstGeom>
            <a:noFill/>
            <a:ln w="9525">
              <a:solidFill>
                <a:schemeClr val="tx1"/>
              </a:solidFill>
              <a:miter lim="800000"/>
              <a:headEnd/>
              <a:tailEnd/>
            </a:ln>
          </p:spPr>
          <p:txBody>
            <a:bodyPr wrap="square" lIns="81976" tIns="40988" rIns="81976" bIns="40988">
              <a:spAutoFit/>
            </a:bodyPr>
            <a:lstStyle/>
            <a:p>
              <a:pPr algn="ctr"/>
              <a:r>
                <a:rPr lang="en-US" sz="2200" dirty="0">
                  <a:latin typeface="Calibri" pitchFamily="34" charset="0"/>
                </a:rPr>
                <a:t>   </a:t>
              </a:r>
              <a:r>
                <a:rPr lang="en-US" sz="2200" dirty="0" smtClean="0">
                  <a:latin typeface="Calibri" pitchFamily="34" charset="0"/>
                </a:rPr>
                <a:t>Electronic System level Design</a:t>
              </a:r>
            </a:p>
            <a:p>
              <a:pPr algn="ctr"/>
              <a:r>
                <a:rPr lang="en-US" sz="2200" dirty="0" smtClean="0">
                  <a:latin typeface="Calibri" pitchFamily="34" charset="0"/>
                </a:rPr>
                <a:t>(</a:t>
              </a:r>
              <a:r>
                <a:rPr lang="en-US" sz="2200" dirty="0" smtClean="0">
                  <a:latin typeface="Calibri" pitchFamily="34" charset="0"/>
                </a:rPr>
                <a:t>Behavior </a:t>
              </a:r>
              <a:r>
                <a:rPr lang="en-US" sz="2200" dirty="0">
                  <a:latin typeface="Calibri" pitchFamily="34" charset="0"/>
                </a:rPr>
                <a:t>of </a:t>
              </a:r>
              <a:r>
                <a:rPr lang="en-US" sz="2200" dirty="0" smtClean="0">
                  <a:latin typeface="Calibri" pitchFamily="34" charset="0"/>
                </a:rPr>
                <a:t>design in </a:t>
              </a:r>
              <a:r>
                <a:rPr lang="en-US" sz="2200" dirty="0">
                  <a:latin typeface="Calibri" pitchFamily="34" charset="0"/>
                </a:rPr>
                <a:t>C, C++, System C)</a:t>
              </a:r>
            </a:p>
          </p:txBody>
        </p:sp>
        <p:sp>
          <p:nvSpPr>
            <p:cNvPr id="5126" name="TextBox 4"/>
            <p:cNvSpPr txBox="1">
              <a:spLocks noChangeArrowheads="1"/>
            </p:cNvSpPr>
            <p:nvPr/>
          </p:nvSpPr>
          <p:spPr bwMode="auto">
            <a:xfrm>
              <a:off x="304800" y="5598469"/>
              <a:ext cx="4724399" cy="759885"/>
            </a:xfrm>
            <a:prstGeom prst="rect">
              <a:avLst/>
            </a:prstGeom>
            <a:noFill/>
            <a:ln w="9525">
              <a:solidFill>
                <a:schemeClr val="tx1"/>
              </a:solidFill>
              <a:miter lim="800000"/>
              <a:headEnd/>
              <a:tailEnd/>
            </a:ln>
          </p:spPr>
          <p:txBody>
            <a:bodyPr wrap="square" lIns="81976" tIns="40988" rIns="81976" bIns="40988">
              <a:spAutoFit/>
            </a:bodyPr>
            <a:lstStyle/>
            <a:p>
              <a:pPr algn="ctr"/>
              <a:r>
                <a:rPr lang="en-US" sz="2200" dirty="0" smtClean="0">
                  <a:latin typeface="Calibri" pitchFamily="34" charset="0"/>
                </a:rPr>
                <a:t>RTL Design </a:t>
              </a:r>
              <a:r>
                <a:rPr lang="en-US" sz="2200" dirty="0" smtClean="0">
                  <a:latin typeface="Calibri" pitchFamily="34" charset="0"/>
                </a:rPr>
                <a:t>(in </a:t>
              </a:r>
              <a:r>
                <a:rPr lang="en-US" sz="2200" dirty="0" smtClean="0">
                  <a:latin typeface="Calibri" pitchFamily="34" charset="0"/>
                </a:rPr>
                <a:t>h</a:t>
              </a:r>
              <a:r>
                <a:rPr lang="en-US" sz="2200" dirty="0" smtClean="0">
                  <a:latin typeface="Calibri" pitchFamily="34" charset="0"/>
                </a:rPr>
                <a:t>ardware </a:t>
              </a:r>
              <a:r>
                <a:rPr lang="en-US" sz="2200" dirty="0" smtClean="0">
                  <a:latin typeface="Calibri" pitchFamily="34" charset="0"/>
                </a:rPr>
                <a:t>d</a:t>
              </a:r>
              <a:r>
                <a:rPr lang="en-US" sz="2200" dirty="0" smtClean="0">
                  <a:latin typeface="Calibri" pitchFamily="34" charset="0"/>
                </a:rPr>
                <a:t>escription </a:t>
              </a:r>
              <a:r>
                <a:rPr lang="en-US" sz="2200" dirty="0" smtClean="0">
                  <a:latin typeface="Calibri" pitchFamily="34" charset="0"/>
                </a:rPr>
                <a:t>l</a:t>
              </a:r>
              <a:r>
                <a:rPr lang="en-US" sz="2200" dirty="0" smtClean="0">
                  <a:latin typeface="Calibri" pitchFamily="34" charset="0"/>
                </a:rPr>
                <a:t>anguage like VHDL)</a:t>
              </a:r>
              <a:endParaRPr lang="en-US" sz="2200" dirty="0">
                <a:latin typeface="Calibri" pitchFamily="34" charset="0"/>
              </a:endParaRPr>
            </a:p>
          </p:txBody>
        </p:sp>
        <p:sp>
          <p:nvSpPr>
            <p:cNvPr id="5127" name="TextBox 6"/>
            <p:cNvSpPr txBox="1">
              <a:spLocks noChangeArrowheads="1"/>
            </p:cNvSpPr>
            <p:nvPr/>
          </p:nvSpPr>
          <p:spPr bwMode="auto">
            <a:xfrm>
              <a:off x="685119" y="1652643"/>
              <a:ext cx="3963761" cy="759885"/>
            </a:xfrm>
            <a:prstGeom prst="rect">
              <a:avLst/>
            </a:prstGeom>
            <a:noFill/>
            <a:ln w="9525">
              <a:solidFill>
                <a:schemeClr val="tx1"/>
              </a:solidFill>
              <a:miter lim="800000"/>
              <a:headEnd/>
              <a:tailEnd/>
            </a:ln>
          </p:spPr>
          <p:txBody>
            <a:bodyPr wrap="square" lIns="81976" tIns="40988" rIns="81976" bIns="40988">
              <a:spAutoFit/>
            </a:bodyPr>
            <a:lstStyle/>
            <a:p>
              <a:pPr algn="ctr"/>
              <a:r>
                <a:rPr lang="en-US" sz="2200" dirty="0">
                  <a:latin typeface="Calibri" pitchFamily="34" charset="0"/>
                </a:rPr>
                <a:t>Compiler  Transformations </a:t>
              </a:r>
            </a:p>
            <a:p>
              <a:pPr algn="ctr"/>
              <a:r>
                <a:rPr lang="en-US" sz="2200" dirty="0">
                  <a:latin typeface="Calibri" pitchFamily="34" charset="0"/>
                </a:rPr>
                <a:t>(</a:t>
              </a:r>
              <a:r>
                <a:rPr lang="en-US" sz="2200" dirty="0" err="1">
                  <a:latin typeface="Calibri" pitchFamily="34" charset="0"/>
                </a:rPr>
                <a:t>eg</a:t>
              </a:r>
              <a:r>
                <a:rPr lang="en-US" sz="2200" dirty="0">
                  <a:latin typeface="Calibri" pitchFamily="34" charset="0"/>
                </a:rPr>
                <a:t>, dead code elimination)</a:t>
              </a:r>
            </a:p>
          </p:txBody>
        </p:sp>
        <p:sp>
          <p:nvSpPr>
            <p:cNvPr id="5128" name="TextBox 7"/>
            <p:cNvSpPr txBox="1">
              <a:spLocks noChangeArrowheads="1"/>
            </p:cNvSpPr>
            <p:nvPr/>
          </p:nvSpPr>
          <p:spPr bwMode="auto">
            <a:xfrm>
              <a:off x="682751" y="2973915"/>
              <a:ext cx="3968496" cy="759885"/>
            </a:xfrm>
            <a:prstGeom prst="rect">
              <a:avLst/>
            </a:prstGeom>
            <a:noFill/>
            <a:ln w="9525">
              <a:solidFill>
                <a:schemeClr val="tx1"/>
              </a:solidFill>
              <a:miter lim="800000"/>
              <a:headEnd/>
              <a:tailEnd/>
            </a:ln>
          </p:spPr>
          <p:txBody>
            <a:bodyPr wrap="square" lIns="81976" tIns="40988" rIns="81976" bIns="40988">
              <a:spAutoFit/>
            </a:bodyPr>
            <a:lstStyle/>
            <a:p>
              <a:pPr algn="ctr"/>
              <a:r>
                <a:rPr lang="en-US" sz="2200" dirty="0">
                  <a:latin typeface="Calibri" pitchFamily="34" charset="0"/>
                </a:rPr>
                <a:t>Scheduling Transformations</a:t>
              </a:r>
            </a:p>
            <a:p>
              <a:pPr algn="ctr"/>
              <a:r>
                <a:rPr lang="en-US" sz="2200" dirty="0">
                  <a:latin typeface="Calibri" pitchFamily="34" charset="0"/>
                </a:rPr>
                <a:t>(</a:t>
              </a:r>
              <a:r>
                <a:rPr lang="en-US" sz="2200" dirty="0" err="1">
                  <a:latin typeface="Calibri" pitchFamily="34" charset="0"/>
                </a:rPr>
                <a:t>eg</a:t>
              </a:r>
              <a:r>
                <a:rPr lang="en-US" sz="2200" dirty="0">
                  <a:latin typeface="Calibri" pitchFamily="34" charset="0"/>
                </a:rPr>
                <a:t>, </a:t>
              </a:r>
              <a:r>
                <a:rPr lang="en-US" sz="2200" dirty="0">
                  <a:latin typeface="Arial Black" pitchFamily="34" charset="0"/>
                </a:rPr>
                <a:t>Loop pipelining</a:t>
              </a:r>
              <a:r>
                <a:rPr lang="en-US" sz="2200" dirty="0">
                  <a:latin typeface="Calibri" pitchFamily="34" charset="0"/>
                </a:rPr>
                <a:t>)</a:t>
              </a:r>
            </a:p>
          </p:txBody>
        </p:sp>
        <p:sp>
          <p:nvSpPr>
            <p:cNvPr id="5129" name="TextBox 8"/>
            <p:cNvSpPr txBox="1">
              <a:spLocks noChangeArrowheads="1"/>
            </p:cNvSpPr>
            <p:nvPr/>
          </p:nvSpPr>
          <p:spPr bwMode="auto">
            <a:xfrm>
              <a:off x="682751" y="4269315"/>
              <a:ext cx="3968496" cy="759885"/>
            </a:xfrm>
            <a:prstGeom prst="rect">
              <a:avLst/>
            </a:prstGeom>
            <a:noFill/>
            <a:ln w="9525">
              <a:solidFill>
                <a:schemeClr val="tx1"/>
              </a:solidFill>
              <a:miter lim="800000"/>
              <a:headEnd/>
              <a:tailEnd/>
            </a:ln>
          </p:spPr>
          <p:txBody>
            <a:bodyPr wrap="square" lIns="81976" tIns="40988" rIns="81976" bIns="40988">
              <a:spAutoFit/>
            </a:bodyPr>
            <a:lstStyle/>
            <a:p>
              <a:pPr algn="ctr"/>
              <a:r>
                <a:rPr lang="en-US" sz="2200" dirty="0">
                  <a:latin typeface="Calibri" pitchFamily="34" charset="0"/>
                </a:rPr>
                <a:t>Resource Allocation</a:t>
              </a:r>
            </a:p>
            <a:p>
              <a:pPr algn="ctr"/>
              <a:r>
                <a:rPr lang="en-US" sz="2200" dirty="0">
                  <a:latin typeface="Calibri" pitchFamily="34" charset="0"/>
                </a:rPr>
                <a:t>a</a:t>
              </a:r>
              <a:r>
                <a:rPr lang="en-US" sz="2200" dirty="0" smtClean="0">
                  <a:latin typeface="Calibri" pitchFamily="34" charset="0"/>
                </a:rPr>
                <a:t>nd </a:t>
              </a:r>
              <a:r>
                <a:rPr lang="en-US" sz="2200" dirty="0">
                  <a:latin typeface="Calibri" pitchFamily="34" charset="0"/>
                </a:rPr>
                <a:t>Control Synthesis</a:t>
              </a:r>
            </a:p>
          </p:txBody>
        </p:sp>
        <p:cxnSp>
          <p:nvCxnSpPr>
            <p:cNvPr id="12" name="Straight Arrow Connector 11"/>
            <p:cNvCxnSpPr/>
            <p:nvPr/>
          </p:nvCxnSpPr>
          <p:spPr bwMode="auto">
            <a:xfrm rot="5400000">
              <a:off x="2397251" y="2702051"/>
              <a:ext cx="53949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bwMode="auto">
            <a:xfrm rot="5400000">
              <a:off x="2417419" y="4001954"/>
              <a:ext cx="5347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2575559" y="5258858"/>
              <a:ext cx="182880" cy="3383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81976" tIns="40988" rIns="81976" bIns="40988" anchor="ctr"/>
            <a:lstStyle/>
            <a:p>
              <a:pPr algn="ctr">
                <a:defRPr/>
              </a:pPr>
              <a:endParaRPr lang="en-US"/>
            </a:p>
          </p:txBody>
        </p:sp>
        <p:sp>
          <p:nvSpPr>
            <p:cNvPr id="16" name="Down Arrow 15"/>
            <p:cNvSpPr/>
            <p:nvPr/>
          </p:nvSpPr>
          <p:spPr>
            <a:xfrm>
              <a:off x="2575559" y="1066800"/>
              <a:ext cx="182880" cy="3383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81976" tIns="40988" rIns="81976" bIns="40988" anchor="ctr"/>
            <a:lstStyle/>
            <a:p>
              <a:pPr algn="ctr">
                <a:defRPr/>
              </a:pPr>
              <a:endParaRPr lang="en-US"/>
            </a:p>
          </p:txBody>
        </p:sp>
        <p:sp>
          <p:nvSpPr>
            <p:cNvPr id="17" name="Oval 16"/>
            <p:cNvSpPr/>
            <p:nvPr/>
          </p:nvSpPr>
          <p:spPr>
            <a:xfrm>
              <a:off x="1600200" y="3276600"/>
              <a:ext cx="26670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81976" tIns="40988" rIns="81976" bIns="40988" anchor="ctr"/>
            <a:lstStyle/>
            <a:p>
              <a:pPr algn="ctr">
                <a:defRPr/>
              </a:pPr>
              <a:endParaRPr 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99</Words>
  <Application>Microsoft Office PowerPoint</Application>
  <PresentationFormat>Custom</PresentationFormat>
  <Paragraphs>11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disha</dc:creator>
  <cp:lastModifiedBy>disha</cp:lastModifiedBy>
  <cp:revision>3</cp:revision>
  <dcterms:created xsi:type="dcterms:W3CDTF">2013-03-30T18:11:50Z</dcterms:created>
  <dcterms:modified xsi:type="dcterms:W3CDTF">2013-04-07T03:58:50Z</dcterms:modified>
</cp:coreProperties>
</file>