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1430000" cy="5715000"/>
  <p:notesSz cx="5486400" cy="9601200"/>
  <p:defaultTextStyle>
    <a:defPPr>
      <a:defRPr lang="en-US"/>
    </a:defPPr>
    <a:lvl1pPr marL="0" algn="l" defTabSz="855807" rtl="0" eaLnBrk="1" latinLnBrk="0" hangingPunct="1">
      <a:defRPr sz="1685" kern="1200">
        <a:solidFill>
          <a:schemeClr val="tx1"/>
        </a:solidFill>
        <a:latin typeface="+mn-lt"/>
        <a:ea typeface="+mn-ea"/>
        <a:cs typeface="+mn-cs"/>
      </a:defRPr>
    </a:lvl1pPr>
    <a:lvl2pPr marL="427904" algn="l" defTabSz="855807" rtl="0" eaLnBrk="1" latinLnBrk="0" hangingPunct="1">
      <a:defRPr sz="1685" kern="1200">
        <a:solidFill>
          <a:schemeClr val="tx1"/>
        </a:solidFill>
        <a:latin typeface="+mn-lt"/>
        <a:ea typeface="+mn-ea"/>
        <a:cs typeface="+mn-cs"/>
      </a:defRPr>
    </a:lvl2pPr>
    <a:lvl3pPr marL="855807" algn="l" defTabSz="855807" rtl="0" eaLnBrk="1" latinLnBrk="0" hangingPunct="1">
      <a:defRPr sz="1685" kern="1200">
        <a:solidFill>
          <a:schemeClr val="tx1"/>
        </a:solidFill>
        <a:latin typeface="+mn-lt"/>
        <a:ea typeface="+mn-ea"/>
        <a:cs typeface="+mn-cs"/>
      </a:defRPr>
    </a:lvl3pPr>
    <a:lvl4pPr marL="1283711" algn="l" defTabSz="855807" rtl="0" eaLnBrk="1" latinLnBrk="0" hangingPunct="1">
      <a:defRPr sz="1685" kern="1200">
        <a:solidFill>
          <a:schemeClr val="tx1"/>
        </a:solidFill>
        <a:latin typeface="+mn-lt"/>
        <a:ea typeface="+mn-ea"/>
        <a:cs typeface="+mn-cs"/>
      </a:defRPr>
    </a:lvl4pPr>
    <a:lvl5pPr marL="1711615" algn="l" defTabSz="855807" rtl="0" eaLnBrk="1" latinLnBrk="0" hangingPunct="1">
      <a:defRPr sz="1685" kern="1200">
        <a:solidFill>
          <a:schemeClr val="tx1"/>
        </a:solidFill>
        <a:latin typeface="+mn-lt"/>
        <a:ea typeface="+mn-ea"/>
        <a:cs typeface="+mn-cs"/>
      </a:defRPr>
    </a:lvl5pPr>
    <a:lvl6pPr marL="2139518" algn="l" defTabSz="855807" rtl="0" eaLnBrk="1" latinLnBrk="0" hangingPunct="1">
      <a:defRPr sz="1685" kern="1200">
        <a:solidFill>
          <a:schemeClr val="tx1"/>
        </a:solidFill>
        <a:latin typeface="+mn-lt"/>
        <a:ea typeface="+mn-ea"/>
        <a:cs typeface="+mn-cs"/>
      </a:defRPr>
    </a:lvl6pPr>
    <a:lvl7pPr marL="2567421" algn="l" defTabSz="855807" rtl="0" eaLnBrk="1" latinLnBrk="0" hangingPunct="1">
      <a:defRPr sz="1685" kern="1200">
        <a:solidFill>
          <a:schemeClr val="tx1"/>
        </a:solidFill>
        <a:latin typeface="+mn-lt"/>
        <a:ea typeface="+mn-ea"/>
        <a:cs typeface="+mn-cs"/>
      </a:defRPr>
    </a:lvl7pPr>
    <a:lvl8pPr marL="2995325" algn="l" defTabSz="855807" rtl="0" eaLnBrk="1" latinLnBrk="0" hangingPunct="1">
      <a:defRPr sz="1685" kern="1200">
        <a:solidFill>
          <a:schemeClr val="tx1"/>
        </a:solidFill>
        <a:latin typeface="+mn-lt"/>
        <a:ea typeface="+mn-ea"/>
        <a:cs typeface="+mn-cs"/>
      </a:defRPr>
    </a:lvl8pPr>
    <a:lvl9pPr marL="3423228" algn="l" defTabSz="855807" rtl="0" eaLnBrk="1" latinLnBrk="0" hangingPunct="1">
      <a:defRPr sz="16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7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935302"/>
            <a:ext cx="85725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3001698"/>
            <a:ext cx="85725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FA19-0248-4668-BF55-E828F3F40430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D49D-A5D4-4178-BEED-2A646F37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7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FA19-0248-4668-BF55-E828F3F40430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D49D-A5D4-4178-BEED-2A646F37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2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304271"/>
            <a:ext cx="2464594" cy="48431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304271"/>
            <a:ext cx="7250906" cy="48431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FA19-0248-4668-BF55-E828F3F40430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D49D-A5D4-4178-BEED-2A646F37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3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FA19-0248-4668-BF55-E828F3F40430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D49D-A5D4-4178-BEED-2A646F37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3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1424782"/>
            <a:ext cx="9858375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3824553"/>
            <a:ext cx="9858375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FA19-0248-4668-BF55-E828F3F40430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D49D-A5D4-4178-BEED-2A646F37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7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1521354"/>
            <a:ext cx="485775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1521354"/>
            <a:ext cx="485775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FA19-0248-4668-BF55-E828F3F40430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D49D-A5D4-4178-BEED-2A646F37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6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304271"/>
            <a:ext cx="9858375" cy="1104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1400969"/>
            <a:ext cx="4835425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2087563"/>
            <a:ext cx="4835425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1400969"/>
            <a:ext cx="4859239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2087563"/>
            <a:ext cx="4859239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FA19-0248-4668-BF55-E828F3F40430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D49D-A5D4-4178-BEED-2A646F37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9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FA19-0248-4668-BF55-E828F3F40430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D49D-A5D4-4178-BEED-2A646F37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5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FA19-0248-4668-BF55-E828F3F40430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D49D-A5D4-4178-BEED-2A646F37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1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381000"/>
            <a:ext cx="3686472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822855"/>
            <a:ext cx="5786438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714500"/>
            <a:ext cx="3686472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FA19-0248-4668-BF55-E828F3F40430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D49D-A5D4-4178-BEED-2A646F37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8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381000"/>
            <a:ext cx="3686472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822855"/>
            <a:ext cx="5786438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714500"/>
            <a:ext cx="3686472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FA19-0248-4668-BF55-E828F3F40430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D49D-A5D4-4178-BEED-2A646F37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80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304271"/>
            <a:ext cx="9858375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1521354"/>
            <a:ext cx="9858375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5296959"/>
            <a:ext cx="257175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0FA19-0248-4668-BF55-E828F3F40430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5296959"/>
            <a:ext cx="3857625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5296959"/>
            <a:ext cx="257175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7D49D-A5D4-4178-BEED-2A646F37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8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87109" y="183623"/>
            <a:ext cx="11233921" cy="5418322"/>
            <a:chOff x="46649" y="215991"/>
            <a:chExt cx="11233921" cy="5418322"/>
          </a:xfrm>
        </p:grpSpPr>
        <p:sp>
          <p:nvSpPr>
            <p:cNvPr id="4" name="Cloud 3"/>
            <p:cNvSpPr/>
            <p:nvPr/>
          </p:nvSpPr>
          <p:spPr>
            <a:xfrm rot="600000">
              <a:off x="46742" y="3751725"/>
              <a:ext cx="5486400" cy="1882588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42" dirty="0"/>
                <a:t>Branch </a:t>
              </a:r>
              <a:r>
                <a:rPr lang="en-US" sz="1642" dirty="0" err="1"/>
                <a:t>Primtive</a:t>
              </a:r>
              <a:endParaRPr lang="en-US" sz="1642" dirty="0"/>
            </a:p>
            <a:p>
              <a:pPr algn="ctr"/>
              <a:r>
                <a:rPr lang="en-US" sz="1642" dirty="0"/>
                <a:t>(To add and remove branches while maintaining control flow) </a:t>
              </a:r>
            </a:p>
          </p:txBody>
        </p:sp>
        <p:sp>
          <p:nvSpPr>
            <p:cNvPr id="5" name="Cloud 4"/>
            <p:cNvSpPr/>
            <p:nvPr/>
          </p:nvSpPr>
          <p:spPr>
            <a:xfrm rot="21000000">
              <a:off x="46649" y="334473"/>
              <a:ext cx="5486400" cy="1883664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42" dirty="0"/>
                <a:t>Φ-elimination Primitive</a:t>
              </a:r>
            </a:p>
            <a:p>
              <a:pPr algn="ctr"/>
              <a:r>
                <a:rPr lang="en-US" sz="1642" dirty="0"/>
                <a:t>(To replace Φ statement with multiple assignment statements)</a:t>
              </a:r>
            </a:p>
          </p:txBody>
        </p:sp>
        <p:sp>
          <p:nvSpPr>
            <p:cNvPr id="6" name="Cloud 5"/>
            <p:cNvSpPr/>
            <p:nvPr/>
          </p:nvSpPr>
          <p:spPr>
            <a:xfrm rot="21000000">
              <a:off x="5794170" y="3526000"/>
              <a:ext cx="5486400" cy="1882588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42" dirty="0" err="1"/>
                <a:t>Superstep</a:t>
              </a:r>
              <a:r>
                <a:rPr lang="en-US" sz="1642" dirty="0"/>
                <a:t> Construction Primitive</a:t>
              </a:r>
            </a:p>
            <a:p>
              <a:pPr algn="ctr"/>
              <a:r>
                <a:rPr lang="en-US" sz="1642" dirty="0"/>
                <a:t>(to overlap iterations based on pipeline interval while maintaining control and data dependencies )</a:t>
              </a:r>
            </a:p>
          </p:txBody>
        </p:sp>
        <p:sp>
          <p:nvSpPr>
            <p:cNvPr id="7" name="Cloud 6"/>
            <p:cNvSpPr/>
            <p:nvPr/>
          </p:nvSpPr>
          <p:spPr>
            <a:xfrm>
              <a:off x="3300554" y="1981889"/>
              <a:ext cx="4894732" cy="1882588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42" dirty="0"/>
                <a:t>Interchange Primitive</a:t>
              </a:r>
            </a:p>
            <a:p>
              <a:pPr algn="ctr"/>
              <a:r>
                <a:rPr lang="en-US" sz="1642" dirty="0"/>
                <a:t>(To interchange two adjacent steps if no read write hazards)</a:t>
              </a:r>
            </a:p>
          </p:txBody>
        </p:sp>
        <p:sp>
          <p:nvSpPr>
            <p:cNvPr id="8" name="Cloud 7"/>
            <p:cNvSpPr/>
            <p:nvPr/>
          </p:nvSpPr>
          <p:spPr>
            <a:xfrm rot="480000">
              <a:off x="5776700" y="215991"/>
              <a:ext cx="5486400" cy="1882588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42" dirty="0"/>
                <a:t>Shadow Register Primitive</a:t>
              </a:r>
            </a:p>
            <a:p>
              <a:pPr algn="ctr"/>
              <a:r>
                <a:rPr lang="en-US" sz="1642" dirty="0"/>
                <a:t>(To store values in intermediate registers to prevent Read After Write  hazards)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0182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74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Puri, Disha</dc:creator>
  <cp:keywords>CTPClassification=CTP_PUBLIC:VisualMarkings=</cp:keywords>
  <cp:lastModifiedBy>Puri, Disha</cp:lastModifiedBy>
  <cp:revision>15</cp:revision>
  <cp:lastPrinted>2016-09-13T04:18:12Z</cp:lastPrinted>
  <dcterms:created xsi:type="dcterms:W3CDTF">2016-09-13T03:52:11Z</dcterms:created>
  <dcterms:modified xsi:type="dcterms:W3CDTF">2016-09-18T02:40:34Z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6cce5f71-98a6-4730-8e70-6e726bee2d74</vt:lpwstr>
  </property>
  <property fmtid="{D5CDD505-2E9C-101B-9397-08002B2CF9AE}" pid="3" name="CTP_TimeStamp">
    <vt:lpwstr>2016-09-18 02:40:28Z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