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0" r:id="rId16"/>
    <p:sldId id="2146847073" r:id="rId17"/>
    <p:sldId id="2146847071" r:id="rId18"/>
    <p:sldId id="2146847062" r:id="rId19"/>
    <p:sldId id="2146847061" r:id="rId20"/>
    <p:sldId id="2146847055" r:id="rId21"/>
    <p:sldId id="2146847059" r:id="rId22"/>
    <p:sldId id="2146847072" r:id="rId23"/>
    <p:sldId id="21468470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isha-satpute/AI_Research_Ag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Research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979640" y="3713659"/>
            <a:ext cx="10232720" cy="2369880"/>
          </a:xfrm>
          <a:prstGeom prst="rect">
            <a:avLst/>
          </a:prstGeom>
          <a:noFill/>
        </p:spPr>
        <p:txBody>
          <a:bodyPr wrap="square" lIns="91440" tIns="45720" rIns="91440" bIns="45720" rtlCol="0" anchor="t">
            <a:spAutoFit/>
          </a:bodyPr>
          <a:lstStyle/>
          <a:p>
            <a:r>
              <a:rPr lang="en-US" sz="3200" b="1" dirty="0">
                <a:solidFill>
                  <a:schemeClr val="bg1">
                    <a:lumMod val="75000"/>
                  </a:schemeClr>
                </a:solidFill>
                <a:latin typeface="Arial" pitchFamily="34" charset="0"/>
                <a:cs typeface="Arial" pitchFamily="34" charset="0"/>
              </a:rPr>
              <a:t>Presented By:    </a:t>
            </a:r>
          </a:p>
          <a:p>
            <a:r>
              <a:rPr lang="en-US" sz="2800" b="1" dirty="0">
                <a:solidFill>
                  <a:schemeClr val="accent1">
                    <a:lumMod val="75000"/>
                  </a:schemeClr>
                </a:solidFill>
                <a:latin typeface="Arial" pitchFamily="34" charset="0"/>
                <a:cs typeface="Arial" pitchFamily="34" charset="0"/>
              </a:rPr>
              <a:t> Student name : Disha Pandurang Satpute</a:t>
            </a:r>
          </a:p>
          <a:p>
            <a:pPr algn="r"/>
            <a:r>
              <a:rPr lang="en-US" sz="2800" b="1" dirty="0">
                <a:solidFill>
                  <a:schemeClr val="accent1">
                    <a:lumMod val="75000"/>
                  </a:schemeClr>
                </a:solidFill>
                <a:latin typeface="Arial"/>
                <a:cs typeface="Arial"/>
              </a:rPr>
              <a:t>College Name &amp; Department : MIT Academy of Engineering    Alandi – Computer Department</a:t>
            </a:r>
          </a:p>
          <a:p>
            <a:endParaRPr lang="en-US" sz="32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Add tools</a:t>
            </a:r>
          </a:p>
        </p:txBody>
      </p:sp>
      <p:pic>
        <p:nvPicPr>
          <p:cNvPr id="5" name="Picture 4">
            <a:extLst>
              <a:ext uri="{FF2B5EF4-FFF2-40B4-BE49-F238E27FC236}">
                <a16:creationId xmlns:a16="http://schemas.microsoft.com/office/drawing/2014/main" id="{7FD89B8A-3934-DD9B-8D2B-7E323D85093C}"/>
              </a:ext>
            </a:extLst>
          </p:cNvPr>
          <p:cNvPicPr>
            <a:picLocks noChangeAspect="1"/>
          </p:cNvPicPr>
          <p:nvPr/>
        </p:nvPicPr>
        <p:blipFill>
          <a:blip r:embed="rId2"/>
          <a:stretch>
            <a:fillRect/>
          </a:stretch>
        </p:blipFill>
        <p:spPr>
          <a:xfrm>
            <a:off x="581192" y="1232452"/>
            <a:ext cx="11029616" cy="496534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Quick start questions</a:t>
            </a:r>
          </a:p>
        </p:txBody>
      </p:sp>
      <p:pic>
        <p:nvPicPr>
          <p:cNvPr id="6" name="Picture 5">
            <a:extLst>
              <a:ext uri="{FF2B5EF4-FFF2-40B4-BE49-F238E27FC236}">
                <a16:creationId xmlns:a16="http://schemas.microsoft.com/office/drawing/2014/main" id="{3BE26D69-81B5-C26C-508C-B6FD6FBB43E0}"/>
              </a:ext>
            </a:extLst>
          </p:cNvPr>
          <p:cNvPicPr>
            <a:picLocks noChangeAspect="1"/>
          </p:cNvPicPr>
          <p:nvPr/>
        </p:nvPicPr>
        <p:blipFill>
          <a:blip r:embed="rId2"/>
          <a:stretch>
            <a:fillRect/>
          </a:stretch>
        </p:blipFill>
        <p:spPr>
          <a:xfrm>
            <a:off x="762000" y="1355545"/>
            <a:ext cx="10539789" cy="480030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A21C9-A078-A5CB-4B3B-80E4B1A9A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D858AB-4C9C-FF38-2D0A-69BEE2B5678C}"/>
              </a:ext>
            </a:extLst>
          </p:cNvPr>
          <p:cNvSpPr>
            <a:spLocks noGrp="1"/>
          </p:cNvSpPr>
          <p:nvPr>
            <p:ph type="title"/>
          </p:nvPr>
        </p:nvSpPr>
        <p:spPr/>
        <p:txBody>
          <a:bodyPr/>
          <a:lstStyle/>
          <a:p>
            <a:r>
              <a:rPr lang="en-IN" dirty="0">
                <a:solidFill>
                  <a:schemeClr val="accent1"/>
                </a:solidFill>
              </a:rPr>
              <a:t>deployment</a:t>
            </a:r>
          </a:p>
        </p:txBody>
      </p:sp>
      <p:pic>
        <p:nvPicPr>
          <p:cNvPr id="4" name="Picture 3">
            <a:extLst>
              <a:ext uri="{FF2B5EF4-FFF2-40B4-BE49-F238E27FC236}">
                <a16:creationId xmlns:a16="http://schemas.microsoft.com/office/drawing/2014/main" id="{00C0B6A9-7166-F74C-E1CF-156FE9CB479E}"/>
              </a:ext>
            </a:extLst>
          </p:cNvPr>
          <p:cNvPicPr>
            <a:picLocks noChangeAspect="1"/>
          </p:cNvPicPr>
          <p:nvPr/>
        </p:nvPicPr>
        <p:blipFill>
          <a:blip r:embed="rId2"/>
          <a:stretch>
            <a:fillRect/>
          </a:stretch>
        </p:blipFill>
        <p:spPr>
          <a:xfrm>
            <a:off x="581192" y="1292752"/>
            <a:ext cx="10651958" cy="4863092"/>
          </a:xfrm>
          <a:prstGeom prst="rect">
            <a:avLst/>
          </a:prstGeom>
        </p:spPr>
      </p:pic>
    </p:spTree>
    <p:extLst>
      <p:ext uri="{BB962C8B-B14F-4D97-AF65-F5344CB8AC3E}">
        <p14:creationId xmlns:p14="http://schemas.microsoft.com/office/powerpoint/2010/main" val="175153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A725-9879-D025-AAEA-EB91D66CD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78138-8583-AC44-70BA-1F4424F7EDBD}"/>
              </a:ext>
            </a:extLst>
          </p:cNvPr>
          <p:cNvSpPr>
            <a:spLocks noGrp="1"/>
          </p:cNvSpPr>
          <p:nvPr>
            <p:ph type="title"/>
          </p:nvPr>
        </p:nvSpPr>
        <p:spPr/>
        <p:txBody>
          <a:bodyPr/>
          <a:lstStyle/>
          <a:p>
            <a:r>
              <a:rPr lang="en-IN" dirty="0">
                <a:solidFill>
                  <a:schemeClr val="accent1"/>
                </a:solidFill>
              </a:rPr>
              <a:t>API references</a:t>
            </a:r>
          </a:p>
        </p:txBody>
      </p:sp>
      <p:pic>
        <p:nvPicPr>
          <p:cNvPr id="7" name="Picture 6">
            <a:extLst>
              <a:ext uri="{FF2B5EF4-FFF2-40B4-BE49-F238E27FC236}">
                <a16:creationId xmlns:a16="http://schemas.microsoft.com/office/drawing/2014/main" id="{9BA9F42E-90BD-C561-27E8-4ACE73ED6625}"/>
              </a:ext>
            </a:extLst>
          </p:cNvPr>
          <p:cNvPicPr>
            <a:picLocks noChangeAspect="1"/>
          </p:cNvPicPr>
          <p:nvPr/>
        </p:nvPicPr>
        <p:blipFill>
          <a:blip r:embed="rId2"/>
          <a:stretch>
            <a:fillRect/>
          </a:stretch>
        </p:blipFill>
        <p:spPr>
          <a:xfrm>
            <a:off x="776748" y="1440067"/>
            <a:ext cx="10638503" cy="4819009"/>
          </a:xfrm>
          <a:prstGeom prst="rect">
            <a:avLst/>
          </a:prstGeom>
        </p:spPr>
      </p:pic>
    </p:spTree>
    <p:extLst>
      <p:ext uri="{BB962C8B-B14F-4D97-AF65-F5344CB8AC3E}">
        <p14:creationId xmlns:p14="http://schemas.microsoft.com/office/powerpoint/2010/main" val="347382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45219-A88B-B10B-BFF1-055C4566D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FBB56-37B7-7072-33E1-A33A9A265B8E}"/>
              </a:ext>
            </a:extLst>
          </p:cNvPr>
          <p:cNvSpPr>
            <a:spLocks noGrp="1"/>
          </p:cNvSpPr>
          <p:nvPr>
            <p:ph type="title"/>
          </p:nvPr>
        </p:nvSpPr>
        <p:spPr/>
        <p:txBody>
          <a:bodyPr/>
          <a:lstStyle/>
          <a:p>
            <a:r>
              <a:rPr lang="en-IN" dirty="0">
                <a:solidFill>
                  <a:schemeClr val="accent1"/>
                </a:solidFill>
              </a:rPr>
              <a:t>Preview</a:t>
            </a:r>
          </a:p>
        </p:txBody>
      </p:sp>
      <p:pic>
        <p:nvPicPr>
          <p:cNvPr id="4" name="Picture 3">
            <a:extLst>
              <a:ext uri="{FF2B5EF4-FFF2-40B4-BE49-F238E27FC236}">
                <a16:creationId xmlns:a16="http://schemas.microsoft.com/office/drawing/2014/main" id="{3E310CC2-35AC-6C1E-73DD-FFF52B36CB48}"/>
              </a:ext>
            </a:extLst>
          </p:cNvPr>
          <p:cNvPicPr>
            <a:picLocks noChangeAspect="1"/>
          </p:cNvPicPr>
          <p:nvPr/>
        </p:nvPicPr>
        <p:blipFill>
          <a:blip r:embed="rId2"/>
          <a:stretch>
            <a:fillRect/>
          </a:stretch>
        </p:blipFill>
        <p:spPr>
          <a:xfrm>
            <a:off x="581192" y="1423542"/>
            <a:ext cx="10447087" cy="4732302"/>
          </a:xfrm>
          <a:prstGeom prst="rect">
            <a:avLst/>
          </a:prstGeom>
        </p:spPr>
      </p:pic>
    </p:spTree>
    <p:extLst>
      <p:ext uri="{BB962C8B-B14F-4D97-AF65-F5344CB8AC3E}">
        <p14:creationId xmlns:p14="http://schemas.microsoft.com/office/powerpoint/2010/main" val="202008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6" cy="4853818"/>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AI-powered Research Agent addresses a critical need in the academic and research ecosystem by providing a smart, efficient, and scalable solution to manage the overwhelming influx of scholarly content. By leveraging Natural Language Processing (NLP), Retrieval-Augmented Generation (RAG), and IBM’s Granite models on IBM Cloud Lite, the system enables users to discover, summarize, and organize research information with minimal effort.</a:t>
            </a:r>
          </a:p>
          <a:p>
            <a:r>
              <a:rPr lang="en-US" sz="2000" dirty="0">
                <a:latin typeface="Calibri" panose="020F0502020204030204" pitchFamily="34" charset="0"/>
                <a:ea typeface="Calibri" panose="020F0502020204030204" pitchFamily="34" charset="0"/>
                <a:cs typeface="Calibri" panose="020F0502020204030204" pitchFamily="34" charset="0"/>
              </a:rPr>
              <a:t>This intelligent assistant empowers students, researchers, and professionals to focus more on analysis and innovation rather than spending excessive time on manual literature reviews and data collection. With multilingual support, academic citation generation, and structured report writing capabilities, the Research Agent transforms traditional research workflows into streamlined, AI-enhanced experiences.</a:t>
            </a:r>
          </a:p>
          <a:p>
            <a:r>
              <a:rPr lang="en-US" sz="2000" dirty="0">
                <a:latin typeface="Calibri" panose="020F0502020204030204" pitchFamily="34" charset="0"/>
                <a:ea typeface="Calibri" panose="020F0502020204030204" pitchFamily="34" charset="0"/>
                <a:cs typeface="Calibri" panose="020F0502020204030204" pitchFamily="34" charset="0"/>
              </a:rPr>
              <a:t>As research continues to evolve, such AI-driven tools will become indispensable in bridging the gap between information overload and meaningful knowledge discovery.</a:t>
            </a: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3600" dirty="0">
                <a:solidFill>
                  <a:schemeClr val="tx1"/>
                </a:solidFill>
                <a:hlinkClick r:id="rId2">
                  <a:extLst>
                    <a:ext uri="{A12FA001-AC4F-418D-AE19-62706E023703}">
                      <ahyp:hlinkClr xmlns:ahyp="http://schemas.microsoft.com/office/drawing/2018/hyperlinkcolor" val="tx"/>
                    </a:ext>
                  </a:extLst>
                </a:hlinkClick>
              </a:rPr>
              <a:t>https://github.com/disha-satpute/AI_Research_Agent</a:t>
            </a:r>
            <a:endParaRPr lang="en-IN" sz="3600"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2C190254-1E71-7744-467D-632DC4D105A4}"/>
              </a:ext>
            </a:extLst>
          </p:cNvPr>
          <p:cNvPicPr>
            <a:picLocks noChangeAspect="1"/>
          </p:cNvPicPr>
          <p:nvPr/>
        </p:nvPicPr>
        <p:blipFill>
          <a:blip r:embed="rId2"/>
          <a:stretch>
            <a:fillRect/>
          </a:stretch>
        </p:blipFill>
        <p:spPr>
          <a:xfrm>
            <a:off x="2231922" y="1232452"/>
            <a:ext cx="6834710" cy="508967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1853-8CD8-5158-9CFD-B24B31261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E752A-B155-0056-9190-09F70C3C48AB}"/>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B748127C-18E7-EFA0-9004-52DDC92049D3}"/>
              </a:ext>
            </a:extLst>
          </p:cNvPr>
          <p:cNvPicPr>
            <a:picLocks noGrp="1" noChangeAspect="1"/>
          </p:cNvPicPr>
          <p:nvPr>
            <p:ph idx="1"/>
          </p:nvPr>
        </p:nvPicPr>
        <p:blipFill>
          <a:blip r:embed="rId2"/>
          <a:stretch>
            <a:fillRect/>
          </a:stretch>
        </p:blipFill>
        <p:spPr>
          <a:xfrm>
            <a:off x="2842611" y="1311583"/>
            <a:ext cx="6223331" cy="4673600"/>
          </a:xfrm>
        </p:spPr>
      </p:pic>
    </p:spTree>
    <p:extLst>
      <p:ext uri="{BB962C8B-B14F-4D97-AF65-F5344CB8AC3E}">
        <p14:creationId xmlns:p14="http://schemas.microsoft.com/office/powerpoint/2010/main" val="184516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110126"/>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04426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960" y="829472"/>
            <a:ext cx="2688941" cy="461665"/>
          </a:xfrm>
          <a:prstGeom prst="rect">
            <a:avLst/>
          </a:prstGeom>
        </p:spPr>
        <p:txBody>
          <a:bodyPr wrap="none">
            <a:spAutoFit/>
          </a:bodyPr>
          <a:lstStyle/>
          <a:p>
            <a:r>
              <a:rPr lang="en-IN" sz="2400" b="1" dirty="0">
                <a:solidFill>
                  <a:schemeClr val="accent2"/>
                </a:solidFill>
              </a:rPr>
              <a:t>RAG LAB certificate</a:t>
            </a:r>
          </a:p>
        </p:txBody>
      </p:sp>
      <p:pic>
        <p:nvPicPr>
          <p:cNvPr id="3" name="Picture 2">
            <a:extLst>
              <a:ext uri="{FF2B5EF4-FFF2-40B4-BE49-F238E27FC236}">
                <a16:creationId xmlns:a16="http://schemas.microsoft.com/office/drawing/2014/main" id="{13D18FA0-E931-F1EF-E090-391EE30631A1}"/>
              </a:ext>
            </a:extLst>
          </p:cNvPr>
          <p:cNvPicPr>
            <a:picLocks noChangeAspect="1"/>
          </p:cNvPicPr>
          <p:nvPr/>
        </p:nvPicPr>
        <p:blipFill>
          <a:blip r:embed="rId2"/>
          <a:stretch>
            <a:fillRect/>
          </a:stretch>
        </p:blipFill>
        <p:spPr>
          <a:xfrm>
            <a:off x="1671484" y="1398802"/>
            <a:ext cx="8087430" cy="498724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54081" y="1154645"/>
            <a:ext cx="11256727" cy="5157665"/>
          </a:xfrm>
        </p:spPr>
        <p:txBody>
          <a:bodyPr>
            <a:normAutofit lnSpcReduction="10000"/>
          </a:bodyPr>
          <a:lstStyle/>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Researchers, students, and professionals often face challenges in keeping up with the exponential growth of academic publications, technical articles, datasets, and emerging research trends. The manual process of searching, reading, filtering, and synthesizing relevant literature across multiple domains is time-consuming, labor-intensive, and inefficient. As a result, critical insights are often overlooked, research gaps remain unidentified, and productivity suffers. The need for an intelligent solution that can assist in navigating vast research repositories has become increasingly essential in academia and industry.</a:t>
            </a:r>
          </a:p>
          <a:p>
            <a:pPr marL="0" indent="0">
              <a:lnSpc>
                <a:spcPct val="120000"/>
              </a:lnSpc>
              <a:buNone/>
            </a:pPr>
            <a:r>
              <a:rPr lang="en-US" sz="26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Proposed Solution:</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To address the research overload and inefficiency in literature review, we propose building an AI-powered Research Agent using IBM Cloud Lite services and Granite-3.3-8b-Instruct (IBM’s optimized instruction-following LLM).</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This intelligent assistant will help users—students, researchers, and academicians—by understanding their research goals and delivering context-aware summaries, suggestions, and citations via a conversational interface powered by IBM Watson Assistant.</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By leveraging Retrieval-Augmented Generation (RAG) and Natural Language Processing (NLP), the agent will provide accurate, relevant, and up-to-date academic insights to streamline the research workflow.</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137074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t>
            </a:r>
            <a:r>
              <a:rPr lang="en-IN"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Watsonx</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Service</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Storage Object</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Granite (via Watsonx.ai studio)</a:t>
            </a:r>
          </a:p>
          <a:p>
            <a:pPr marL="0" indent="0">
              <a:buNone/>
            </a:pP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IN" sz="2800" dirty="0">
                <a:solidFill>
                  <a:schemeClr val="tx1"/>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800" b="1" dirty="0">
                <a:solidFill>
                  <a:schemeClr val="tx1"/>
                </a:solidFill>
                <a:latin typeface="Calibri"/>
                <a:ea typeface="Calibri"/>
                <a:cs typeface="Calibri"/>
              </a:rPr>
              <a:t>Unique features:</a:t>
            </a:r>
          </a:p>
          <a:p>
            <a:r>
              <a:rPr lang="en-IN" sz="2800" dirty="0">
                <a:solidFill>
                  <a:schemeClr val="tx1"/>
                </a:solidFill>
                <a:latin typeface="Calibri"/>
                <a:ea typeface="+mn-lt"/>
                <a:cs typeface="+mn-lt"/>
              </a:rPr>
              <a:t>Semantic search across research papers, journals, and datasets</a:t>
            </a:r>
          </a:p>
          <a:p>
            <a:r>
              <a:rPr lang="en-IN" sz="2800" dirty="0">
                <a:solidFill>
                  <a:schemeClr val="tx1"/>
                </a:solidFill>
                <a:latin typeface="Calibri"/>
                <a:ea typeface="+mn-lt"/>
                <a:cs typeface="+mn-lt"/>
              </a:rPr>
              <a:t>Auto-summarization of selected papers</a:t>
            </a:r>
          </a:p>
          <a:p>
            <a:r>
              <a:rPr lang="en-IN" sz="2800" dirty="0">
                <a:solidFill>
                  <a:schemeClr val="tx1"/>
                </a:solidFill>
                <a:latin typeface="Calibri"/>
                <a:ea typeface="+mn-lt"/>
                <a:cs typeface="+mn-lt"/>
              </a:rPr>
              <a:t>Citation and reference analysis to trace influence</a:t>
            </a:r>
          </a:p>
          <a:p>
            <a:r>
              <a:rPr lang="en-IN" sz="2800" dirty="0">
                <a:solidFill>
                  <a:schemeClr val="tx1"/>
                </a:solidFill>
                <a:latin typeface="Calibri"/>
                <a:ea typeface="+mn-lt"/>
                <a:cs typeface="+mn-lt"/>
              </a:rPr>
              <a:t>Recommendation of research papers based on a user’s current topic</a:t>
            </a:r>
          </a:p>
          <a:p>
            <a:r>
              <a:rPr lang="en-IN" sz="2800" dirty="0">
                <a:solidFill>
                  <a:schemeClr val="tx1"/>
                </a:solidFill>
                <a:latin typeface="Calibri"/>
                <a:ea typeface="+mn-lt"/>
                <a:cs typeface="+mn-lt"/>
              </a:rPr>
              <a:t>Trend analysis over time for specific keywords or domains.</a:t>
            </a:r>
          </a:p>
          <a:p>
            <a:r>
              <a:rPr lang="en-IN" sz="2800" dirty="0">
                <a:solidFill>
                  <a:schemeClr val="tx1"/>
                </a:solidFill>
                <a:latin typeface="Calibri"/>
                <a:ea typeface="+mn-lt"/>
                <a:cs typeface="+mn-lt"/>
              </a:rPr>
              <a:t>Collaboration mapping: suggests potential co-authors or institutions based on similar research interests.</a:t>
            </a:r>
            <a:endParaRPr lang="en-IN" sz="2800" dirty="0">
              <a:solidFill>
                <a:schemeClr val="tx1"/>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Students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Especially undergraduate and postgraduate students who need help in literature reviews, project reports, or thesis writing.</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Academic Researchers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require assistance in discovering relevant papers, identifying research gaps, and summarizing vast volumes of research.</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Professors &amp; Faculty</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Looking to stay updated with the latest research in their fields and support students with up-to-date references.</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Industry Professionals &amp; R&amp;D Teams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want to explore academic insights, technical advancements, and emerging trends for innovation and product development.</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Data Scientists &amp; Engineers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require datasets, technical papers, or algorithmic references for solving domain-specific problems.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Setting up</a:t>
            </a:r>
          </a:p>
        </p:txBody>
      </p:sp>
      <p:pic>
        <p:nvPicPr>
          <p:cNvPr id="5" name="Picture 4">
            <a:extLst>
              <a:ext uri="{FF2B5EF4-FFF2-40B4-BE49-F238E27FC236}">
                <a16:creationId xmlns:a16="http://schemas.microsoft.com/office/drawing/2014/main" id="{6365911B-6B2C-D909-2430-E983A7A03AD0}"/>
              </a:ext>
            </a:extLst>
          </p:cNvPr>
          <p:cNvPicPr>
            <a:picLocks noChangeAspect="1"/>
          </p:cNvPicPr>
          <p:nvPr/>
        </p:nvPicPr>
        <p:blipFill>
          <a:blip r:embed="rId2"/>
          <a:stretch>
            <a:fillRect/>
          </a:stretch>
        </p:blipFill>
        <p:spPr>
          <a:xfrm>
            <a:off x="581192" y="1232452"/>
            <a:ext cx="10891657" cy="492339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Agent Instruction</a:t>
            </a:r>
          </a:p>
        </p:txBody>
      </p:sp>
      <p:pic>
        <p:nvPicPr>
          <p:cNvPr id="6" name="Content Placeholder 5">
            <a:extLst>
              <a:ext uri="{FF2B5EF4-FFF2-40B4-BE49-F238E27FC236}">
                <a16:creationId xmlns:a16="http://schemas.microsoft.com/office/drawing/2014/main" id="{6476EAF2-2AFE-2157-D704-9EFE04B3AA1A}"/>
              </a:ext>
            </a:extLst>
          </p:cNvPr>
          <p:cNvPicPr>
            <a:picLocks noGrp="1" noChangeAspect="1"/>
          </p:cNvPicPr>
          <p:nvPr>
            <p:ph idx="1"/>
          </p:nvPr>
        </p:nvPicPr>
        <p:blipFill>
          <a:blip r:embed="rId2"/>
          <a:srcRect b="7452"/>
          <a:stretch>
            <a:fillRect/>
          </a:stretch>
        </p:blipFill>
        <p:spPr>
          <a:xfrm>
            <a:off x="581192" y="1232452"/>
            <a:ext cx="10988951" cy="4923392"/>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185</TotalTime>
  <Words>726</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Technology  used</vt:lpstr>
      <vt:lpstr>IBM cloud services used</vt:lpstr>
      <vt:lpstr>Wow factors</vt:lpstr>
      <vt:lpstr>End users</vt:lpstr>
      <vt:lpstr>Setting up</vt:lpstr>
      <vt:lpstr>Agent Instruction</vt:lpstr>
      <vt:lpstr>Add tools</vt:lpstr>
      <vt:lpstr>Quick start questions</vt:lpstr>
      <vt:lpstr>deployment</vt:lpstr>
      <vt:lpstr>API references</vt:lpstr>
      <vt:lpstr>Preview</vt:lpstr>
      <vt:lpstr>Conclusion</vt:lpstr>
      <vt:lpstr>GitHub Link</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Disha Satpute</cp:lastModifiedBy>
  <cp:revision>144</cp:revision>
  <dcterms:created xsi:type="dcterms:W3CDTF">2021-05-26T16:50:10Z</dcterms:created>
  <dcterms:modified xsi:type="dcterms:W3CDTF">2025-08-02T18:06:03Z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