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 id="2147483798" r:id="rId6"/>
  </p:sldMasterIdLst>
  <p:notesMasterIdLst>
    <p:notesMasterId r:id="rId22"/>
  </p:notesMasterIdLst>
  <p:sldIdLst>
    <p:sldId id="292" r:id="rId7"/>
    <p:sldId id="1282" r:id="rId8"/>
    <p:sldId id="1290" r:id="rId9"/>
    <p:sldId id="1291" r:id="rId10"/>
    <p:sldId id="1292" r:id="rId11"/>
    <p:sldId id="1293" r:id="rId12"/>
    <p:sldId id="1294" r:id="rId13"/>
    <p:sldId id="1298" r:id="rId14"/>
    <p:sldId id="1299" r:id="rId15"/>
    <p:sldId id="1300" r:id="rId16"/>
    <p:sldId id="1301" r:id="rId17"/>
    <p:sldId id="1296" r:id="rId18"/>
    <p:sldId id="1297" r:id="rId19"/>
    <p:sldId id="1295" r:id="rId20"/>
    <p:sldId id="125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7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slide" Target="slides/slide15.xml"/><Relationship Id="rId22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slide" Target="slides/slide13.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799B1-BD81-4C27-AC39-14752E0AA9C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4851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99B1-BD81-4C27-AC39-14752E0AA9C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01383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799B1-BD81-4C27-AC39-14752E0AA9C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237811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799B1-BD81-4C27-AC39-14752E0AA9C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436652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944120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799B1-BD81-4C27-AC39-14752E0AA9C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742848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99B1-BD81-4C27-AC39-14752E0AA9C5}"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777915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57799B1-BD81-4C27-AC39-14752E0AA9C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421028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57799B1-BD81-4C27-AC39-14752E0AA9C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731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4968297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8A7A6979-0714-4377-B894-6BE4C2D6E202}"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59363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0527189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8A7A6979-0714-4377-B894-6BE4C2D6E202}"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545767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9276383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99B1-BD81-4C27-AC39-14752E0AA9C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259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799B1-BD81-4C27-AC39-14752E0AA9C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97335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3.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712837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hf sldNum="0" hdr="0" ftr="0" dt="0"/>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520DAD-F8CC-E505-163A-1A40C1FCC226}"/>
              </a:ext>
            </a:extLst>
          </p:cNvPr>
          <p:cNvSpPr txBox="1"/>
          <p:nvPr/>
        </p:nvSpPr>
        <p:spPr>
          <a:xfrm>
            <a:off x="3989070" y="888857"/>
            <a:ext cx="4946102" cy="954107"/>
          </a:xfrm>
          <a:prstGeom prst="rect">
            <a:avLst/>
          </a:prstGeom>
          <a:noFill/>
        </p:spPr>
        <p:txBody>
          <a:bodyPr wrap="square" rtlCol="0">
            <a:spAutoFit/>
          </a:bodyPr>
          <a:lstStyle/>
          <a:p>
            <a:r>
              <a:rPr lang="en-US" sz="2800" b="1" dirty="0">
                <a:solidFill>
                  <a:srgbClr val="161D23"/>
                </a:solidFill>
                <a:latin typeface="Calibri" panose="020F0502020204030204" pitchFamily="34" charset="0"/>
                <a:cs typeface="Calibri" panose="020F0502020204030204" pitchFamily="34" charset="0"/>
              </a:rPr>
              <a:t>A VOTING APP IN DJANGO FRAMEWORK</a:t>
            </a:r>
          </a:p>
        </p:txBody>
      </p:sp>
      <p:sp>
        <p:nvSpPr>
          <p:cNvPr id="6" name="Rectangle 5">
            <a:extLst>
              <a:ext uri="{FF2B5EF4-FFF2-40B4-BE49-F238E27FC236}">
                <a16:creationId xmlns:a16="http://schemas.microsoft.com/office/drawing/2014/main" id="{BC4CF228-26B3-09C5-44DF-CA8F345519C2}"/>
              </a:ext>
            </a:extLst>
          </p:cNvPr>
          <p:cNvSpPr/>
          <p:nvPr/>
        </p:nvSpPr>
        <p:spPr>
          <a:xfrm>
            <a:off x="3965609" y="1990791"/>
            <a:ext cx="45719" cy="400110"/>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4002527" y="1990791"/>
            <a:ext cx="5663660" cy="400110"/>
          </a:xfrm>
          <a:prstGeom prst="rect">
            <a:avLst/>
          </a:prstGeom>
          <a:noFill/>
        </p:spPr>
        <p:txBody>
          <a:bodyPr wrap="square" rtlCol="0">
            <a:spAutoFit/>
          </a:bodyPr>
          <a:lstStyle/>
          <a:p>
            <a:r>
              <a:rPr lang="en-US" sz="2000" dirty="0">
                <a:solidFill>
                  <a:srgbClr val="161D23"/>
                </a:solidFill>
              </a:rPr>
              <a:t>Conducting Elections and Polls</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3">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5466719" y="3300537"/>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5455113" y="3500707"/>
            <a:ext cx="1644951" cy="276999"/>
          </a:xfrm>
          <a:prstGeom prst="rect">
            <a:avLst/>
          </a:prstGeom>
          <a:noFill/>
        </p:spPr>
        <p:txBody>
          <a:bodyPr wrap="square" rtlCol="0" anchor="ctr">
            <a:spAutoFit/>
          </a:bodyPr>
          <a:lstStyle/>
          <a:p>
            <a:r>
              <a:rPr lang="en-US" sz="1200" dirty="0">
                <a:solidFill>
                  <a:srgbClr val="161D23"/>
                </a:solidFill>
              </a:rPr>
              <a:t>DISHA GOEL</a:t>
            </a:r>
          </a:p>
        </p:txBody>
      </p:sp>
      <p:sp>
        <p:nvSpPr>
          <p:cNvPr id="26" name="TextBox 25">
            <a:extLst>
              <a:ext uri="{FF2B5EF4-FFF2-40B4-BE49-F238E27FC236}">
                <a16:creationId xmlns:a16="http://schemas.microsoft.com/office/drawing/2014/main" id="{1B3A60C8-4356-D37F-0DDF-A39B87F184C1}"/>
              </a:ext>
            </a:extLst>
          </p:cNvPr>
          <p:cNvSpPr txBox="1"/>
          <p:nvPr/>
        </p:nvSpPr>
        <p:spPr>
          <a:xfrm>
            <a:off x="5466719" y="3834806"/>
            <a:ext cx="1338878" cy="276999"/>
          </a:xfrm>
          <a:prstGeom prst="rect">
            <a:avLst/>
          </a:prstGeom>
          <a:noFill/>
        </p:spPr>
        <p:txBody>
          <a:bodyPr wrap="square" rtlCol="0" anchor="ctr">
            <a:spAutoFit/>
          </a:bodyPr>
          <a:lstStyle/>
          <a:p>
            <a:r>
              <a:rPr lang="en-US" sz="1200" b="1">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5455113" y="4034976"/>
            <a:ext cx="2394277" cy="276999"/>
          </a:xfrm>
          <a:prstGeom prst="rect">
            <a:avLst/>
          </a:prstGeom>
          <a:noFill/>
        </p:spPr>
        <p:txBody>
          <a:bodyPr wrap="square" rtlCol="0" anchor="ctr">
            <a:spAutoFit/>
          </a:bodyPr>
          <a:lstStyle/>
          <a:p>
            <a:r>
              <a:rPr lang="en-US" sz="1200" dirty="0">
                <a:solidFill>
                  <a:srgbClr val="161D23"/>
                </a:solidFill>
              </a:rPr>
              <a:t>STU61c6e098f0cc11640423576</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KIET Group of Institutions, Ghaziabad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AE1E4-080F-03E0-E54E-492DDDB13870}"/>
              </a:ext>
            </a:extLst>
          </p:cNvPr>
          <p:cNvPicPr>
            <a:picLocks noChangeAspect="1"/>
          </p:cNvPicPr>
          <p:nvPr/>
        </p:nvPicPr>
        <p:blipFill>
          <a:blip r:embed="rId2"/>
          <a:stretch>
            <a:fillRect/>
          </a:stretch>
        </p:blipFill>
        <p:spPr>
          <a:xfrm>
            <a:off x="796199" y="1028700"/>
            <a:ext cx="7551601" cy="3476228"/>
          </a:xfrm>
          <a:prstGeom prst="rect">
            <a:avLst/>
          </a:prstGeom>
        </p:spPr>
      </p:pic>
    </p:spTree>
    <p:extLst>
      <p:ext uri="{BB962C8B-B14F-4D97-AF65-F5344CB8AC3E}">
        <p14:creationId xmlns:p14="http://schemas.microsoft.com/office/powerpoint/2010/main" val="48898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3ECF1F-21E5-1AB3-C58C-138E5FAEB0DB}"/>
              </a:ext>
            </a:extLst>
          </p:cNvPr>
          <p:cNvPicPr>
            <a:picLocks noChangeAspect="1"/>
          </p:cNvPicPr>
          <p:nvPr/>
        </p:nvPicPr>
        <p:blipFill>
          <a:blip r:embed="rId2"/>
          <a:stretch>
            <a:fillRect/>
          </a:stretch>
        </p:blipFill>
        <p:spPr>
          <a:xfrm>
            <a:off x="893502" y="1111963"/>
            <a:ext cx="7356995" cy="3562907"/>
          </a:xfrm>
          <a:prstGeom prst="rect">
            <a:avLst/>
          </a:prstGeom>
        </p:spPr>
      </p:pic>
    </p:spTree>
    <p:extLst>
      <p:ext uri="{BB962C8B-B14F-4D97-AF65-F5344CB8AC3E}">
        <p14:creationId xmlns:p14="http://schemas.microsoft.com/office/powerpoint/2010/main" val="56682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81B192E-4A0F-7F53-5AB8-08F8F8523272}"/>
              </a:ext>
            </a:extLst>
          </p:cNvPr>
          <p:cNvPicPr>
            <a:picLocks noChangeAspect="1"/>
          </p:cNvPicPr>
          <p:nvPr/>
        </p:nvPicPr>
        <p:blipFill>
          <a:blip r:embed="rId3"/>
          <a:stretch>
            <a:fillRect/>
          </a:stretch>
        </p:blipFill>
        <p:spPr>
          <a:xfrm>
            <a:off x="1456841" y="1243419"/>
            <a:ext cx="6548034" cy="3374268"/>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57C47591-5D01-0075-3A73-DBC1FBEC3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1154430"/>
            <a:ext cx="4314825" cy="370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3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Conclusion</a:t>
            </a:r>
            <a:endParaRPr lang="en-IN" sz="16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10854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In conclusion, the Django-developed </a:t>
            </a:r>
            <a:r>
              <a:rPr lang="en-US" dirty="0" err="1">
                <a:latin typeface="+mn-lt"/>
              </a:rPr>
              <a:t>eVoting</a:t>
            </a:r>
            <a:r>
              <a:rPr lang="en-US" dirty="0">
                <a:latin typeface="+mn-lt"/>
              </a:rPr>
              <a:t> system provides a cutting-edge and effective platform for holding elections online. The election process is kept secret while maintaining transparency and accountability thanks to the system's user authentication, candidate registration, and streamlined election management features. Accessibility and system trust are improved by timely results publication, real-time updates on election progress, and candidate profiles. The e-Voting system advances democratic processes and improves civic engagement in the modern era by promoting stakeholder communication and upholding best practices in election administration.</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accent2">
                      <a:lumMod val="75000"/>
                    </a:schemeClr>
                  </a:solidFill>
                  <a:latin typeface="+mj-lt"/>
                </a:rPr>
                <a:t>Abstract | Problem Statement | Project Overview |</a:t>
              </a:r>
              <a:r>
                <a:rPr lang="en-US" sz="1600">
                  <a:solidFill>
                    <a:schemeClr val="accent2">
                      <a:lumMod val="75000"/>
                    </a:schemeClr>
                  </a:solidFill>
                  <a:latin typeface="+mj-lt"/>
                  <a:ea typeface="+mn-lt"/>
                  <a:cs typeface="Poppins"/>
                </a:rPr>
                <a:t> Proposed </a:t>
              </a:r>
              <a:r>
                <a:rPr lang="en-US" sz="1600">
                  <a:solidFill>
                    <a:schemeClr val="accent2">
                      <a:lumMod val="75000"/>
                    </a:schemeClr>
                  </a:solidFill>
                  <a:latin typeface="+mj-lt"/>
                  <a:ea typeface="+mn-lt"/>
                  <a:cs typeface="+mn-lt"/>
                </a:rPr>
                <a:t>Solution </a:t>
              </a:r>
              <a:r>
                <a:rPr lang="en-US" sz="1600">
                  <a:solidFill>
                    <a:schemeClr val="accent2">
                      <a:lumMod val="75000"/>
                    </a:schemeClr>
                  </a:solidFill>
                  <a:latin typeface="+mj-lt"/>
                </a:rPr>
                <a:t>| </a:t>
              </a:r>
              <a:r>
                <a:rPr lang="en-US" sz="1600">
                  <a:solidFill>
                    <a:schemeClr val="accent2">
                      <a:lumMod val="75000"/>
                    </a:schemeClr>
                  </a:solidFill>
                  <a:latin typeface="+mj-lt"/>
                  <a:ea typeface="+mn-lt"/>
                  <a:cs typeface="Poppins"/>
                </a:rPr>
                <a:t>Technology Used</a:t>
              </a:r>
              <a:r>
                <a:rPr lang="en-US" sz="1600">
                  <a:solidFill>
                    <a:schemeClr val="accent2">
                      <a:lumMod val="75000"/>
                    </a:schemeClr>
                  </a:solidFill>
                  <a:latin typeface="+mj-lt"/>
                </a:rPr>
                <a:t> | Modelling &amp; Results </a:t>
              </a:r>
              <a:r>
                <a:rPr lang="en-US" sz="1600">
                  <a:solidFill>
                    <a:schemeClr val="accent2">
                      <a:lumMod val="75000"/>
                    </a:schemeClr>
                  </a:solidFill>
                  <a:latin typeface="+mj-lt"/>
                  <a:ea typeface="+mn-lt"/>
                  <a:cs typeface="+mn-lt"/>
                </a:rPr>
                <a:t>| Conclusion | Q&amp;A</a:t>
              </a:r>
              <a:endParaRPr lang="en-US" sz="160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E-VOTING APP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Abstract</a:t>
            </a:r>
            <a:endParaRPr lang="en-IN" sz="160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2430227"/>
            <a:chOff x="712031" y="1234880"/>
            <a:chExt cx="7719937" cy="2430227"/>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3</a:t>
                </a:r>
              </a:p>
            </p:txBody>
          </p:sp>
        </p:grpSp>
      </p:grpSp>
      <p:sp>
        <p:nvSpPr>
          <p:cNvPr id="8" name="TextBox 7">
            <a:extLst>
              <a:ext uri="{FF2B5EF4-FFF2-40B4-BE49-F238E27FC236}">
                <a16:creationId xmlns:a16="http://schemas.microsoft.com/office/drawing/2014/main" id="{8F5B5215-7450-179F-13E0-94D35E27BA6F}"/>
              </a:ext>
            </a:extLst>
          </p:cNvPr>
          <p:cNvSpPr txBox="1"/>
          <p:nvPr/>
        </p:nvSpPr>
        <p:spPr>
          <a:xfrm>
            <a:off x="1413217" y="1343608"/>
            <a:ext cx="6816383" cy="584775"/>
          </a:xfrm>
          <a:prstGeom prst="rect">
            <a:avLst/>
          </a:prstGeom>
          <a:noFill/>
        </p:spPr>
        <p:txBody>
          <a:bodyPr wrap="square">
            <a:spAutoFit/>
          </a:bodyPr>
          <a:lstStyle/>
          <a:p>
            <a:r>
              <a:rPr lang="en-US" sz="1600" b="1" i="0" dirty="0">
                <a:solidFill>
                  <a:schemeClr val="tx1"/>
                </a:solidFill>
                <a:effectLst/>
                <a:latin typeface="Söhne"/>
              </a:rPr>
              <a:t>Admin Interface</a:t>
            </a:r>
            <a:r>
              <a:rPr lang="en-US" sz="1600" b="0" i="0" dirty="0">
                <a:solidFill>
                  <a:schemeClr val="tx1"/>
                </a:solidFill>
                <a:effectLst/>
                <a:latin typeface="Söhne"/>
              </a:rPr>
              <a:t>: Administrators can manage the items available for voting, view voting results, and potentially moderate user voting activity.</a:t>
            </a:r>
            <a:endParaRPr lang="en-US" sz="1200" dirty="0">
              <a:solidFill>
                <a:schemeClr val="tx1"/>
              </a:solidFill>
            </a:endParaRPr>
          </a:p>
        </p:txBody>
      </p:sp>
      <p:sp>
        <p:nvSpPr>
          <p:cNvPr id="10" name="TextBox 9">
            <a:extLst>
              <a:ext uri="{FF2B5EF4-FFF2-40B4-BE49-F238E27FC236}">
                <a16:creationId xmlns:a16="http://schemas.microsoft.com/office/drawing/2014/main" id="{D7212E4B-7A55-EC9B-5014-9F9C82FA9651}"/>
              </a:ext>
            </a:extLst>
          </p:cNvPr>
          <p:cNvSpPr txBox="1"/>
          <p:nvPr/>
        </p:nvSpPr>
        <p:spPr>
          <a:xfrm>
            <a:off x="1379350" y="2212001"/>
            <a:ext cx="7139008" cy="584775"/>
          </a:xfrm>
          <a:prstGeom prst="rect">
            <a:avLst/>
          </a:prstGeom>
          <a:noFill/>
        </p:spPr>
        <p:txBody>
          <a:bodyPr wrap="square">
            <a:spAutoFit/>
          </a:bodyPr>
          <a:lstStyle/>
          <a:p>
            <a:r>
              <a:rPr lang="en-US" sz="1600" b="1" i="0" dirty="0">
                <a:solidFill>
                  <a:schemeClr val="tx1"/>
                </a:solidFill>
                <a:effectLst/>
                <a:latin typeface="Söhne"/>
              </a:rPr>
              <a:t>Vote Counting</a:t>
            </a:r>
            <a:r>
              <a:rPr lang="en-US" sz="1600" b="0" i="0" dirty="0">
                <a:solidFill>
                  <a:schemeClr val="tx1"/>
                </a:solidFill>
                <a:effectLst/>
                <a:latin typeface="Söhne"/>
              </a:rPr>
              <a:t>: The system keeps track of the number of votes each item receives and displays the results to users.</a:t>
            </a:r>
            <a:endParaRPr lang="en-US" sz="1200" dirty="0">
              <a:solidFill>
                <a:schemeClr val="tx1"/>
              </a:solidFill>
            </a:endParaRPr>
          </a:p>
        </p:txBody>
      </p:sp>
      <p:sp>
        <p:nvSpPr>
          <p:cNvPr id="12" name="TextBox 11">
            <a:extLst>
              <a:ext uri="{FF2B5EF4-FFF2-40B4-BE49-F238E27FC236}">
                <a16:creationId xmlns:a16="http://schemas.microsoft.com/office/drawing/2014/main" id="{48BAD21E-5FBD-B85A-5E9A-2FF0C11CE173}"/>
              </a:ext>
            </a:extLst>
          </p:cNvPr>
          <p:cNvSpPr txBox="1"/>
          <p:nvPr/>
        </p:nvSpPr>
        <p:spPr>
          <a:xfrm>
            <a:off x="1413217" y="3146654"/>
            <a:ext cx="7105142" cy="523220"/>
          </a:xfrm>
          <a:prstGeom prst="rect">
            <a:avLst/>
          </a:prstGeom>
          <a:noFill/>
        </p:spPr>
        <p:txBody>
          <a:bodyPr wrap="square">
            <a:spAutoFit/>
          </a:bodyPr>
          <a:lstStyle/>
          <a:p>
            <a:r>
              <a:rPr lang="en-US" sz="1400" b="1" i="0" dirty="0">
                <a:solidFill>
                  <a:schemeClr val="tx1"/>
                </a:solidFill>
                <a:effectLst/>
                <a:latin typeface="Söhne"/>
              </a:rPr>
              <a:t>Voting Interface</a:t>
            </a:r>
            <a:r>
              <a:rPr lang="en-US" sz="1400" b="0" i="0" dirty="0">
                <a:solidFill>
                  <a:schemeClr val="tx1"/>
                </a:solidFill>
                <a:effectLst/>
                <a:latin typeface="Söhne"/>
              </a:rPr>
              <a:t>: Users can view a list of items or options available for voting. Each item may have a corresponding vote button or form element that allows users to cast their vote.</a:t>
            </a:r>
            <a:endParaRPr lang="en-US" sz="1100" dirty="0">
              <a:solidFill>
                <a:schemeClr val="tx1"/>
              </a:solidFill>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288468"/>
            <a:ext cx="5058525" cy="224676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chemeClr val="tx1"/>
                </a:solidFill>
                <a:effectLst/>
                <a:latin typeface="+mj-lt"/>
              </a:rPr>
              <a:t>organization seeks to address the need for a straightforward online voting system through the development of a Django-based platform. The primary goal is to facilitate a user-friendly environment where participants can easily cast their votes among a predefined list of options, while administrators can efficiently manage the voting </a:t>
            </a:r>
            <a:r>
              <a:rPr lang="en-US" b="0" i="0" dirty="0" err="1">
                <a:solidFill>
                  <a:schemeClr val="tx1"/>
                </a:solidFill>
                <a:effectLst/>
                <a:latin typeface="+mj-lt"/>
              </a:rPr>
              <a:t>process.</a:t>
            </a:r>
            <a:r>
              <a:rPr lang="en-US" dirty="0" err="1">
                <a:solidFill>
                  <a:schemeClr val="tx1"/>
                </a:solidFill>
                <a:latin typeface="+mj-lt"/>
              </a:rPr>
              <a:t>Using</a:t>
            </a:r>
            <a:r>
              <a:rPr lang="en-US" dirty="0">
                <a:solidFill>
                  <a:schemeClr val="tx1"/>
                </a:solidFill>
                <a:latin typeface="+mj-lt"/>
              </a:rPr>
              <a:t> Django, a high-level Python web framework, the project intends to create an online voting platform that will enable safe, practical, and transparent voting procedures for a range of elections and surveys.</a:t>
            </a:r>
            <a:endParaRPr lang="en-IN" dirty="0">
              <a:solidFill>
                <a:schemeClr val="tx1"/>
              </a:solidFill>
              <a:latin typeface="+mj-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Problem Statement</a:t>
            </a:r>
            <a:endParaRPr lang="en-IN" sz="160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Project Overview</a:t>
            </a:r>
            <a:endParaRPr lang="en-IN" sz="160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a:latin typeface="+mn-lt"/>
              </a:rPr>
              <a:t>The project entails utilizing the well-liked Python web framework Django to create an online voting system. Voter registration, authentication, and involvement in a variety of elections and surveys will all be made possible by the platform. The creation of ballots, tracking results in real time, strong security features, improvements to accessibility, and an easy-to-use admin dashboard for effective management are some of the key features. Through the use of Django's features, this project aims to guarantee the integrity and transparency of electoral activities in the digital age, revolutionize voting, and encourage democratic participation.</a:t>
            </a:r>
            <a:endParaRPr lang="en-US" b="1"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Proposed Solution</a:t>
            </a:r>
            <a:endParaRPr lang="en-IN" sz="160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462213"/>
          </a:xfrm>
          <a:prstGeom prst="rect">
            <a:avLst/>
          </a:prstGeom>
          <a:noFill/>
        </p:spPr>
        <p:txBody>
          <a:bodyPr wrap="square" rtlCol="0">
            <a:spAutoFit/>
          </a:bodyPr>
          <a:lstStyle/>
          <a:p>
            <a:pPr algn="l"/>
            <a:br>
              <a:rPr lang="en-US" b="1" i="0" dirty="0">
                <a:solidFill>
                  <a:schemeClr val="tx1"/>
                </a:solidFill>
                <a:effectLst/>
                <a:latin typeface="Söhne"/>
              </a:rPr>
            </a:br>
            <a:r>
              <a:rPr lang="en-US" b="0" i="1" dirty="0">
                <a:solidFill>
                  <a:schemeClr val="tx1"/>
                </a:solidFill>
                <a:effectLst/>
                <a:latin typeface="Söhne"/>
              </a:rPr>
              <a:t>User Authentication</a:t>
            </a:r>
            <a:r>
              <a:rPr lang="en-US" b="0" i="0" dirty="0">
                <a:solidFill>
                  <a:schemeClr val="tx1"/>
                </a:solidFill>
                <a:effectLst/>
                <a:latin typeface="Söhne"/>
              </a:rPr>
              <a:t>: Implement secure user authentication mechanisms to allow users to register, log in, and log out securely.</a:t>
            </a:r>
          </a:p>
          <a:p>
            <a:pPr algn="l">
              <a:buFont typeface="+mj-lt"/>
              <a:buAutoNum type="arabicPeriod"/>
            </a:pPr>
            <a:r>
              <a:rPr lang="en-US" b="0" i="1" dirty="0">
                <a:solidFill>
                  <a:schemeClr val="tx1"/>
                </a:solidFill>
                <a:effectLst/>
                <a:latin typeface="Söhne"/>
              </a:rPr>
              <a:t>Voting Interface</a:t>
            </a:r>
            <a:r>
              <a:rPr lang="en-US" b="0" i="0" dirty="0">
                <a:solidFill>
                  <a:schemeClr val="tx1"/>
                </a:solidFill>
                <a:effectLst/>
                <a:latin typeface="Söhne"/>
              </a:rPr>
              <a:t>: Design an intuitive and accessible interface enabling users to view voting options and submit their preferences effortlessly.</a:t>
            </a:r>
          </a:p>
          <a:p>
            <a:pPr algn="l">
              <a:buFont typeface="+mj-lt"/>
              <a:buAutoNum type="arabicPeriod"/>
            </a:pPr>
            <a:r>
              <a:rPr lang="en-US" b="0" i="1" dirty="0">
                <a:solidFill>
                  <a:schemeClr val="tx1"/>
                </a:solidFill>
                <a:effectLst/>
                <a:latin typeface="Söhne"/>
              </a:rPr>
              <a:t>Vote Counting</a:t>
            </a:r>
            <a:r>
              <a:rPr lang="en-US" b="0" i="0" dirty="0">
                <a:solidFill>
                  <a:schemeClr val="tx1"/>
                </a:solidFill>
                <a:effectLst/>
                <a:latin typeface="Söhne"/>
              </a:rPr>
              <a:t>: Develop robust algorithms to accurately tally votes for each option, ensuring transparency and reliability in the voting results.</a:t>
            </a:r>
          </a:p>
          <a:p>
            <a:pPr algn="l">
              <a:buFont typeface="+mj-lt"/>
              <a:buAutoNum type="arabicPeriod"/>
            </a:pPr>
            <a:r>
              <a:rPr lang="en-US" b="0" i="1" dirty="0">
                <a:solidFill>
                  <a:schemeClr val="tx1"/>
                </a:solidFill>
                <a:effectLst/>
                <a:latin typeface="Söhne"/>
              </a:rPr>
              <a:t>Preventing Duplicate Votes</a:t>
            </a:r>
            <a:r>
              <a:rPr lang="en-US" b="0" i="0" dirty="0">
                <a:solidFill>
                  <a:schemeClr val="tx1"/>
                </a:solidFill>
                <a:effectLst/>
                <a:latin typeface="Söhne"/>
              </a:rPr>
              <a:t>: Incorporate measures to prevent users from submitting multiple votes for the same option, maintaining the fairness of the voting process.</a:t>
            </a:r>
          </a:p>
          <a:p>
            <a:pPr algn="l">
              <a:buFont typeface="+mj-lt"/>
              <a:buAutoNum type="arabicPeriod"/>
            </a:pPr>
            <a:r>
              <a:rPr lang="en-US" b="0" i="1" dirty="0">
                <a:solidFill>
                  <a:schemeClr val="tx1"/>
                </a:solidFill>
                <a:effectLst/>
                <a:latin typeface="Söhne"/>
              </a:rPr>
              <a:t>Admin Management</a:t>
            </a:r>
            <a:r>
              <a:rPr lang="en-US" b="0" i="0" dirty="0">
                <a:solidFill>
                  <a:schemeClr val="tx1"/>
                </a:solidFill>
                <a:effectLst/>
                <a:latin typeface="Söhne"/>
              </a:rPr>
              <a:t>: Provide administrators with tools to manage voting options, monitor activity, and oversee the overall progress of the voting process.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Technology used</a:t>
            </a:r>
            <a:endParaRPr lang="en-IN" sz="160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22237"/>
            <a:ext cx="8593505" cy="275973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Django Framework: The projects are built using the Django web framework, a high-level Python web framework that encourages rapid development and clean, pragmatic design. </a:t>
            </a:r>
          </a:p>
          <a:p>
            <a:pPr marL="173736" indent="-173736">
              <a:spcAft>
                <a:spcPts val="800"/>
              </a:spcAft>
              <a:buFont typeface="Arial" panose="020B0604020202020204" pitchFamily="34" charset="0"/>
              <a:buChar char="•"/>
            </a:pPr>
            <a:r>
              <a:rPr lang="en-US" dirty="0">
                <a:latin typeface="+mn-lt"/>
              </a:rPr>
              <a:t>Python Programming Language: Python is the primary programming language used in these projects for backend development.</a:t>
            </a:r>
          </a:p>
          <a:p>
            <a:pPr marL="173736" indent="-173736">
              <a:spcAft>
                <a:spcPts val="800"/>
              </a:spcAft>
              <a:buFont typeface="Arial" panose="020B0604020202020204" pitchFamily="34" charset="0"/>
              <a:buChar char="•"/>
            </a:pPr>
            <a:r>
              <a:rPr lang="en-US" dirty="0">
                <a:latin typeface="+mn-lt"/>
              </a:rPr>
              <a:t>HTML, CSS, JavaScript: Knowledge of front-end technologies like HTML, CSS, and JavaScript is essential for developing user interfaces and interactive elements.</a:t>
            </a:r>
          </a:p>
          <a:p>
            <a:pPr marL="173736" indent="-173736">
              <a:spcAft>
                <a:spcPts val="800"/>
              </a:spcAft>
              <a:buFont typeface="Arial" panose="020B0604020202020204" pitchFamily="34" charset="0"/>
              <a:buChar char="•"/>
            </a:pPr>
            <a:r>
              <a:rPr lang="en-US" dirty="0">
                <a:latin typeface="+mn-lt"/>
              </a:rPr>
              <a:t>PostgreSQL Database: a lightweight relational database management system, for data storage.</a:t>
            </a:r>
          </a:p>
          <a:p>
            <a:pPr marL="173736" indent="-173736">
              <a:spcAft>
                <a:spcPts val="800"/>
              </a:spcAft>
              <a:buFont typeface="Arial" panose="020B0604020202020204" pitchFamily="34" charset="0"/>
              <a:buChar char="•"/>
            </a:pPr>
            <a:r>
              <a:rPr lang="en-US" dirty="0">
                <a:latin typeface="+mn-lt"/>
              </a:rPr>
              <a:t>Visual Studio Code: A code editor like Visual Studio Code is recommended for working on the projects.</a:t>
            </a:r>
          </a:p>
          <a:p>
            <a:pPr marL="173736" indent="-173736">
              <a:spcAft>
                <a:spcPts val="800"/>
              </a:spcAft>
              <a:buFont typeface="Arial" panose="020B0604020202020204" pitchFamily="34" charset="0"/>
              <a:buChar char="•"/>
            </a:pPr>
            <a:r>
              <a:rPr lang="en-US" dirty="0">
                <a:latin typeface="+mn-lt"/>
              </a:rPr>
              <a:t>Web Accessibility Standards: Projects aim to adhere to web accessibility standards to ensure the platform is accessible to all users, including those with disabilities.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45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6AB67-17DE-E93E-1E06-08C68F31E9D4}"/>
              </a:ext>
            </a:extLst>
          </p:cNvPr>
          <p:cNvPicPr>
            <a:picLocks noChangeAspect="1"/>
          </p:cNvPicPr>
          <p:nvPr/>
        </p:nvPicPr>
        <p:blipFill>
          <a:blip r:embed="rId2"/>
          <a:stretch>
            <a:fillRect/>
          </a:stretch>
        </p:blipFill>
        <p:spPr>
          <a:xfrm>
            <a:off x="788670" y="1045960"/>
            <a:ext cx="7726680" cy="3457127"/>
          </a:xfrm>
          <a:prstGeom prst="rect">
            <a:avLst/>
          </a:prstGeom>
        </p:spPr>
      </p:pic>
    </p:spTree>
    <p:extLst>
      <p:ext uri="{BB962C8B-B14F-4D97-AF65-F5344CB8AC3E}">
        <p14:creationId xmlns:p14="http://schemas.microsoft.com/office/powerpoint/2010/main" val="17635104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TotalTime>
  <Words>700</Words>
  <Application>Microsoft Office PowerPoint</Application>
  <PresentationFormat>On-screen Show (16:9)</PresentationFormat>
  <Paragraphs>42</Paragraphs>
  <Slides>15</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Century Gothic</vt:lpstr>
      <vt:lpstr>Söhne</vt:lpstr>
      <vt:lpstr>Times New Roman</vt:lpstr>
      <vt:lpstr>Wingdings 3</vt:lpstr>
      <vt:lpstr>Simple Light</vt:lpstr>
      <vt:lpstr>Custom Design</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DISHA GOEL</cp:lastModifiedBy>
  <cp:revision>6</cp:revision>
  <dcterms:modified xsi:type="dcterms:W3CDTF">2024-04-05T03:15:11Z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