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8" r:id="rId6"/>
    <p:sldId id="278" r:id="rId7"/>
    <p:sldId id="277" r:id="rId8"/>
    <p:sldId id="279" r:id="rId9"/>
    <p:sldId id="290" r:id="rId10"/>
    <p:sldId id="280" r:id="rId11"/>
    <p:sldId id="281" r:id="rId12"/>
    <p:sldId id="289" r:id="rId13"/>
    <p:sldId id="292" r:id="rId14"/>
    <p:sldId id="293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66" d="100"/>
          <a:sy n="66" d="100"/>
        </p:scale>
        <p:origin x="668" y="4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Final%20file%20(Excel%20Work)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Final%20file%20(Excel%20Work)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file (Excel Work) (1).xlsx]Sheet1!PivotTable3</c:name>
    <c:fmtId val="25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Sheet1!$A$16:$A$23</c:f>
              <c:strCache>
                <c:ptCount val="7"/>
                <c:pt idx="0">
                  <c:v>Friday</c:v>
                </c:pt>
                <c:pt idx="1">
                  <c:v>Monday</c:v>
                </c:pt>
                <c:pt idx="2">
                  <c:v>Saturday</c:v>
                </c:pt>
                <c:pt idx="3">
                  <c:v>Sunday</c:v>
                </c:pt>
                <c:pt idx="4">
                  <c:v>Thursday</c:v>
                </c:pt>
                <c:pt idx="5">
                  <c:v>Tuesday</c:v>
                </c:pt>
                <c:pt idx="6">
                  <c:v>Wednesday</c:v>
                </c:pt>
              </c:strCache>
            </c:strRef>
          </c:cat>
          <c:val>
            <c:numRef>
              <c:f>Sheet1!$B$16:$B$23</c:f>
              <c:numCache>
                <c:formatCode>General</c:formatCode>
                <c:ptCount val="7"/>
                <c:pt idx="0">
                  <c:v>14768</c:v>
                </c:pt>
                <c:pt idx="1">
                  <c:v>16875</c:v>
                </c:pt>
                <c:pt idx="2">
                  <c:v>11379</c:v>
                </c:pt>
                <c:pt idx="3">
                  <c:v>12425</c:v>
                </c:pt>
                <c:pt idx="4">
                  <c:v>15470</c:v>
                </c:pt>
                <c:pt idx="5">
                  <c:v>16695</c:v>
                </c:pt>
                <c:pt idx="6">
                  <c:v>16274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E5-4173-BE8E-FE04C8A8C11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521829456"/>
        <c:axId val="521831024"/>
      </c:barChart>
      <c:catAx>
        <c:axId val="521829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831024"/>
        <c:crosses val="autoZero"/>
        <c:auto val="1"/>
        <c:lblAlgn val="ctr"/>
        <c:lblOffset val="100"/>
        <c:noMultiLvlLbl val="0"/>
      </c:catAx>
      <c:valAx>
        <c:axId val="52183102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21829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file (Excel Work) (1).xlsx]Sheet1!PivotTable5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Average</a:t>
            </a:r>
            <a:r>
              <a:rPr lang="en-IN" baseline="0"/>
              <a:t> Price andPayment Values for Customers in Sao Paulo City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Sheet1!$A$50</c:f>
              <c:strCache>
                <c:ptCount val="1"/>
                <c:pt idx="0">
                  <c:v>Average of payment_value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Sheet1!$A$51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Sheet1!$A$51</c:f>
              <c:numCache>
                <c:formatCode>General</c:formatCode>
                <c:ptCount val="1"/>
                <c:pt idx="0">
                  <c:v>154.10038041699553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78-458B-AC2D-1AF5FB555620}"/>
            </c:ext>
          </c:extLst>
        </c:ser>
        <c:ser>
          <c:idx val="1"/>
          <c:order val="1"/>
          <c:tx>
            <c:strRef>
              <c:f>Sheet1!$B$50</c:f>
              <c:strCache>
                <c:ptCount val="1"/>
                <c:pt idx="0">
                  <c:v>Average of price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Sheet1!$A$51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Sheet1!$B$51</c:f>
              <c:numCache>
                <c:formatCode>General</c:formatCode>
                <c:ptCount val="1"/>
                <c:pt idx="0">
                  <c:v>120.65373901464713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78-458B-AC2D-1AF5FB55562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40208800"/>
        <c:axId val="240206448"/>
      </c:barChart>
      <c:catAx>
        <c:axId val="24020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0206448"/>
        <c:crosses val="autoZero"/>
        <c:auto val="1"/>
        <c:lblAlgn val="ctr"/>
        <c:lblOffset val="100"/>
        <c:noMultiLvlLbl val="0"/>
      </c:catAx>
      <c:valAx>
        <c:axId val="240206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0208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833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957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32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558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94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97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2492990"/>
          </a:xfrm>
        </p:spPr>
        <p:txBody>
          <a:bodyPr lIns="0" tIns="0" rIns="0" bIns="0" anchor="t">
            <a:spAutoFit/>
          </a:bodyPr>
          <a:lstStyle/>
          <a:p>
            <a:r>
              <a:rPr lang="en-US" dirty="0" err="1">
                <a:solidFill>
                  <a:schemeClr val="accent4"/>
                </a:solidFill>
              </a:rPr>
              <a:t>Olist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E-Commerce Company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Analysis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50071" y="1056908"/>
            <a:ext cx="2253374" cy="207612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95159" y="86627"/>
            <a:ext cx="3163197" cy="2752520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77002" y="521952"/>
            <a:ext cx="1173480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DASHBOARD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 descr="Icon of boxes. ">
            <a:extLst>
              <a:ext uri="{FF2B5EF4-FFF2-40B4-BE49-F238E27FC236}">
                <a16:creationId xmlns:a16="http://schemas.microsoft.com/office/drawing/2014/main" id="{75BF619E-615D-4C1A-A3A1-04DFC90E2F3F}"/>
              </a:ext>
            </a:extLst>
          </p:cNvPr>
          <p:cNvGrpSpPr/>
          <p:nvPr/>
        </p:nvGrpSpPr>
        <p:grpSpPr>
          <a:xfrm>
            <a:off x="11058919" y="1368977"/>
            <a:ext cx="287337" cy="285750"/>
            <a:chOff x="5465763" y="3068638"/>
            <a:chExt cx="287337" cy="285750"/>
          </a:xfrm>
          <a:solidFill>
            <a:schemeClr val="bg1"/>
          </a:solidFill>
        </p:grpSpPr>
        <p:sp>
          <p:nvSpPr>
            <p:cNvPr id="119" name="Freeform 617">
              <a:extLst>
                <a:ext uri="{FF2B5EF4-FFF2-40B4-BE49-F238E27FC236}">
                  <a16:creationId xmlns:a16="http://schemas.microsoft.com/office/drawing/2014/main" id="{01C5157B-D811-44C7-8E5F-D3F25F98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618">
              <a:extLst>
                <a:ext uri="{FF2B5EF4-FFF2-40B4-BE49-F238E27FC236}">
                  <a16:creationId xmlns:a16="http://schemas.microsoft.com/office/drawing/2014/main" id="{90385080-F77C-4175-BA14-BE696271A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619">
              <a:extLst>
                <a:ext uri="{FF2B5EF4-FFF2-40B4-BE49-F238E27FC236}">
                  <a16:creationId xmlns:a16="http://schemas.microsoft.com/office/drawing/2014/main" id="{B5ABC7AD-DBA6-420E-8EDC-F8D70A03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620">
              <a:extLst>
                <a:ext uri="{FF2B5EF4-FFF2-40B4-BE49-F238E27FC236}">
                  <a16:creationId xmlns:a16="http://schemas.microsoft.com/office/drawing/2014/main" id="{9AF2E18D-3033-4D0D-B36E-B08820967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621">
              <a:extLst>
                <a:ext uri="{FF2B5EF4-FFF2-40B4-BE49-F238E27FC236}">
                  <a16:creationId xmlns:a16="http://schemas.microsoft.com/office/drawing/2014/main" id="{10DED026-CA17-4314-AA7F-A291474A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622">
              <a:extLst>
                <a:ext uri="{FF2B5EF4-FFF2-40B4-BE49-F238E27FC236}">
                  <a16:creationId xmlns:a16="http://schemas.microsoft.com/office/drawing/2014/main" id="{AC238F9B-3904-4E03-9BCD-C8546D34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623">
              <a:extLst>
                <a:ext uri="{FF2B5EF4-FFF2-40B4-BE49-F238E27FC236}">
                  <a16:creationId xmlns:a16="http://schemas.microsoft.com/office/drawing/2014/main" id="{19E2AFFE-6F2F-4A41-BE44-30D95498E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624">
              <a:extLst>
                <a:ext uri="{FF2B5EF4-FFF2-40B4-BE49-F238E27FC236}">
                  <a16:creationId xmlns:a16="http://schemas.microsoft.com/office/drawing/2014/main" id="{5BB7C855-93D5-43D5-9ED8-FD815B08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625">
              <a:extLst>
                <a:ext uri="{FF2B5EF4-FFF2-40B4-BE49-F238E27FC236}">
                  <a16:creationId xmlns:a16="http://schemas.microsoft.com/office/drawing/2014/main" id="{AE6F08CF-736A-40B8-AEB8-D64B67F3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35EC37F-8B9B-8B5F-5D4D-460DA20FA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1251"/>
            <a:ext cx="12192000" cy="608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48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77002" y="521952"/>
            <a:ext cx="1173480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DASHBOARD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 descr="Icon of boxes. ">
            <a:extLst>
              <a:ext uri="{FF2B5EF4-FFF2-40B4-BE49-F238E27FC236}">
                <a16:creationId xmlns:a16="http://schemas.microsoft.com/office/drawing/2014/main" id="{75BF619E-615D-4C1A-A3A1-04DFC90E2F3F}"/>
              </a:ext>
            </a:extLst>
          </p:cNvPr>
          <p:cNvGrpSpPr/>
          <p:nvPr/>
        </p:nvGrpSpPr>
        <p:grpSpPr>
          <a:xfrm>
            <a:off x="11058919" y="1368977"/>
            <a:ext cx="287337" cy="285750"/>
            <a:chOff x="5465763" y="3068638"/>
            <a:chExt cx="287337" cy="285750"/>
          </a:xfrm>
          <a:solidFill>
            <a:schemeClr val="bg1"/>
          </a:solidFill>
        </p:grpSpPr>
        <p:sp>
          <p:nvSpPr>
            <p:cNvPr id="119" name="Freeform 617">
              <a:extLst>
                <a:ext uri="{FF2B5EF4-FFF2-40B4-BE49-F238E27FC236}">
                  <a16:creationId xmlns:a16="http://schemas.microsoft.com/office/drawing/2014/main" id="{01C5157B-D811-44C7-8E5F-D3F25F98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618">
              <a:extLst>
                <a:ext uri="{FF2B5EF4-FFF2-40B4-BE49-F238E27FC236}">
                  <a16:creationId xmlns:a16="http://schemas.microsoft.com/office/drawing/2014/main" id="{90385080-F77C-4175-BA14-BE696271A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619">
              <a:extLst>
                <a:ext uri="{FF2B5EF4-FFF2-40B4-BE49-F238E27FC236}">
                  <a16:creationId xmlns:a16="http://schemas.microsoft.com/office/drawing/2014/main" id="{B5ABC7AD-DBA6-420E-8EDC-F8D70A03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620">
              <a:extLst>
                <a:ext uri="{FF2B5EF4-FFF2-40B4-BE49-F238E27FC236}">
                  <a16:creationId xmlns:a16="http://schemas.microsoft.com/office/drawing/2014/main" id="{9AF2E18D-3033-4D0D-B36E-B08820967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621">
              <a:extLst>
                <a:ext uri="{FF2B5EF4-FFF2-40B4-BE49-F238E27FC236}">
                  <a16:creationId xmlns:a16="http://schemas.microsoft.com/office/drawing/2014/main" id="{10DED026-CA17-4314-AA7F-A291474A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622">
              <a:extLst>
                <a:ext uri="{FF2B5EF4-FFF2-40B4-BE49-F238E27FC236}">
                  <a16:creationId xmlns:a16="http://schemas.microsoft.com/office/drawing/2014/main" id="{AC238F9B-3904-4E03-9BCD-C8546D34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623">
              <a:extLst>
                <a:ext uri="{FF2B5EF4-FFF2-40B4-BE49-F238E27FC236}">
                  <a16:creationId xmlns:a16="http://schemas.microsoft.com/office/drawing/2014/main" id="{19E2AFFE-6F2F-4A41-BE44-30D95498E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624">
              <a:extLst>
                <a:ext uri="{FF2B5EF4-FFF2-40B4-BE49-F238E27FC236}">
                  <a16:creationId xmlns:a16="http://schemas.microsoft.com/office/drawing/2014/main" id="{5BB7C855-93D5-43D5-9ED8-FD815B08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625">
              <a:extLst>
                <a:ext uri="{FF2B5EF4-FFF2-40B4-BE49-F238E27FC236}">
                  <a16:creationId xmlns:a16="http://schemas.microsoft.com/office/drawing/2014/main" id="{AE6F08CF-736A-40B8-AEB8-D64B67F3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35EC37F-8B9B-8B5F-5D4D-460DA20FA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1251"/>
            <a:ext cx="12192000" cy="608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20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Process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2225" y="160533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KPIs &amp; Visualization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Dashboard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2101" y="1623134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Extract Data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Transformation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40200" y="531246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Load &amp; Using Tools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65975" y="5142183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690262" y="1819793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7490264" y="5426128"/>
            <a:ext cx="266190" cy="370445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754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8BC0E33-2059-4B36-9B24-082B42E9DA01}"/>
              </a:ext>
            </a:extLst>
          </p:cNvPr>
          <p:cNvSpPr/>
          <p:nvPr/>
        </p:nvSpPr>
        <p:spPr>
          <a:xfrm>
            <a:off x="9397465" y="1434164"/>
            <a:ext cx="2569946" cy="505045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4BFE0E-7F86-C6CE-07F3-80A95A25D7BA}"/>
              </a:ext>
            </a:extLst>
          </p:cNvPr>
          <p:cNvSpPr/>
          <p:nvPr/>
        </p:nvSpPr>
        <p:spPr>
          <a:xfrm>
            <a:off x="82216" y="1537252"/>
            <a:ext cx="2568219" cy="494736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8E487927-B847-DC54-349E-9099145D4322}"/>
              </a:ext>
            </a:extLst>
          </p:cNvPr>
          <p:cNvSpPr/>
          <p:nvPr/>
        </p:nvSpPr>
        <p:spPr>
          <a:xfrm>
            <a:off x="228600" y="1770246"/>
            <a:ext cx="2310064" cy="1309036"/>
          </a:xfrm>
          <a:prstGeom prst="snip2Diag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Data Storage through multiple CSV files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1F857992-21AB-FEA5-95BB-F05F0C8EAD1D}"/>
              </a:ext>
            </a:extLst>
          </p:cNvPr>
          <p:cNvSpPr/>
          <p:nvPr/>
        </p:nvSpPr>
        <p:spPr>
          <a:xfrm>
            <a:off x="228600" y="3329137"/>
            <a:ext cx="2310064" cy="1309036"/>
          </a:xfrm>
          <a:prstGeom prst="snip2Diag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Inefficient information </a:t>
            </a:r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FEBEF18E-CB4D-59E6-8E81-EAC79E29F71C}"/>
              </a:ext>
            </a:extLst>
          </p:cNvPr>
          <p:cNvSpPr/>
          <p:nvPr/>
        </p:nvSpPr>
        <p:spPr>
          <a:xfrm>
            <a:off x="228600" y="4888029"/>
            <a:ext cx="2310064" cy="1309036"/>
          </a:xfrm>
          <a:prstGeom prst="snip2Diag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Lack of analytics insights to make business decisions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CF1878FA-BCD1-C79B-9A31-B7E9AE4BE5EA}"/>
              </a:ext>
            </a:extLst>
          </p:cNvPr>
          <p:cNvSpPr/>
          <p:nvPr/>
        </p:nvSpPr>
        <p:spPr>
          <a:xfrm>
            <a:off x="9527406" y="1770246"/>
            <a:ext cx="2310064" cy="1309036"/>
          </a:xfrm>
          <a:prstGeom prst="snip2Diag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Reduce data storage</a:t>
            </a:r>
          </a:p>
        </p:txBody>
      </p:sp>
      <p:sp>
        <p:nvSpPr>
          <p:cNvPr id="16" name="Rectangle: Diagonal Corners Snipped 15">
            <a:extLst>
              <a:ext uri="{FF2B5EF4-FFF2-40B4-BE49-F238E27FC236}">
                <a16:creationId xmlns:a16="http://schemas.microsoft.com/office/drawing/2014/main" id="{48A9371D-49A5-6E72-834E-7FC5CC7BC7C5}"/>
              </a:ext>
            </a:extLst>
          </p:cNvPr>
          <p:cNvSpPr/>
          <p:nvPr/>
        </p:nvSpPr>
        <p:spPr>
          <a:xfrm>
            <a:off x="9527406" y="3371285"/>
            <a:ext cx="2310064" cy="1309036"/>
          </a:xfrm>
          <a:prstGeom prst="snip2Diag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Create efficient</a:t>
            </a:r>
          </a:p>
          <a:p>
            <a:pPr algn="ctr"/>
            <a:r>
              <a:rPr lang="en-IN" dirty="0"/>
              <a:t>Query and analysis </a:t>
            </a:r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87A1F2AC-7316-BB94-50EC-902A2E444A7F}"/>
              </a:ext>
            </a:extLst>
          </p:cNvPr>
          <p:cNvSpPr/>
          <p:nvPr/>
        </p:nvSpPr>
        <p:spPr>
          <a:xfrm>
            <a:off x="9527406" y="4972324"/>
            <a:ext cx="2310064" cy="1309036"/>
          </a:xfrm>
          <a:prstGeom prst="snip2Diag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Empower data driven decision making capability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DC4020-6D07-B6D8-7375-B5B009BC2884}"/>
              </a:ext>
            </a:extLst>
          </p:cNvPr>
          <p:cNvSpPr/>
          <p:nvPr/>
        </p:nvSpPr>
        <p:spPr>
          <a:xfrm>
            <a:off x="82216" y="875899"/>
            <a:ext cx="2569946" cy="49541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RAW DATA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E3D027E-8016-0716-8871-CBDB69B5B94C}"/>
              </a:ext>
            </a:extLst>
          </p:cNvPr>
          <p:cNvSpPr/>
          <p:nvPr/>
        </p:nvSpPr>
        <p:spPr>
          <a:xfrm>
            <a:off x="9397465" y="743008"/>
            <a:ext cx="2569946" cy="49541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CLEAN DATA</a:t>
            </a:r>
          </a:p>
        </p:txBody>
      </p:sp>
      <p:sp>
        <p:nvSpPr>
          <p:cNvPr id="43" name="Circle: Hollow 42">
            <a:extLst>
              <a:ext uri="{FF2B5EF4-FFF2-40B4-BE49-F238E27FC236}">
                <a16:creationId xmlns:a16="http://schemas.microsoft.com/office/drawing/2014/main" id="{6DD46EA1-B661-361D-85C3-248B1B5EDADA}"/>
              </a:ext>
            </a:extLst>
          </p:cNvPr>
          <p:cNvSpPr/>
          <p:nvPr/>
        </p:nvSpPr>
        <p:spPr>
          <a:xfrm>
            <a:off x="3911753" y="938049"/>
            <a:ext cx="2083068" cy="1999055"/>
          </a:xfrm>
          <a:prstGeom prst="donut">
            <a:avLst>
              <a:gd name="adj" fmla="val 403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Database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Normalization</a:t>
            </a:r>
          </a:p>
        </p:txBody>
      </p: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E673D3EF-2859-DB8C-044F-7BAD895D0839}"/>
              </a:ext>
            </a:extLst>
          </p:cNvPr>
          <p:cNvSpPr/>
          <p:nvPr/>
        </p:nvSpPr>
        <p:spPr>
          <a:xfrm>
            <a:off x="5427610" y="1937576"/>
            <a:ext cx="2083068" cy="1999055"/>
          </a:xfrm>
          <a:prstGeom prst="donut">
            <a:avLst>
              <a:gd name="adj" fmla="val 403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ETL Process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Optimization</a:t>
            </a:r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id="{B3D8CEC5-5175-94B2-C9DA-FCF7A74D8856}"/>
              </a:ext>
            </a:extLst>
          </p:cNvPr>
          <p:cNvSpPr/>
          <p:nvPr/>
        </p:nvSpPr>
        <p:spPr>
          <a:xfrm>
            <a:off x="6943466" y="2937103"/>
            <a:ext cx="2083068" cy="1999055"/>
          </a:xfrm>
          <a:prstGeom prst="donut">
            <a:avLst>
              <a:gd name="adj" fmla="val 403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Analytics Insights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2421B67-190A-88FE-3A10-792C3B627047}"/>
              </a:ext>
            </a:extLst>
          </p:cNvPr>
          <p:cNvSpPr txBox="1"/>
          <p:nvPr/>
        </p:nvSpPr>
        <p:spPr>
          <a:xfrm>
            <a:off x="3424376" y="3292519"/>
            <a:ext cx="17171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Create a normalized relation as a central data to collect files in a Workbook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4A918D-82E4-6DC9-73BE-3007EDA07838}"/>
              </a:ext>
            </a:extLst>
          </p:cNvPr>
          <p:cNvSpPr txBox="1"/>
          <p:nvPr/>
        </p:nvSpPr>
        <p:spPr>
          <a:xfrm>
            <a:off x="5189261" y="4412974"/>
            <a:ext cx="17171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Conduct data manipulation and data cleaning with Excel and </a:t>
            </a:r>
            <a:r>
              <a:rPr lang="en-IN" dirty="0" err="1"/>
              <a:t>MySql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06B5297-3CA4-D3E7-06DC-FCA139CE3AA1}"/>
              </a:ext>
            </a:extLst>
          </p:cNvPr>
          <p:cNvSpPr txBox="1"/>
          <p:nvPr/>
        </p:nvSpPr>
        <p:spPr>
          <a:xfrm>
            <a:off x="7046464" y="5030474"/>
            <a:ext cx="22392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Generate analytical insights through an interactive dashboard via Power BI, Tableau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Working On Raw 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 Details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594580" y="2812957"/>
            <a:ext cx="4559678" cy="2138936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97360" y="2713604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8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8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17731" y="2848341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Import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Files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Treatment Of Repetitive columns</a:t>
            </a: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Remove Duplicates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Manage Relation among dataset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Prepare Data For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745188" y="3295329"/>
            <a:ext cx="1752042" cy="241630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9 Flat CSV files: 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1. Customers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2. Geolocation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3. Order Items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4. Order Payment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5. Order Review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6. Orders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7 Products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8. Sellers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9. Category file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469579" cy="16853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The geolocation dataset has underlying “duplicates” which drop through the Excel function to remove duplicates.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621686" y="3506629"/>
            <a:ext cx="1617983" cy="16853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After cleaning, removing duplicates, merging, appending, and managing relations calculate some measures and KPIs for Visualization</a:t>
            </a: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AEC98-0761-018A-8F33-0BBCAA1C2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382" y="2127546"/>
            <a:ext cx="580134" cy="5801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4F2F506-5433-51DC-B763-93B3C4E03E8F}"/>
              </a:ext>
            </a:extLst>
          </p:cNvPr>
          <p:cNvSpPr/>
          <p:nvPr/>
        </p:nvSpPr>
        <p:spPr>
          <a:xfrm>
            <a:off x="3243592" y="3771378"/>
            <a:ext cx="1371600" cy="15388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 the Geolocation file and Customer file there are repetitive columns like city, state, and Zip code merge them</a:t>
            </a:r>
            <a:r>
              <a:rPr lang="en-US" sz="1600" b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1694BA-054C-6EBD-95F9-28DF9234FD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220" y="2118069"/>
            <a:ext cx="443815" cy="5896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E04350-A1A7-26A7-CC6D-9E7BE8E9E5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428" y="2093686"/>
            <a:ext cx="577616" cy="57761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9D8BD5F-D7FE-231D-2C0B-C45B8E38802E}"/>
              </a:ext>
            </a:extLst>
          </p:cNvPr>
          <p:cNvSpPr/>
          <p:nvPr/>
        </p:nvSpPr>
        <p:spPr>
          <a:xfrm>
            <a:off x="7495928" y="3709120"/>
            <a:ext cx="1484699" cy="1723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With the help of power pivot use a data model to manage the relationship between all files with their primary keys in Excel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DCA333-DA97-8E93-78AB-ABA893E700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817" y="2128687"/>
            <a:ext cx="595878" cy="63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 Relation </a:t>
            </a:r>
          </a:p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Between Datasets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7D946119-D7F7-1E1F-B09A-74897F2E2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24" y="1063503"/>
            <a:ext cx="10712918" cy="447102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4DFDC07-B271-C10F-808D-C246BD556525}"/>
              </a:ext>
            </a:extLst>
          </p:cNvPr>
          <p:cNvSpPr/>
          <p:nvPr/>
        </p:nvSpPr>
        <p:spPr>
          <a:xfrm>
            <a:off x="1270535" y="5794497"/>
            <a:ext cx="9650930" cy="7795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By combining all primary keys and foreign keys, a relationship has been established among the various datasets.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326" y="1101111"/>
            <a:ext cx="12144674" cy="36239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201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1</a:t>
            </a:r>
            <a:r>
              <a:rPr lang="en-US" sz="28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Weekday Vs Weekend (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order_purchase_timestamp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Payment Statistics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4" y="5397896"/>
            <a:ext cx="2743195" cy="16853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Baleto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2.4 Million earning 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Credit Card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- 9.5 Million, which is the highest earning between both weekdays and Weekends.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Debit Card &amp; Voucher-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They hold a small portion of it.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6" y="5000266"/>
            <a:ext cx="2703892" cy="3693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Payment Type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Weekdays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0600" y="5521007"/>
            <a:ext cx="2743195" cy="16853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Highest transaction placed on Monday which is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16875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Lowest transaction placed on Saturday which is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11379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608521-F6F8-61F1-DD0B-A3E93ADD2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0" y="1185933"/>
            <a:ext cx="6199471" cy="3102885"/>
          </a:xfrm>
          <a:prstGeom prst="rect">
            <a:avLst/>
          </a:prstGeom>
        </p:spPr>
      </p:pic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00000000-0008-0000-0900-000002000000}"/>
              </a:ext>
            </a:extLst>
          </p:cNvPr>
          <p:cNvGraphicFramePr>
            <a:graphicFrameLocks/>
          </p:cNvGraphicFramePr>
          <p:nvPr/>
        </p:nvGraphicFramePr>
        <p:xfrm>
          <a:off x="6958264" y="1185933"/>
          <a:ext cx="5005136" cy="2819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3F891F59-4495-D25D-16CC-E45978CA7F24}"/>
              </a:ext>
            </a:extLst>
          </p:cNvPr>
          <p:cNvSpPr/>
          <p:nvPr/>
        </p:nvSpPr>
        <p:spPr>
          <a:xfrm>
            <a:off x="4301696" y="4719742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Weekend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1F6EEE-13EA-B231-2DE0-654E441721C0}"/>
              </a:ext>
            </a:extLst>
          </p:cNvPr>
          <p:cNvSpPr/>
          <p:nvPr/>
        </p:nvSpPr>
        <p:spPr>
          <a:xfrm>
            <a:off x="4277745" y="4998967"/>
            <a:ext cx="2703892" cy="3693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Payment Type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7A0195-0E1E-D5A0-3BDD-67DEA52A0DE2}"/>
              </a:ext>
            </a:extLst>
          </p:cNvPr>
          <p:cNvSpPr/>
          <p:nvPr/>
        </p:nvSpPr>
        <p:spPr>
          <a:xfrm>
            <a:off x="4277745" y="5369598"/>
            <a:ext cx="2743195" cy="16853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Baleto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0.5 Million earning 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Credit Card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- 3.0 Million, which is the highest earning between both weekdays and Weekends.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Debit Card &amp; Voucher-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They hold a small portion of it.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C89EB9-E660-DD43-5566-E396E4CF69DA}"/>
              </a:ext>
            </a:extLst>
          </p:cNvPr>
          <p:cNvSpPr/>
          <p:nvPr/>
        </p:nvSpPr>
        <p:spPr>
          <a:xfrm>
            <a:off x="8246848" y="4728753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Day Wise Transactions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04E18B-B458-65A5-FD48-197DE4E2CB5C}"/>
              </a:ext>
            </a:extLst>
          </p:cNvPr>
          <p:cNvSpPr/>
          <p:nvPr/>
        </p:nvSpPr>
        <p:spPr>
          <a:xfrm>
            <a:off x="8203244" y="5051875"/>
            <a:ext cx="3366321" cy="3693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Total Transaction = 103886</a:t>
            </a:r>
          </a:p>
        </p:txBody>
      </p:sp>
    </p:spTree>
    <p:extLst>
      <p:ext uri="{BB962C8B-B14F-4D97-AF65-F5344CB8AC3E}">
        <p14:creationId xmlns:p14="http://schemas.microsoft.com/office/powerpoint/2010/main" val="1775390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49579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2</a:t>
            </a:r>
            <a:r>
              <a:rPr lang="en-US" sz="28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nd</a:t>
            </a:r>
          </a:p>
          <a:p>
            <a:pPr algn="ctr"/>
            <a:r>
              <a:rPr lang="en-IN" sz="2400" dirty="0">
                <a:latin typeface="+mj-lt"/>
              </a:rPr>
              <a:t>Number of Orders with a review score of 5 and payment type as a credit card</a:t>
            </a:r>
            <a:endParaRPr lang="en-IN" sz="1100" dirty="0">
              <a:latin typeface="+mj-lt"/>
            </a:endParaRPr>
          </a:p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25218" y="1201931"/>
            <a:ext cx="242887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F331A4-BC89-CB59-0E5A-A44387F7A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912864"/>
            <a:ext cx="6278078" cy="3763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345ECC-D6FA-FF43-FD44-339794543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719" y="4676340"/>
            <a:ext cx="5181845" cy="20949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hought Bubble: Cloud 19">
            <a:extLst>
              <a:ext uri="{FF2B5EF4-FFF2-40B4-BE49-F238E27FC236}">
                <a16:creationId xmlns:a16="http://schemas.microsoft.com/office/drawing/2014/main" id="{6F64DEA4-9EAD-7530-D930-2E4FA2AE04C4}"/>
              </a:ext>
            </a:extLst>
          </p:cNvPr>
          <p:cNvSpPr/>
          <p:nvPr/>
        </p:nvSpPr>
        <p:spPr>
          <a:xfrm>
            <a:off x="6808719" y="1201930"/>
            <a:ext cx="4751222" cy="2908051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2000" b="1" i="1" dirty="0">
                <a:solidFill>
                  <a:schemeClr val="accent3">
                    <a:lumMod val="75000"/>
                  </a:schemeClr>
                </a:solidFill>
              </a:rPr>
              <a:t>The credit card payment method has consistently shown the highest payment amount across all reviews, with the top payment received in five reviews.</a:t>
            </a:r>
            <a:endParaRPr lang="en-IN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4F3F18-5769-BCB9-12DB-C464C0AE63EF}"/>
              </a:ext>
            </a:extLst>
          </p:cNvPr>
          <p:cNvSpPr txBox="1"/>
          <p:nvPr/>
        </p:nvSpPr>
        <p:spPr>
          <a:xfrm>
            <a:off x="647299" y="4673063"/>
            <a:ext cx="566928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As indicated in the chart above, it can be observed that Review </a:t>
            </a:r>
            <a:r>
              <a:rPr lang="en-US" sz="1600" b="1" dirty="0"/>
              <a:t>5</a:t>
            </a:r>
            <a:r>
              <a:rPr lang="en-US" sz="1600" dirty="0"/>
              <a:t> reflects a payment value of </a:t>
            </a:r>
            <a:r>
              <a:rPr lang="en-US" sz="1600" b="1" dirty="0"/>
              <a:t>59k</a:t>
            </a:r>
            <a:r>
              <a:rPr lang="en-US" sz="1600" dirty="0"/>
              <a:t>, denoting the highest payment amount among all reviews.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As per the table provided, the payment amount of </a:t>
            </a:r>
            <a:r>
              <a:rPr lang="en-US" sz="1600" b="1" dirty="0"/>
              <a:t>7003205.48</a:t>
            </a:r>
            <a:r>
              <a:rPr lang="en-US" sz="1600" dirty="0"/>
              <a:t> reflects the highest value and has been made through the credit card payment method. Additionally, the corresponding review score for this payment is</a:t>
            </a:r>
            <a:r>
              <a:rPr lang="en-US" sz="1600" b="1" dirty="0"/>
              <a:t> 5</a:t>
            </a:r>
            <a:r>
              <a:rPr lang="en-US" sz="1600" dirty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249299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3</a:t>
            </a:r>
            <a:r>
              <a:rPr lang="en-US" sz="28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rd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&amp;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KPI4</a:t>
            </a:r>
            <a:r>
              <a:rPr lang="en-US" sz="28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average number of days taken for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order_delivered_customer_date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pet_shop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 price and payment values from customers of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paulo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city</a:t>
            </a:r>
          </a:p>
          <a:p>
            <a:pPr algn="ctr"/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3886" descr="Icon of magnifying glass representing search. ">
            <a:extLst>
              <a:ext uri="{FF2B5EF4-FFF2-40B4-BE49-F238E27FC236}">
                <a16:creationId xmlns:a16="http://schemas.microsoft.com/office/drawing/2014/main" id="{9EE2839B-44FB-42AC-BF2D-037A4BE4BEC7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368977"/>
            <a:ext cx="287338" cy="285750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0" name="Group 49" descr="Icon of paper and pen. ">
            <a:extLst>
              <a:ext uri="{FF2B5EF4-FFF2-40B4-BE49-F238E27FC236}">
                <a16:creationId xmlns:a16="http://schemas.microsoft.com/office/drawing/2014/main" id="{2FA1B3F0-F0C6-4C2E-ABD3-6AE2AAF66A07}"/>
              </a:ext>
            </a:extLst>
          </p:cNvPr>
          <p:cNvGrpSpPr/>
          <p:nvPr/>
        </p:nvGrpSpPr>
        <p:grpSpPr>
          <a:xfrm>
            <a:off x="1989538" y="1368977"/>
            <a:ext cx="287337" cy="285750"/>
            <a:chOff x="7018338" y="4656138"/>
            <a:chExt cx="287337" cy="285750"/>
          </a:xfrm>
          <a:solidFill>
            <a:schemeClr val="bg1"/>
          </a:solidFill>
        </p:grpSpPr>
        <p:sp>
          <p:nvSpPr>
            <p:cNvPr id="51" name="Freeform 4604">
              <a:extLst>
                <a:ext uri="{FF2B5EF4-FFF2-40B4-BE49-F238E27FC236}">
                  <a16:creationId xmlns:a16="http://schemas.microsoft.com/office/drawing/2014/main" id="{F6337A0B-842D-4F0F-B93C-DA957BFFC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4656138"/>
              <a:ext cx="230188" cy="285750"/>
            </a:xfrm>
            <a:custGeom>
              <a:avLst/>
              <a:gdLst>
                <a:gd name="T0" fmla="*/ 351 w 723"/>
                <a:gd name="T1" fmla="*/ 416 h 903"/>
                <a:gd name="T2" fmla="*/ 348 w 723"/>
                <a:gd name="T3" fmla="*/ 400 h 903"/>
                <a:gd name="T4" fmla="*/ 362 w 723"/>
                <a:gd name="T5" fmla="*/ 391 h 903"/>
                <a:gd name="T6" fmla="*/ 525 w 723"/>
                <a:gd name="T7" fmla="*/ 398 h 903"/>
                <a:gd name="T8" fmla="*/ 525 w 723"/>
                <a:gd name="T9" fmla="*/ 414 h 903"/>
                <a:gd name="T10" fmla="*/ 513 w 723"/>
                <a:gd name="T11" fmla="*/ 572 h 903"/>
                <a:gd name="T12" fmla="*/ 349 w 723"/>
                <a:gd name="T13" fmla="*/ 565 h 903"/>
                <a:gd name="T14" fmla="*/ 349 w 723"/>
                <a:gd name="T15" fmla="*/ 548 h 903"/>
                <a:gd name="T16" fmla="*/ 513 w 723"/>
                <a:gd name="T17" fmla="*/ 542 h 903"/>
                <a:gd name="T18" fmla="*/ 526 w 723"/>
                <a:gd name="T19" fmla="*/ 551 h 903"/>
                <a:gd name="T20" fmla="*/ 523 w 723"/>
                <a:gd name="T21" fmla="*/ 568 h 903"/>
                <a:gd name="T22" fmla="*/ 362 w 723"/>
                <a:gd name="T23" fmla="*/ 722 h 903"/>
                <a:gd name="T24" fmla="*/ 348 w 723"/>
                <a:gd name="T25" fmla="*/ 713 h 903"/>
                <a:gd name="T26" fmla="*/ 351 w 723"/>
                <a:gd name="T27" fmla="*/ 696 h 903"/>
                <a:gd name="T28" fmla="*/ 515 w 723"/>
                <a:gd name="T29" fmla="*/ 693 h 903"/>
                <a:gd name="T30" fmla="*/ 528 w 723"/>
                <a:gd name="T31" fmla="*/ 704 h 903"/>
                <a:gd name="T32" fmla="*/ 521 w 723"/>
                <a:gd name="T33" fmla="*/ 720 h 903"/>
                <a:gd name="T34" fmla="*/ 232 w 723"/>
                <a:gd name="T35" fmla="*/ 405 h 903"/>
                <a:gd name="T36" fmla="*/ 198 w 723"/>
                <a:gd name="T37" fmla="*/ 381 h 903"/>
                <a:gd name="T38" fmla="*/ 200 w 723"/>
                <a:gd name="T39" fmla="*/ 365 h 903"/>
                <a:gd name="T40" fmla="*/ 217 w 723"/>
                <a:gd name="T41" fmla="*/ 362 h 903"/>
                <a:gd name="T42" fmla="*/ 296 w 723"/>
                <a:gd name="T43" fmla="*/ 302 h 903"/>
                <a:gd name="T44" fmla="*/ 312 w 723"/>
                <a:gd name="T45" fmla="*/ 306 h 903"/>
                <a:gd name="T46" fmla="*/ 315 w 723"/>
                <a:gd name="T47" fmla="*/ 321 h 903"/>
                <a:gd name="T48" fmla="*/ 226 w 723"/>
                <a:gd name="T49" fmla="*/ 556 h 903"/>
                <a:gd name="T50" fmla="*/ 197 w 723"/>
                <a:gd name="T51" fmla="*/ 529 h 903"/>
                <a:gd name="T52" fmla="*/ 203 w 723"/>
                <a:gd name="T53" fmla="*/ 514 h 903"/>
                <a:gd name="T54" fmla="*/ 219 w 723"/>
                <a:gd name="T55" fmla="*/ 514 h 903"/>
                <a:gd name="T56" fmla="*/ 298 w 723"/>
                <a:gd name="T57" fmla="*/ 451 h 903"/>
                <a:gd name="T58" fmla="*/ 314 w 723"/>
                <a:gd name="T59" fmla="*/ 458 h 903"/>
                <a:gd name="T60" fmla="*/ 314 w 723"/>
                <a:gd name="T61" fmla="*/ 475 h 903"/>
                <a:gd name="T62" fmla="*/ 155 w 723"/>
                <a:gd name="T63" fmla="*/ 238 h 903"/>
                <a:gd name="T64" fmla="*/ 208 w 723"/>
                <a:gd name="T65" fmla="*/ 197 h 903"/>
                <a:gd name="T66" fmla="*/ 164 w 723"/>
                <a:gd name="T67" fmla="*/ 236 h 903"/>
                <a:gd name="T68" fmla="*/ 31 w 723"/>
                <a:gd name="T69" fmla="*/ 125 h 903"/>
                <a:gd name="T70" fmla="*/ 53 w 723"/>
                <a:gd name="T71" fmla="*/ 68 h 903"/>
                <a:gd name="T72" fmla="*/ 101 w 723"/>
                <a:gd name="T73" fmla="*/ 35 h 903"/>
                <a:gd name="T74" fmla="*/ 150 w 723"/>
                <a:gd name="T75" fmla="*/ 36 h 903"/>
                <a:gd name="T76" fmla="*/ 210 w 723"/>
                <a:gd name="T77" fmla="*/ 80 h 903"/>
                <a:gd name="T78" fmla="*/ 226 w 723"/>
                <a:gd name="T79" fmla="*/ 143 h 903"/>
                <a:gd name="T80" fmla="*/ 125 w 723"/>
                <a:gd name="T81" fmla="*/ 154 h 903"/>
                <a:gd name="T82" fmla="*/ 136 w 723"/>
                <a:gd name="T83" fmla="*/ 0 h 903"/>
                <a:gd name="T84" fmla="*/ 104 w 723"/>
                <a:gd name="T85" fmla="*/ 2 h 903"/>
                <a:gd name="T86" fmla="*/ 39 w 723"/>
                <a:gd name="T87" fmla="*/ 40 h 903"/>
                <a:gd name="T88" fmla="*/ 4 w 723"/>
                <a:gd name="T89" fmla="*/ 108 h 903"/>
                <a:gd name="T90" fmla="*/ 4 w 723"/>
                <a:gd name="T91" fmla="*/ 625 h 903"/>
                <a:gd name="T92" fmla="*/ 121 w 723"/>
                <a:gd name="T93" fmla="*/ 632 h 903"/>
                <a:gd name="T94" fmla="*/ 128 w 723"/>
                <a:gd name="T95" fmla="*/ 901 h 903"/>
                <a:gd name="T96" fmla="*/ 593 w 723"/>
                <a:gd name="T97" fmla="*/ 902 h 903"/>
                <a:gd name="T98" fmla="*/ 603 w 723"/>
                <a:gd name="T99" fmla="*/ 888 h 903"/>
                <a:gd name="T100" fmla="*/ 660 w 723"/>
                <a:gd name="T101" fmla="*/ 248 h 903"/>
                <a:gd name="T102" fmla="*/ 708 w 723"/>
                <a:gd name="T103" fmla="*/ 194 h 903"/>
                <a:gd name="T104" fmla="*/ 723 w 723"/>
                <a:gd name="T105" fmla="*/ 121 h 903"/>
                <a:gd name="T106" fmla="*/ 691 w 723"/>
                <a:gd name="T107" fmla="*/ 50 h 903"/>
                <a:gd name="T108" fmla="*/ 627 w 723"/>
                <a:gd name="T109" fmla="*/ 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3" h="903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4605">
              <a:extLst>
                <a:ext uri="{FF2B5EF4-FFF2-40B4-BE49-F238E27FC236}">
                  <a16:creationId xmlns:a16="http://schemas.microsoft.com/office/drawing/2014/main" id="{1D074A71-FBEB-4855-BA1E-068499BF4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722813"/>
              <a:ext cx="66675" cy="128588"/>
            </a:xfrm>
            <a:custGeom>
              <a:avLst/>
              <a:gdLst>
                <a:gd name="T0" fmla="*/ 123 w 210"/>
                <a:gd name="T1" fmla="*/ 1 h 407"/>
                <a:gd name="T2" fmla="*/ 101 w 210"/>
                <a:gd name="T3" fmla="*/ 8 h 407"/>
                <a:gd name="T4" fmla="*/ 82 w 210"/>
                <a:gd name="T5" fmla="*/ 21 h 407"/>
                <a:gd name="T6" fmla="*/ 67 w 210"/>
                <a:gd name="T7" fmla="*/ 37 h 407"/>
                <a:gd name="T8" fmla="*/ 50 w 210"/>
                <a:gd name="T9" fmla="*/ 47 h 407"/>
                <a:gd name="T10" fmla="*/ 33 w 210"/>
                <a:gd name="T11" fmla="*/ 54 h 407"/>
                <a:gd name="T12" fmla="*/ 23 w 210"/>
                <a:gd name="T13" fmla="*/ 61 h 407"/>
                <a:gd name="T14" fmla="*/ 14 w 210"/>
                <a:gd name="T15" fmla="*/ 70 h 407"/>
                <a:gd name="T16" fmla="*/ 7 w 210"/>
                <a:gd name="T17" fmla="*/ 81 h 407"/>
                <a:gd name="T18" fmla="*/ 2 w 210"/>
                <a:gd name="T19" fmla="*/ 95 h 407"/>
                <a:gd name="T20" fmla="*/ 0 w 210"/>
                <a:gd name="T21" fmla="*/ 110 h 407"/>
                <a:gd name="T22" fmla="*/ 0 w 210"/>
                <a:gd name="T23" fmla="*/ 393 h 407"/>
                <a:gd name="T24" fmla="*/ 1 w 210"/>
                <a:gd name="T25" fmla="*/ 398 h 407"/>
                <a:gd name="T26" fmla="*/ 3 w 210"/>
                <a:gd name="T27" fmla="*/ 403 h 407"/>
                <a:gd name="T28" fmla="*/ 9 w 210"/>
                <a:gd name="T29" fmla="*/ 406 h 407"/>
                <a:gd name="T30" fmla="*/ 14 w 210"/>
                <a:gd name="T31" fmla="*/ 407 h 407"/>
                <a:gd name="T32" fmla="*/ 20 w 210"/>
                <a:gd name="T33" fmla="*/ 406 h 407"/>
                <a:gd name="T34" fmla="*/ 24 w 210"/>
                <a:gd name="T35" fmla="*/ 403 h 407"/>
                <a:gd name="T36" fmla="*/ 28 w 210"/>
                <a:gd name="T37" fmla="*/ 398 h 407"/>
                <a:gd name="T38" fmla="*/ 29 w 210"/>
                <a:gd name="T39" fmla="*/ 393 h 407"/>
                <a:gd name="T40" fmla="*/ 30 w 210"/>
                <a:gd name="T41" fmla="*/ 110 h 407"/>
                <a:gd name="T42" fmla="*/ 35 w 210"/>
                <a:gd name="T43" fmla="*/ 95 h 407"/>
                <a:gd name="T44" fmla="*/ 42 w 210"/>
                <a:gd name="T45" fmla="*/ 84 h 407"/>
                <a:gd name="T46" fmla="*/ 54 w 210"/>
                <a:gd name="T47" fmla="*/ 78 h 407"/>
                <a:gd name="T48" fmla="*/ 59 w 210"/>
                <a:gd name="T49" fmla="*/ 331 h 407"/>
                <a:gd name="T50" fmla="*/ 210 w 210"/>
                <a:gd name="T51" fmla="*/ 60 h 407"/>
                <a:gd name="T52" fmla="*/ 209 w 210"/>
                <a:gd name="T53" fmla="*/ 49 h 407"/>
                <a:gd name="T54" fmla="*/ 203 w 210"/>
                <a:gd name="T55" fmla="*/ 39 h 407"/>
                <a:gd name="T56" fmla="*/ 186 w 210"/>
                <a:gd name="T57" fmla="*/ 20 h 407"/>
                <a:gd name="T58" fmla="*/ 162 w 210"/>
                <a:gd name="T59" fmla="*/ 5 h 407"/>
                <a:gd name="T60" fmla="*/ 149 w 210"/>
                <a:gd name="T61" fmla="*/ 1 h 407"/>
                <a:gd name="T62" fmla="*/ 135 w 210"/>
                <a:gd name="T6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" h="407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4606">
              <a:extLst>
                <a:ext uri="{FF2B5EF4-FFF2-40B4-BE49-F238E27FC236}">
                  <a16:creationId xmlns:a16="http://schemas.microsoft.com/office/drawing/2014/main" id="{BD829E04-6F8B-4CD1-B1AB-1428DE5AC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4913313"/>
              <a:ext cx="47625" cy="28575"/>
            </a:xfrm>
            <a:custGeom>
              <a:avLst/>
              <a:gdLst>
                <a:gd name="T0" fmla="*/ 0 w 151"/>
                <a:gd name="T1" fmla="*/ 14 h 90"/>
                <a:gd name="T2" fmla="*/ 0 w 151"/>
                <a:gd name="T3" fmla="*/ 22 h 90"/>
                <a:gd name="T4" fmla="*/ 2 w 151"/>
                <a:gd name="T5" fmla="*/ 29 h 90"/>
                <a:gd name="T6" fmla="*/ 4 w 151"/>
                <a:gd name="T7" fmla="*/ 37 h 90"/>
                <a:gd name="T8" fmla="*/ 6 w 151"/>
                <a:gd name="T9" fmla="*/ 44 h 90"/>
                <a:gd name="T10" fmla="*/ 9 w 151"/>
                <a:gd name="T11" fmla="*/ 50 h 90"/>
                <a:gd name="T12" fmla="*/ 14 w 151"/>
                <a:gd name="T13" fmla="*/ 56 h 90"/>
                <a:gd name="T14" fmla="*/ 18 w 151"/>
                <a:gd name="T15" fmla="*/ 62 h 90"/>
                <a:gd name="T16" fmla="*/ 23 w 151"/>
                <a:gd name="T17" fmla="*/ 67 h 90"/>
                <a:gd name="T18" fmla="*/ 29 w 151"/>
                <a:gd name="T19" fmla="*/ 72 h 90"/>
                <a:gd name="T20" fmla="*/ 34 w 151"/>
                <a:gd name="T21" fmla="*/ 76 h 90"/>
                <a:gd name="T22" fmla="*/ 40 w 151"/>
                <a:gd name="T23" fmla="*/ 81 h 90"/>
                <a:gd name="T24" fmla="*/ 47 w 151"/>
                <a:gd name="T25" fmla="*/ 84 h 90"/>
                <a:gd name="T26" fmla="*/ 54 w 151"/>
                <a:gd name="T27" fmla="*/ 87 h 90"/>
                <a:gd name="T28" fmla="*/ 61 w 151"/>
                <a:gd name="T29" fmla="*/ 89 h 90"/>
                <a:gd name="T30" fmla="*/ 68 w 151"/>
                <a:gd name="T31" fmla="*/ 90 h 90"/>
                <a:gd name="T32" fmla="*/ 76 w 151"/>
                <a:gd name="T33" fmla="*/ 90 h 90"/>
                <a:gd name="T34" fmla="*/ 83 w 151"/>
                <a:gd name="T35" fmla="*/ 90 h 90"/>
                <a:gd name="T36" fmla="*/ 90 w 151"/>
                <a:gd name="T37" fmla="*/ 89 h 90"/>
                <a:gd name="T38" fmla="*/ 96 w 151"/>
                <a:gd name="T39" fmla="*/ 87 h 90"/>
                <a:gd name="T40" fmla="*/ 103 w 151"/>
                <a:gd name="T41" fmla="*/ 83 h 90"/>
                <a:gd name="T42" fmla="*/ 109 w 151"/>
                <a:gd name="T43" fmla="*/ 80 h 90"/>
                <a:gd name="T44" fmla="*/ 116 w 151"/>
                <a:gd name="T45" fmla="*/ 76 h 90"/>
                <a:gd name="T46" fmla="*/ 121 w 151"/>
                <a:gd name="T47" fmla="*/ 71 h 90"/>
                <a:gd name="T48" fmla="*/ 127 w 151"/>
                <a:gd name="T49" fmla="*/ 65 h 90"/>
                <a:gd name="T50" fmla="*/ 131 w 151"/>
                <a:gd name="T51" fmla="*/ 60 h 90"/>
                <a:gd name="T52" fmla="*/ 137 w 151"/>
                <a:gd name="T53" fmla="*/ 53 h 90"/>
                <a:gd name="T54" fmla="*/ 140 w 151"/>
                <a:gd name="T55" fmla="*/ 45 h 90"/>
                <a:gd name="T56" fmla="*/ 144 w 151"/>
                <a:gd name="T57" fmla="*/ 37 h 90"/>
                <a:gd name="T58" fmla="*/ 147 w 151"/>
                <a:gd name="T59" fmla="*/ 29 h 90"/>
                <a:gd name="T60" fmla="*/ 150 w 151"/>
                <a:gd name="T61" fmla="*/ 20 h 90"/>
                <a:gd name="T62" fmla="*/ 151 w 151"/>
                <a:gd name="T63" fmla="*/ 10 h 90"/>
                <a:gd name="T64" fmla="*/ 151 w 151"/>
                <a:gd name="T65" fmla="*/ 0 h 90"/>
                <a:gd name="T66" fmla="*/ 0 w 151"/>
                <a:gd name="T67" fmla="*/ 0 h 90"/>
                <a:gd name="T68" fmla="*/ 0 w 151"/>
                <a:gd name="T69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9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Rectangle 4607">
              <a:extLst>
                <a:ext uri="{FF2B5EF4-FFF2-40B4-BE49-F238E27FC236}">
                  <a16:creationId xmlns:a16="http://schemas.microsoft.com/office/drawing/2014/main" id="{99EDB192-0D59-41C6-AD02-EC166F03C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50" y="4837113"/>
              <a:ext cx="4762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2" name="Group 81" descr="Icon of computer monitor. ">
            <a:extLst>
              <a:ext uri="{FF2B5EF4-FFF2-40B4-BE49-F238E27FC236}">
                <a16:creationId xmlns:a16="http://schemas.microsoft.com/office/drawing/2014/main" id="{9418C6B8-1E51-409C-A0E5-16AE173CE45B}"/>
              </a:ext>
            </a:extLst>
          </p:cNvPr>
          <p:cNvGrpSpPr/>
          <p:nvPr/>
        </p:nvGrpSpPr>
        <p:grpSpPr>
          <a:xfrm>
            <a:off x="3133330" y="1382471"/>
            <a:ext cx="287338" cy="258762"/>
            <a:chOff x="879475" y="817563"/>
            <a:chExt cx="287338" cy="258762"/>
          </a:xfrm>
          <a:solidFill>
            <a:schemeClr val="bg1"/>
          </a:solidFill>
        </p:grpSpPr>
        <p:sp>
          <p:nvSpPr>
            <p:cNvPr id="83" name="Freeform 1593">
              <a:extLst>
                <a:ext uri="{FF2B5EF4-FFF2-40B4-BE49-F238E27FC236}">
                  <a16:creationId xmlns:a16="http://schemas.microsoft.com/office/drawing/2014/main" id="{671BC17B-6D08-4ADE-B6A7-ECAE4A5EA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817563"/>
              <a:ext cx="287338" cy="171450"/>
            </a:xfrm>
            <a:custGeom>
              <a:avLst/>
              <a:gdLst>
                <a:gd name="T0" fmla="*/ 829 w 904"/>
                <a:gd name="T1" fmla="*/ 0 h 544"/>
                <a:gd name="T2" fmla="*/ 75 w 904"/>
                <a:gd name="T3" fmla="*/ 0 h 544"/>
                <a:gd name="T4" fmla="*/ 67 w 904"/>
                <a:gd name="T5" fmla="*/ 2 h 544"/>
                <a:gd name="T6" fmla="*/ 59 w 904"/>
                <a:gd name="T7" fmla="*/ 3 h 544"/>
                <a:gd name="T8" fmla="*/ 53 w 904"/>
                <a:gd name="T9" fmla="*/ 4 h 544"/>
                <a:gd name="T10" fmla="*/ 46 w 904"/>
                <a:gd name="T11" fmla="*/ 7 h 544"/>
                <a:gd name="T12" fmla="*/ 40 w 904"/>
                <a:gd name="T13" fmla="*/ 10 h 544"/>
                <a:gd name="T14" fmla="*/ 33 w 904"/>
                <a:gd name="T15" fmla="*/ 14 h 544"/>
                <a:gd name="T16" fmla="*/ 27 w 904"/>
                <a:gd name="T17" fmla="*/ 18 h 544"/>
                <a:gd name="T18" fmla="*/ 22 w 904"/>
                <a:gd name="T19" fmla="*/ 23 h 544"/>
                <a:gd name="T20" fmla="*/ 16 w 904"/>
                <a:gd name="T21" fmla="*/ 28 h 544"/>
                <a:gd name="T22" fmla="*/ 12 w 904"/>
                <a:gd name="T23" fmla="*/ 34 h 544"/>
                <a:gd name="T24" fmla="*/ 9 w 904"/>
                <a:gd name="T25" fmla="*/ 40 h 544"/>
                <a:gd name="T26" fmla="*/ 5 w 904"/>
                <a:gd name="T27" fmla="*/ 47 h 544"/>
                <a:gd name="T28" fmla="*/ 3 w 904"/>
                <a:gd name="T29" fmla="*/ 54 h 544"/>
                <a:gd name="T30" fmla="*/ 1 w 904"/>
                <a:gd name="T31" fmla="*/ 61 h 544"/>
                <a:gd name="T32" fmla="*/ 0 w 904"/>
                <a:gd name="T33" fmla="*/ 69 h 544"/>
                <a:gd name="T34" fmla="*/ 0 w 904"/>
                <a:gd name="T35" fmla="*/ 77 h 544"/>
                <a:gd name="T36" fmla="*/ 0 w 904"/>
                <a:gd name="T37" fmla="*/ 544 h 544"/>
                <a:gd name="T38" fmla="*/ 904 w 904"/>
                <a:gd name="T39" fmla="*/ 544 h 544"/>
                <a:gd name="T40" fmla="*/ 904 w 904"/>
                <a:gd name="T41" fmla="*/ 77 h 544"/>
                <a:gd name="T42" fmla="*/ 904 w 904"/>
                <a:gd name="T43" fmla="*/ 69 h 544"/>
                <a:gd name="T44" fmla="*/ 903 w 904"/>
                <a:gd name="T45" fmla="*/ 61 h 544"/>
                <a:gd name="T46" fmla="*/ 901 w 904"/>
                <a:gd name="T47" fmla="*/ 54 h 544"/>
                <a:gd name="T48" fmla="*/ 899 w 904"/>
                <a:gd name="T49" fmla="*/ 47 h 544"/>
                <a:gd name="T50" fmla="*/ 896 w 904"/>
                <a:gd name="T51" fmla="*/ 40 h 544"/>
                <a:gd name="T52" fmla="*/ 892 w 904"/>
                <a:gd name="T53" fmla="*/ 34 h 544"/>
                <a:gd name="T54" fmla="*/ 888 w 904"/>
                <a:gd name="T55" fmla="*/ 28 h 544"/>
                <a:gd name="T56" fmla="*/ 882 w 904"/>
                <a:gd name="T57" fmla="*/ 23 h 544"/>
                <a:gd name="T58" fmla="*/ 877 w 904"/>
                <a:gd name="T59" fmla="*/ 18 h 544"/>
                <a:gd name="T60" fmla="*/ 871 w 904"/>
                <a:gd name="T61" fmla="*/ 14 h 544"/>
                <a:gd name="T62" fmla="*/ 866 w 904"/>
                <a:gd name="T63" fmla="*/ 10 h 544"/>
                <a:gd name="T64" fmla="*/ 859 w 904"/>
                <a:gd name="T65" fmla="*/ 7 h 544"/>
                <a:gd name="T66" fmla="*/ 851 w 904"/>
                <a:gd name="T67" fmla="*/ 4 h 544"/>
                <a:gd name="T68" fmla="*/ 845 w 904"/>
                <a:gd name="T69" fmla="*/ 3 h 544"/>
                <a:gd name="T70" fmla="*/ 837 w 904"/>
                <a:gd name="T71" fmla="*/ 2 h 544"/>
                <a:gd name="T72" fmla="*/ 829 w 904"/>
                <a:gd name="T73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544">
                  <a:moveTo>
                    <a:pt x="829" y="0"/>
                  </a:moveTo>
                  <a:lnTo>
                    <a:pt x="75" y="0"/>
                  </a:lnTo>
                  <a:lnTo>
                    <a:pt x="67" y="2"/>
                  </a:lnTo>
                  <a:lnTo>
                    <a:pt x="59" y="3"/>
                  </a:lnTo>
                  <a:lnTo>
                    <a:pt x="53" y="4"/>
                  </a:lnTo>
                  <a:lnTo>
                    <a:pt x="46" y="7"/>
                  </a:lnTo>
                  <a:lnTo>
                    <a:pt x="40" y="10"/>
                  </a:lnTo>
                  <a:lnTo>
                    <a:pt x="33" y="14"/>
                  </a:lnTo>
                  <a:lnTo>
                    <a:pt x="27" y="18"/>
                  </a:lnTo>
                  <a:lnTo>
                    <a:pt x="22" y="23"/>
                  </a:lnTo>
                  <a:lnTo>
                    <a:pt x="16" y="28"/>
                  </a:lnTo>
                  <a:lnTo>
                    <a:pt x="12" y="34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3" y="54"/>
                  </a:lnTo>
                  <a:lnTo>
                    <a:pt x="1" y="61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544"/>
                  </a:lnTo>
                  <a:lnTo>
                    <a:pt x="904" y="544"/>
                  </a:lnTo>
                  <a:lnTo>
                    <a:pt x="904" y="77"/>
                  </a:lnTo>
                  <a:lnTo>
                    <a:pt x="904" y="69"/>
                  </a:lnTo>
                  <a:lnTo>
                    <a:pt x="903" y="61"/>
                  </a:lnTo>
                  <a:lnTo>
                    <a:pt x="901" y="54"/>
                  </a:lnTo>
                  <a:lnTo>
                    <a:pt x="899" y="47"/>
                  </a:lnTo>
                  <a:lnTo>
                    <a:pt x="896" y="40"/>
                  </a:lnTo>
                  <a:lnTo>
                    <a:pt x="892" y="34"/>
                  </a:lnTo>
                  <a:lnTo>
                    <a:pt x="888" y="28"/>
                  </a:lnTo>
                  <a:lnTo>
                    <a:pt x="882" y="23"/>
                  </a:lnTo>
                  <a:lnTo>
                    <a:pt x="877" y="18"/>
                  </a:lnTo>
                  <a:lnTo>
                    <a:pt x="871" y="14"/>
                  </a:lnTo>
                  <a:lnTo>
                    <a:pt x="866" y="10"/>
                  </a:lnTo>
                  <a:lnTo>
                    <a:pt x="859" y="7"/>
                  </a:lnTo>
                  <a:lnTo>
                    <a:pt x="851" y="4"/>
                  </a:lnTo>
                  <a:lnTo>
                    <a:pt x="845" y="3"/>
                  </a:lnTo>
                  <a:lnTo>
                    <a:pt x="837" y="2"/>
                  </a:lnTo>
                  <a:lnTo>
                    <a:pt x="8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1594">
              <a:extLst>
                <a:ext uri="{FF2B5EF4-FFF2-40B4-BE49-F238E27FC236}">
                  <a16:creationId xmlns:a16="http://schemas.microsoft.com/office/drawing/2014/main" id="{2A229F37-7B67-4EE7-B334-2F3DE95D8A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475" y="1000125"/>
              <a:ext cx="287338" cy="76200"/>
            </a:xfrm>
            <a:custGeom>
              <a:avLst/>
              <a:gdLst>
                <a:gd name="T0" fmla="*/ 459 w 904"/>
                <a:gd name="T1" fmla="*/ 29 h 241"/>
                <a:gd name="T2" fmla="*/ 469 w 904"/>
                <a:gd name="T3" fmla="*/ 35 h 241"/>
                <a:gd name="T4" fmla="*/ 478 w 904"/>
                <a:gd name="T5" fmla="*/ 43 h 241"/>
                <a:gd name="T6" fmla="*/ 482 w 904"/>
                <a:gd name="T7" fmla="*/ 54 h 241"/>
                <a:gd name="T8" fmla="*/ 482 w 904"/>
                <a:gd name="T9" fmla="*/ 66 h 241"/>
                <a:gd name="T10" fmla="*/ 478 w 904"/>
                <a:gd name="T11" fmla="*/ 77 h 241"/>
                <a:gd name="T12" fmla="*/ 469 w 904"/>
                <a:gd name="T13" fmla="*/ 85 h 241"/>
                <a:gd name="T14" fmla="*/ 459 w 904"/>
                <a:gd name="T15" fmla="*/ 89 h 241"/>
                <a:gd name="T16" fmla="*/ 447 w 904"/>
                <a:gd name="T17" fmla="*/ 89 h 241"/>
                <a:gd name="T18" fmla="*/ 436 w 904"/>
                <a:gd name="T19" fmla="*/ 85 h 241"/>
                <a:gd name="T20" fmla="*/ 427 w 904"/>
                <a:gd name="T21" fmla="*/ 77 h 241"/>
                <a:gd name="T22" fmla="*/ 422 w 904"/>
                <a:gd name="T23" fmla="*/ 66 h 241"/>
                <a:gd name="T24" fmla="*/ 422 w 904"/>
                <a:gd name="T25" fmla="*/ 54 h 241"/>
                <a:gd name="T26" fmla="*/ 427 w 904"/>
                <a:gd name="T27" fmla="*/ 43 h 241"/>
                <a:gd name="T28" fmla="*/ 436 w 904"/>
                <a:gd name="T29" fmla="*/ 35 h 241"/>
                <a:gd name="T30" fmla="*/ 447 w 904"/>
                <a:gd name="T31" fmla="*/ 31 h 241"/>
                <a:gd name="T32" fmla="*/ 452 w 904"/>
                <a:gd name="T33" fmla="*/ 29 h 241"/>
                <a:gd name="T34" fmla="*/ 0 w 904"/>
                <a:gd name="T35" fmla="*/ 83 h 241"/>
                <a:gd name="T36" fmla="*/ 3 w 904"/>
                <a:gd name="T37" fmla="*/ 97 h 241"/>
                <a:gd name="T38" fmla="*/ 9 w 904"/>
                <a:gd name="T39" fmla="*/ 110 h 241"/>
                <a:gd name="T40" fmla="*/ 16 w 904"/>
                <a:gd name="T41" fmla="*/ 122 h 241"/>
                <a:gd name="T42" fmla="*/ 27 w 904"/>
                <a:gd name="T43" fmla="*/ 132 h 241"/>
                <a:gd name="T44" fmla="*/ 40 w 904"/>
                <a:gd name="T45" fmla="*/ 141 h 241"/>
                <a:gd name="T46" fmla="*/ 53 w 904"/>
                <a:gd name="T47" fmla="*/ 147 h 241"/>
                <a:gd name="T48" fmla="*/ 67 w 904"/>
                <a:gd name="T49" fmla="*/ 150 h 241"/>
                <a:gd name="T50" fmla="*/ 437 w 904"/>
                <a:gd name="T51" fmla="*/ 150 h 241"/>
                <a:gd name="T52" fmla="*/ 195 w 904"/>
                <a:gd name="T53" fmla="*/ 211 h 241"/>
                <a:gd name="T54" fmla="*/ 190 w 904"/>
                <a:gd name="T55" fmla="*/ 212 h 241"/>
                <a:gd name="T56" fmla="*/ 186 w 904"/>
                <a:gd name="T57" fmla="*/ 215 h 241"/>
                <a:gd name="T58" fmla="*/ 182 w 904"/>
                <a:gd name="T59" fmla="*/ 220 h 241"/>
                <a:gd name="T60" fmla="*/ 181 w 904"/>
                <a:gd name="T61" fmla="*/ 225 h 241"/>
                <a:gd name="T62" fmla="*/ 182 w 904"/>
                <a:gd name="T63" fmla="*/ 232 h 241"/>
                <a:gd name="T64" fmla="*/ 186 w 904"/>
                <a:gd name="T65" fmla="*/ 236 h 241"/>
                <a:gd name="T66" fmla="*/ 190 w 904"/>
                <a:gd name="T67" fmla="*/ 240 h 241"/>
                <a:gd name="T68" fmla="*/ 195 w 904"/>
                <a:gd name="T69" fmla="*/ 241 h 241"/>
                <a:gd name="T70" fmla="*/ 742 w 904"/>
                <a:gd name="T71" fmla="*/ 241 h 241"/>
                <a:gd name="T72" fmla="*/ 747 w 904"/>
                <a:gd name="T73" fmla="*/ 239 h 241"/>
                <a:gd name="T74" fmla="*/ 752 w 904"/>
                <a:gd name="T75" fmla="*/ 234 h 241"/>
                <a:gd name="T76" fmla="*/ 754 w 904"/>
                <a:gd name="T77" fmla="*/ 229 h 241"/>
                <a:gd name="T78" fmla="*/ 754 w 904"/>
                <a:gd name="T79" fmla="*/ 223 h 241"/>
                <a:gd name="T80" fmla="*/ 752 w 904"/>
                <a:gd name="T81" fmla="*/ 218 h 241"/>
                <a:gd name="T82" fmla="*/ 747 w 904"/>
                <a:gd name="T83" fmla="*/ 213 h 241"/>
                <a:gd name="T84" fmla="*/ 742 w 904"/>
                <a:gd name="T85" fmla="*/ 211 h 241"/>
                <a:gd name="T86" fmla="*/ 468 w 904"/>
                <a:gd name="T87" fmla="*/ 211 h 241"/>
                <a:gd name="T88" fmla="*/ 829 w 904"/>
                <a:gd name="T89" fmla="*/ 150 h 241"/>
                <a:gd name="T90" fmla="*/ 845 w 904"/>
                <a:gd name="T91" fmla="*/ 149 h 241"/>
                <a:gd name="T92" fmla="*/ 859 w 904"/>
                <a:gd name="T93" fmla="*/ 145 h 241"/>
                <a:gd name="T94" fmla="*/ 871 w 904"/>
                <a:gd name="T95" fmla="*/ 137 h 241"/>
                <a:gd name="T96" fmla="*/ 882 w 904"/>
                <a:gd name="T97" fmla="*/ 128 h 241"/>
                <a:gd name="T98" fmla="*/ 892 w 904"/>
                <a:gd name="T99" fmla="*/ 117 h 241"/>
                <a:gd name="T100" fmla="*/ 899 w 904"/>
                <a:gd name="T101" fmla="*/ 104 h 241"/>
                <a:gd name="T102" fmla="*/ 903 w 904"/>
                <a:gd name="T103" fmla="*/ 90 h 241"/>
                <a:gd name="T104" fmla="*/ 904 w 904"/>
                <a:gd name="T105" fmla="*/ 75 h 241"/>
                <a:gd name="T106" fmla="*/ 0 w 904"/>
                <a:gd name="T10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4" h="241">
                  <a:moveTo>
                    <a:pt x="452" y="29"/>
                  </a:moveTo>
                  <a:lnTo>
                    <a:pt x="459" y="29"/>
                  </a:lnTo>
                  <a:lnTo>
                    <a:pt x="464" y="32"/>
                  </a:lnTo>
                  <a:lnTo>
                    <a:pt x="469" y="35"/>
                  </a:lnTo>
                  <a:lnTo>
                    <a:pt x="473" y="38"/>
                  </a:lnTo>
                  <a:lnTo>
                    <a:pt x="478" y="43"/>
                  </a:lnTo>
                  <a:lnTo>
                    <a:pt x="480" y="48"/>
                  </a:lnTo>
                  <a:lnTo>
                    <a:pt x="482" y="54"/>
                  </a:lnTo>
                  <a:lnTo>
                    <a:pt x="482" y="59"/>
                  </a:lnTo>
                  <a:lnTo>
                    <a:pt x="482" y="66"/>
                  </a:lnTo>
                  <a:lnTo>
                    <a:pt x="480" y="71"/>
                  </a:lnTo>
                  <a:lnTo>
                    <a:pt x="478" y="77"/>
                  </a:lnTo>
                  <a:lnTo>
                    <a:pt x="473" y="81"/>
                  </a:lnTo>
                  <a:lnTo>
                    <a:pt x="469" y="85"/>
                  </a:lnTo>
                  <a:lnTo>
                    <a:pt x="464" y="87"/>
                  </a:lnTo>
                  <a:lnTo>
                    <a:pt x="459" y="89"/>
                  </a:lnTo>
                  <a:lnTo>
                    <a:pt x="452" y="90"/>
                  </a:lnTo>
                  <a:lnTo>
                    <a:pt x="447" y="89"/>
                  </a:lnTo>
                  <a:lnTo>
                    <a:pt x="440" y="87"/>
                  </a:lnTo>
                  <a:lnTo>
                    <a:pt x="436" y="85"/>
                  </a:lnTo>
                  <a:lnTo>
                    <a:pt x="431" y="81"/>
                  </a:lnTo>
                  <a:lnTo>
                    <a:pt x="427" y="77"/>
                  </a:lnTo>
                  <a:lnTo>
                    <a:pt x="424" y="71"/>
                  </a:lnTo>
                  <a:lnTo>
                    <a:pt x="422" y="66"/>
                  </a:lnTo>
                  <a:lnTo>
                    <a:pt x="422" y="59"/>
                  </a:lnTo>
                  <a:lnTo>
                    <a:pt x="422" y="54"/>
                  </a:lnTo>
                  <a:lnTo>
                    <a:pt x="424" y="48"/>
                  </a:lnTo>
                  <a:lnTo>
                    <a:pt x="427" y="43"/>
                  </a:lnTo>
                  <a:lnTo>
                    <a:pt x="431" y="38"/>
                  </a:lnTo>
                  <a:lnTo>
                    <a:pt x="436" y="35"/>
                  </a:lnTo>
                  <a:lnTo>
                    <a:pt x="440" y="32"/>
                  </a:lnTo>
                  <a:lnTo>
                    <a:pt x="447" y="31"/>
                  </a:lnTo>
                  <a:lnTo>
                    <a:pt x="452" y="29"/>
                  </a:lnTo>
                  <a:lnTo>
                    <a:pt x="452" y="29"/>
                  </a:lnTo>
                  <a:close/>
                  <a:moveTo>
                    <a:pt x="0" y="75"/>
                  </a:moveTo>
                  <a:lnTo>
                    <a:pt x="0" y="83"/>
                  </a:lnTo>
                  <a:lnTo>
                    <a:pt x="1" y="90"/>
                  </a:lnTo>
                  <a:lnTo>
                    <a:pt x="3" y="97"/>
                  </a:lnTo>
                  <a:lnTo>
                    <a:pt x="5" y="104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6" y="122"/>
                  </a:lnTo>
                  <a:lnTo>
                    <a:pt x="22" y="128"/>
                  </a:lnTo>
                  <a:lnTo>
                    <a:pt x="27" y="132"/>
                  </a:lnTo>
                  <a:lnTo>
                    <a:pt x="33" y="137"/>
                  </a:lnTo>
                  <a:lnTo>
                    <a:pt x="40" y="141"/>
                  </a:lnTo>
                  <a:lnTo>
                    <a:pt x="46" y="145"/>
                  </a:lnTo>
                  <a:lnTo>
                    <a:pt x="53" y="147"/>
                  </a:lnTo>
                  <a:lnTo>
                    <a:pt x="59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437" y="150"/>
                  </a:lnTo>
                  <a:lnTo>
                    <a:pt x="437" y="211"/>
                  </a:lnTo>
                  <a:lnTo>
                    <a:pt x="195" y="211"/>
                  </a:lnTo>
                  <a:lnTo>
                    <a:pt x="192" y="211"/>
                  </a:lnTo>
                  <a:lnTo>
                    <a:pt x="190" y="212"/>
                  </a:lnTo>
                  <a:lnTo>
                    <a:pt x="188" y="213"/>
                  </a:lnTo>
                  <a:lnTo>
                    <a:pt x="186" y="215"/>
                  </a:lnTo>
                  <a:lnTo>
                    <a:pt x="183" y="218"/>
                  </a:lnTo>
                  <a:lnTo>
                    <a:pt x="182" y="220"/>
                  </a:lnTo>
                  <a:lnTo>
                    <a:pt x="181" y="223"/>
                  </a:lnTo>
                  <a:lnTo>
                    <a:pt x="181" y="225"/>
                  </a:lnTo>
                  <a:lnTo>
                    <a:pt x="181" y="229"/>
                  </a:lnTo>
                  <a:lnTo>
                    <a:pt x="182" y="232"/>
                  </a:lnTo>
                  <a:lnTo>
                    <a:pt x="183" y="234"/>
                  </a:lnTo>
                  <a:lnTo>
                    <a:pt x="186" y="236"/>
                  </a:lnTo>
                  <a:lnTo>
                    <a:pt x="188" y="239"/>
                  </a:lnTo>
                  <a:lnTo>
                    <a:pt x="190" y="240"/>
                  </a:lnTo>
                  <a:lnTo>
                    <a:pt x="192" y="241"/>
                  </a:lnTo>
                  <a:lnTo>
                    <a:pt x="195" y="241"/>
                  </a:lnTo>
                  <a:lnTo>
                    <a:pt x="739" y="241"/>
                  </a:lnTo>
                  <a:lnTo>
                    <a:pt x="742" y="241"/>
                  </a:lnTo>
                  <a:lnTo>
                    <a:pt x="745" y="240"/>
                  </a:lnTo>
                  <a:lnTo>
                    <a:pt x="747" y="239"/>
                  </a:lnTo>
                  <a:lnTo>
                    <a:pt x="750" y="236"/>
                  </a:lnTo>
                  <a:lnTo>
                    <a:pt x="752" y="234"/>
                  </a:lnTo>
                  <a:lnTo>
                    <a:pt x="753" y="232"/>
                  </a:lnTo>
                  <a:lnTo>
                    <a:pt x="754" y="229"/>
                  </a:lnTo>
                  <a:lnTo>
                    <a:pt x="754" y="225"/>
                  </a:lnTo>
                  <a:lnTo>
                    <a:pt x="754" y="223"/>
                  </a:lnTo>
                  <a:lnTo>
                    <a:pt x="753" y="220"/>
                  </a:lnTo>
                  <a:lnTo>
                    <a:pt x="752" y="218"/>
                  </a:lnTo>
                  <a:lnTo>
                    <a:pt x="750" y="215"/>
                  </a:lnTo>
                  <a:lnTo>
                    <a:pt x="747" y="213"/>
                  </a:lnTo>
                  <a:lnTo>
                    <a:pt x="745" y="212"/>
                  </a:lnTo>
                  <a:lnTo>
                    <a:pt x="742" y="211"/>
                  </a:lnTo>
                  <a:lnTo>
                    <a:pt x="739" y="211"/>
                  </a:lnTo>
                  <a:lnTo>
                    <a:pt x="468" y="211"/>
                  </a:lnTo>
                  <a:lnTo>
                    <a:pt x="468" y="150"/>
                  </a:lnTo>
                  <a:lnTo>
                    <a:pt x="829" y="150"/>
                  </a:lnTo>
                  <a:lnTo>
                    <a:pt x="837" y="150"/>
                  </a:lnTo>
                  <a:lnTo>
                    <a:pt x="845" y="149"/>
                  </a:lnTo>
                  <a:lnTo>
                    <a:pt x="851" y="147"/>
                  </a:lnTo>
                  <a:lnTo>
                    <a:pt x="859" y="145"/>
                  </a:lnTo>
                  <a:lnTo>
                    <a:pt x="866" y="141"/>
                  </a:lnTo>
                  <a:lnTo>
                    <a:pt x="871" y="137"/>
                  </a:lnTo>
                  <a:lnTo>
                    <a:pt x="877" y="132"/>
                  </a:lnTo>
                  <a:lnTo>
                    <a:pt x="882" y="128"/>
                  </a:lnTo>
                  <a:lnTo>
                    <a:pt x="888" y="122"/>
                  </a:lnTo>
                  <a:lnTo>
                    <a:pt x="892" y="117"/>
                  </a:lnTo>
                  <a:lnTo>
                    <a:pt x="896" y="110"/>
                  </a:lnTo>
                  <a:lnTo>
                    <a:pt x="899" y="104"/>
                  </a:lnTo>
                  <a:lnTo>
                    <a:pt x="901" y="97"/>
                  </a:lnTo>
                  <a:lnTo>
                    <a:pt x="903" y="90"/>
                  </a:lnTo>
                  <a:lnTo>
                    <a:pt x="904" y="83"/>
                  </a:lnTo>
                  <a:lnTo>
                    <a:pt x="904" y="75"/>
                  </a:lnTo>
                  <a:lnTo>
                    <a:pt x="904" y="0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5" name="Group 84" descr="Icon of computer monitors.">
            <a:extLst>
              <a:ext uri="{FF2B5EF4-FFF2-40B4-BE49-F238E27FC236}">
                <a16:creationId xmlns:a16="http://schemas.microsoft.com/office/drawing/2014/main" id="{A97EEAA0-CE6D-46A9-9837-67DD5CDA8CE9}"/>
              </a:ext>
            </a:extLst>
          </p:cNvPr>
          <p:cNvGrpSpPr/>
          <p:nvPr/>
        </p:nvGrpSpPr>
        <p:grpSpPr>
          <a:xfrm>
            <a:off x="4277123" y="1359245"/>
            <a:ext cx="287338" cy="258762"/>
            <a:chOff x="304800" y="5129213"/>
            <a:chExt cx="287338" cy="258762"/>
          </a:xfrm>
          <a:solidFill>
            <a:schemeClr val="bg1"/>
          </a:solidFill>
        </p:grpSpPr>
        <p:sp>
          <p:nvSpPr>
            <p:cNvPr id="86" name="Freeform 1630">
              <a:extLst>
                <a:ext uri="{FF2B5EF4-FFF2-40B4-BE49-F238E27FC236}">
                  <a16:creationId xmlns:a16="http://schemas.microsoft.com/office/drawing/2014/main" id="{CD9DD3B0-9FD5-473E-A718-FEFF0355F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" y="5224463"/>
              <a:ext cx="134938" cy="38100"/>
            </a:xfrm>
            <a:custGeom>
              <a:avLst/>
              <a:gdLst>
                <a:gd name="T0" fmla="*/ 176 w 423"/>
                <a:gd name="T1" fmla="*/ 120 h 120"/>
                <a:gd name="T2" fmla="*/ 247 w 423"/>
                <a:gd name="T3" fmla="*/ 120 h 120"/>
                <a:gd name="T4" fmla="*/ 252 w 423"/>
                <a:gd name="T5" fmla="*/ 108 h 120"/>
                <a:gd name="T6" fmla="*/ 260 w 423"/>
                <a:gd name="T7" fmla="*/ 97 h 120"/>
                <a:gd name="T8" fmla="*/ 269 w 423"/>
                <a:gd name="T9" fmla="*/ 86 h 120"/>
                <a:gd name="T10" fmla="*/ 280 w 423"/>
                <a:gd name="T11" fmla="*/ 77 h 120"/>
                <a:gd name="T12" fmla="*/ 291 w 423"/>
                <a:gd name="T13" fmla="*/ 71 h 120"/>
                <a:gd name="T14" fmla="*/ 304 w 423"/>
                <a:gd name="T15" fmla="*/ 65 h 120"/>
                <a:gd name="T16" fmla="*/ 311 w 423"/>
                <a:gd name="T17" fmla="*/ 63 h 120"/>
                <a:gd name="T18" fmla="*/ 318 w 423"/>
                <a:gd name="T19" fmla="*/ 62 h 120"/>
                <a:gd name="T20" fmla="*/ 325 w 423"/>
                <a:gd name="T21" fmla="*/ 61 h 120"/>
                <a:gd name="T22" fmla="*/ 332 w 423"/>
                <a:gd name="T23" fmla="*/ 61 h 120"/>
                <a:gd name="T24" fmla="*/ 423 w 423"/>
                <a:gd name="T25" fmla="*/ 61 h 120"/>
                <a:gd name="T26" fmla="*/ 423 w 423"/>
                <a:gd name="T27" fmla="*/ 31 h 120"/>
                <a:gd name="T28" fmla="*/ 423 w 423"/>
                <a:gd name="T29" fmla="*/ 22 h 120"/>
                <a:gd name="T30" fmla="*/ 420 w 423"/>
                <a:gd name="T31" fmla="*/ 14 h 120"/>
                <a:gd name="T32" fmla="*/ 418 w 423"/>
                <a:gd name="T33" fmla="*/ 8 h 120"/>
                <a:gd name="T34" fmla="*/ 415 w 423"/>
                <a:gd name="T35" fmla="*/ 0 h 120"/>
                <a:gd name="T36" fmla="*/ 363 w 423"/>
                <a:gd name="T37" fmla="*/ 0 h 120"/>
                <a:gd name="T38" fmla="*/ 61 w 423"/>
                <a:gd name="T39" fmla="*/ 0 h 120"/>
                <a:gd name="T40" fmla="*/ 9 w 423"/>
                <a:gd name="T41" fmla="*/ 0 h 120"/>
                <a:gd name="T42" fmla="*/ 6 w 423"/>
                <a:gd name="T43" fmla="*/ 8 h 120"/>
                <a:gd name="T44" fmla="*/ 2 w 423"/>
                <a:gd name="T45" fmla="*/ 14 h 120"/>
                <a:gd name="T46" fmla="*/ 1 w 423"/>
                <a:gd name="T47" fmla="*/ 22 h 120"/>
                <a:gd name="T48" fmla="*/ 0 w 423"/>
                <a:gd name="T49" fmla="*/ 31 h 120"/>
                <a:gd name="T50" fmla="*/ 0 w 423"/>
                <a:gd name="T51" fmla="*/ 61 h 120"/>
                <a:gd name="T52" fmla="*/ 91 w 423"/>
                <a:gd name="T53" fmla="*/ 61 h 120"/>
                <a:gd name="T54" fmla="*/ 99 w 423"/>
                <a:gd name="T55" fmla="*/ 61 h 120"/>
                <a:gd name="T56" fmla="*/ 105 w 423"/>
                <a:gd name="T57" fmla="*/ 62 h 120"/>
                <a:gd name="T58" fmla="*/ 112 w 423"/>
                <a:gd name="T59" fmla="*/ 63 h 120"/>
                <a:gd name="T60" fmla="*/ 120 w 423"/>
                <a:gd name="T61" fmla="*/ 65 h 120"/>
                <a:gd name="T62" fmla="*/ 132 w 423"/>
                <a:gd name="T63" fmla="*/ 71 h 120"/>
                <a:gd name="T64" fmla="*/ 144 w 423"/>
                <a:gd name="T65" fmla="*/ 77 h 120"/>
                <a:gd name="T66" fmla="*/ 154 w 423"/>
                <a:gd name="T67" fmla="*/ 86 h 120"/>
                <a:gd name="T68" fmla="*/ 163 w 423"/>
                <a:gd name="T69" fmla="*/ 97 h 120"/>
                <a:gd name="T70" fmla="*/ 170 w 423"/>
                <a:gd name="T71" fmla="*/ 108 h 120"/>
                <a:gd name="T72" fmla="*/ 176 w 423"/>
                <a:gd name="T7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3" h="120">
                  <a:moveTo>
                    <a:pt x="176" y="120"/>
                  </a:moveTo>
                  <a:lnTo>
                    <a:pt x="247" y="120"/>
                  </a:lnTo>
                  <a:lnTo>
                    <a:pt x="252" y="108"/>
                  </a:lnTo>
                  <a:lnTo>
                    <a:pt x="260" y="97"/>
                  </a:lnTo>
                  <a:lnTo>
                    <a:pt x="269" y="86"/>
                  </a:lnTo>
                  <a:lnTo>
                    <a:pt x="280" y="77"/>
                  </a:lnTo>
                  <a:lnTo>
                    <a:pt x="291" y="71"/>
                  </a:lnTo>
                  <a:lnTo>
                    <a:pt x="304" y="65"/>
                  </a:lnTo>
                  <a:lnTo>
                    <a:pt x="311" y="63"/>
                  </a:lnTo>
                  <a:lnTo>
                    <a:pt x="318" y="62"/>
                  </a:lnTo>
                  <a:lnTo>
                    <a:pt x="325" y="61"/>
                  </a:lnTo>
                  <a:lnTo>
                    <a:pt x="332" y="61"/>
                  </a:lnTo>
                  <a:lnTo>
                    <a:pt x="423" y="61"/>
                  </a:lnTo>
                  <a:lnTo>
                    <a:pt x="423" y="31"/>
                  </a:lnTo>
                  <a:lnTo>
                    <a:pt x="423" y="22"/>
                  </a:lnTo>
                  <a:lnTo>
                    <a:pt x="420" y="14"/>
                  </a:lnTo>
                  <a:lnTo>
                    <a:pt x="418" y="8"/>
                  </a:lnTo>
                  <a:lnTo>
                    <a:pt x="415" y="0"/>
                  </a:lnTo>
                  <a:lnTo>
                    <a:pt x="363" y="0"/>
                  </a:lnTo>
                  <a:lnTo>
                    <a:pt x="61" y="0"/>
                  </a:lnTo>
                  <a:lnTo>
                    <a:pt x="9" y="0"/>
                  </a:lnTo>
                  <a:lnTo>
                    <a:pt x="6" y="8"/>
                  </a:lnTo>
                  <a:lnTo>
                    <a:pt x="2" y="14"/>
                  </a:lnTo>
                  <a:lnTo>
                    <a:pt x="1" y="22"/>
                  </a:lnTo>
                  <a:lnTo>
                    <a:pt x="0" y="31"/>
                  </a:lnTo>
                  <a:lnTo>
                    <a:pt x="0" y="61"/>
                  </a:lnTo>
                  <a:lnTo>
                    <a:pt x="91" y="61"/>
                  </a:lnTo>
                  <a:lnTo>
                    <a:pt x="99" y="61"/>
                  </a:lnTo>
                  <a:lnTo>
                    <a:pt x="105" y="62"/>
                  </a:lnTo>
                  <a:lnTo>
                    <a:pt x="112" y="63"/>
                  </a:lnTo>
                  <a:lnTo>
                    <a:pt x="120" y="65"/>
                  </a:lnTo>
                  <a:lnTo>
                    <a:pt x="132" y="71"/>
                  </a:lnTo>
                  <a:lnTo>
                    <a:pt x="144" y="77"/>
                  </a:lnTo>
                  <a:lnTo>
                    <a:pt x="154" y="86"/>
                  </a:lnTo>
                  <a:lnTo>
                    <a:pt x="163" y="97"/>
                  </a:lnTo>
                  <a:lnTo>
                    <a:pt x="170" y="108"/>
                  </a:lnTo>
                  <a:lnTo>
                    <a:pt x="17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1631">
              <a:extLst>
                <a:ext uri="{FF2B5EF4-FFF2-40B4-BE49-F238E27FC236}">
                  <a16:creationId xmlns:a16="http://schemas.microsoft.com/office/drawing/2014/main" id="{99F6D614-3AD7-472A-92A9-85406C4F4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5129213"/>
              <a:ext cx="115888" cy="85725"/>
            </a:xfrm>
            <a:custGeom>
              <a:avLst/>
              <a:gdLst>
                <a:gd name="T0" fmla="*/ 60 w 362"/>
                <a:gd name="T1" fmla="*/ 72 h 271"/>
                <a:gd name="T2" fmla="*/ 62 w 362"/>
                <a:gd name="T3" fmla="*/ 66 h 271"/>
                <a:gd name="T4" fmla="*/ 66 w 362"/>
                <a:gd name="T5" fmla="*/ 62 h 271"/>
                <a:gd name="T6" fmla="*/ 72 w 362"/>
                <a:gd name="T7" fmla="*/ 60 h 271"/>
                <a:gd name="T8" fmla="*/ 287 w 362"/>
                <a:gd name="T9" fmla="*/ 60 h 271"/>
                <a:gd name="T10" fmla="*/ 292 w 362"/>
                <a:gd name="T11" fmla="*/ 61 h 271"/>
                <a:gd name="T12" fmla="*/ 297 w 362"/>
                <a:gd name="T13" fmla="*/ 64 h 271"/>
                <a:gd name="T14" fmla="*/ 300 w 362"/>
                <a:gd name="T15" fmla="*/ 70 h 271"/>
                <a:gd name="T16" fmla="*/ 301 w 362"/>
                <a:gd name="T17" fmla="*/ 75 h 271"/>
                <a:gd name="T18" fmla="*/ 301 w 362"/>
                <a:gd name="T19" fmla="*/ 229 h 271"/>
                <a:gd name="T20" fmla="*/ 299 w 362"/>
                <a:gd name="T21" fmla="*/ 234 h 271"/>
                <a:gd name="T22" fmla="*/ 294 w 362"/>
                <a:gd name="T23" fmla="*/ 239 h 271"/>
                <a:gd name="T24" fmla="*/ 289 w 362"/>
                <a:gd name="T25" fmla="*/ 241 h 271"/>
                <a:gd name="T26" fmla="*/ 75 w 362"/>
                <a:gd name="T27" fmla="*/ 241 h 271"/>
                <a:gd name="T28" fmla="*/ 69 w 362"/>
                <a:gd name="T29" fmla="*/ 240 h 271"/>
                <a:gd name="T30" fmla="*/ 64 w 362"/>
                <a:gd name="T31" fmla="*/ 237 h 271"/>
                <a:gd name="T32" fmla="*/ 61 w 362"/>
                <a:gd name="T33" fmla="*/ 231 h 271"/>
                <a:gd name="T34" fmla="*/ 60 w 362"/>
                <a:gd name="T35" fmla="*/ 226 h 271"/>
                <a:gd name="T36" fmla="*/ 332 w 362"/>
                <a:gd name="T37" fmla="*/ 271 h 271"/>
                <a:gd name="T38" fmla="*/ 362 w 362"/>
                <a:gd name="T39" fmla="*/ 60 h 271"/>
                <a:gd name="T40" fmla="*/ 361 w 362"/>
                <a:gd name="T41" fmla="*/ 47 h 271"/>
                <a:gd name="T42" fmla="*/ 357 w 362"/>
                <a:gd name="T43" fmla="*/ 36 h 271"/>
                <a:gd name="T44" fmla="*/ 352 w 362"/>
                <a:gd name="T45" fmla="*/ 26 h 271"/>
                <a:gd name="T46" fmla="*/ 344 w 362"/>
                <a:gd name="T47" fmla="*/ 18 h 271"/>
                <a:gd name="T48" fmla="*/ 335 w 362"/>
                <a:gd name="T49" fmla="*/ 10 h 271"/>
                <a:gd name="T50" fmla="*/ 325 w 362"/>
                <a:gd name="T51" fmla="*/ 4 h 271"/>
                <a:gd name="T52" fmla="*/ 313 w 362"/>
                <a:gd name="T53" fmla="*/ 1 h 271"/>
                <a:gd name="T54" fmla="*/ 301 w 362"/>
                <a:gd name="T55" fmla="*/ 0 h 271"/>
                <a:gd name="T56" fmla="*/ 54 w 362"/>
                <a:gd name="T57" fmla="*/ 0 h 271"/>
                <a:gd name="T58" fmla="*/ 42 w 362"/>
                <a:gd name="T59" fmla="*/ 2 h 271"/>
                <a:gd name="T60" fmla="*/ 31 w 362"/>
                <a:gd name="T61" fmla="*/ 7 h 271"/>
                <a:gd name="T62" fmla="*/ 21 w 362"/>
                <a:gd name="T63" fmla="*/ 13 h 271"/>
                <a:gd name="T64" fmla="*/ 13 w 362"/>
                <a:gd name="T65" fmla="*/ 21 h 271"/>
                <a:gd name="T66" fmla="*/ 7 w 362"/>
                <a:gd name="T67" fmla="*/ 31 h 271"/>
                <a:gd name="T68" fmla="*/ 2 w 362"/>
                <a:gd name="T69" fmla="*/ 42 h 271"/>
                <a:gd name="T70" fmla="*/ 0 w 362"/>
                <a:gd name="T71" fmla="*/ 54 h 271"/>
                <a:gd name="T72" fmla="*/ 0 w 362"/>
                <a:gd name="T73" fmla="*/ 271 h 271"/>
                <a:gd name="T74" fmla="*/ 332 w 362"/>
                <a:gd name="T7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271">
                  <a:moveTo>
                    <a:pt x="60" y="75"/>
                  </a:moveTo>
                  <a:lnTo>
                    <a:pt x="60" y="72"/>
                  </a:lnTo>
                  <a:lnTo>
                    <a:pt x="61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66" y="62"/>
                  </a:lnTo>
                  <a:lnTo>
                    <a:pt x="69" y="61"/>
                  </a:lnTo>
                  <a:lnTo>
                    <a:pt x="72" y="60"/>
                  </a:lnTo>
                  <a:lnTo>
                    <a:pt x="75" y="60"/>
                  </a:lnTo>
                  <a:lnTo>
                    <a:pt x="287" y="60"/>
                  </a:lnTo>
                  <a:lnTo>
                    <a:pt x="289" y="60"/>
                  </a:lnTo>
                  <a:lnTo>
                    <a:pt x="292" y="61"/>
                  </a:lnTo>
                  <a:lnTo>
                    <a:pt x="294" y="62"/>
                  </a:lnTo>
                  <a:lnTo>
                    <a:pt x="297" y="64"/>
                  </a:lnTo>
                  <a:lnTo>
                    <a:pt x="299" y="66"/>
                  </a:lnTo>
                  <a:lnTo>
                    <a:pt x="300" y="70"/>
                  </a:lnTo>
                  <a:lnTo>
                    <a:pt x="301" y="72"/>
                  </a:lnTo>
                  <a:lnTo>
                    <a:pt x="301" y="75"/>
                  </a:lnTo>
                  <a:lnTo>
                    <a:pt x="301" y="226"/>
                  </a:lnTo>
                  <a:lnTo>
                    <a:pt x="301" y="229"/>
                  </a:lnTo>
                  <a:lnTo>
                    <a:pt x="300" y="231"/>
                  </a:lnTo>
                  <a:lnTo>
                    <a:pt x="299" y="234"/>
                  </a:lnTo>
                  <a:lnTo>
                    <a:pt x="297" y="237"/>
                  </a:lnTo>
                  <a:lnTo>
                    <a:pt x="294" y="239"/>
                  </a:lnTo>
                  <a:lnTo>
                    <a:pt x="292" y="240"/>
                  </a:lnTo>
                  <a:lnTo>
                    <a:pt x="289" y="241"/>
                  </a:lnTo>
                  <a:lnTo>
                    <a:pt x="287" y="241"/>
                  </a:lnTo>
                  <a:lnTo>
                    <a:pt x="75" y="241"/>
                  </a:lnTo>
                  <a:lnTo>
                    <a:pt x="72" y="241"/>
                  </a:lnTo>
                  <a:lnTo>
                    <a:pt x="69" y="240"/>
                  </a:lnTo>
                  <a:lnTo>
                    <a:pt x="66" y="239"/>
                  </a:lnTo>
                  <a:lnTo>
                    <a:pt x="64" y="237"/>
                  </a:lnTo>
                  <a:lnTo>
                    <a:pt x="62" y="234"/>
                  </a:lnTo>
                  <a:lnTo>
                    <a:pt x="61" y="231"/>
                  </a:lnTo>
                  <a:lnTo>
                    <a:pt x="60" y="229"/>
                  </a:lnTo>
                  <a:lnTo>
                    <a:pt x="60" y="226"/>
                  </a:lnTo>
                  <a:lnTo>
                    <a:pt x="60" y="75"/>
                  </a:lnTo>
                  <a:close/>
                  <a:moveTo>
                    <a:pt x="332" y="271"/>
                  </a:moveTo>
                  <a:lnTo>
                    <a:pt x="362" y="271"/>
                  </a:lnTo>
                  <a:lnTo>
                    <a:pt x="362" y="60"/>
                  </a:lnTo>
                  <a:lnTo>
                    <a:pt x="362" y="54"/>
                  </a:lnTo>
                  <a:lnTo>
                    <a:pt x="361" y="47"/>
                  </a:lnTo>
                  <a:lnTo>
                    <a:pt x="358" y="42"/>
                  </a:lnTo>
                  <a:lnTo>
                    <a:pt x="357" y="36"/>
                  </a:lnTo>
                  <a:lnTo>
                    <a:pt x="354" y="31"/>
                  </a:lnTo>
                  <a:lnTo>
                    <a:pt x="352" y="26"/>
                  </a:lnTo>
                  <a:lnTo>
                    <a:pt x="347" y="21"/>
                  </a:lnTo>
                  <a:lnTo>
                    <a:pt x="344" y="18"/>
                  </a:lnTo>
                  <a:lnTo>
                    <a:pt x="340" y="13"/>
                  </a:lnTo>
                  <a:lnTo>
                    <a:pt x="335" y="10"/>
                  </a:lnTo>
                  <a:lnTo>
                    <a:pt x="330" y="7"/>
                  </a:lnTo>
                  <a:lnTo>
                    <a:pt x="325" y="4"/>
                  </a:lnTo>
                  <a:lnTo>
                    <a:pt x="320" y="2"/>
                  </a:lnTo>
                  <a:lnTo>
                    <a:pt x="313" y="1"/>
                  </a:lnTo>
                  <a:lnTo>
                    <a:pt x="308" y="0"/>
                  </a:lnTo>
                  <a:lnTo>
                    <a:pt x="301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2"/>
                  </a:lnTo>
                  <a:lnTo>
                    <a:pt x="37" y="4"/>
                  </a:lnTo>
                  <a:lnTo>
                    <a:pt x="31" y="7"/>
                  </a:lnTo>
                  <a:lnTo>
                    <a:pt x="27" y="10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3" y="21"/>
                  </a:lnTo>
                  <a:lnTo>
                    <a:pt x="10" y="26"/>
                  </a:lnTo>
                  <a:lnTo>
                    <a:pt x="7" y="31"/>
                  </a:lnTo>
                  <a:lnTo>
                    <a:pt x="5" y="36"/>
                  </a:lnTo>
                  <a:lnTo>
                    <a:pt x="2" y="42"/>
                  </a:lnTo>
                  <a:lnTo>
                    <a:pt x="1" y="47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30" y="271"/>
                  </a:lnTo>
                  <a:lnTo>
                    <a:pt x="33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1632">
              <a:extLst>
                <a:ext uri="{FF2B5EF4-FFF2-40B4-BE49-F238E27FC236}">
                  <a16:creationId xmlns:a16="http://schemas.microsoft.com/office/drawing/2014/main" id="{32C10E2D-7492-462D-9F53-9894644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" y="5349875"/>
              <a:ext cx="134938" cy="38100"/>
            </a:xfrm>
            <a:custGeom>
              <a:avLst/>
              <a:gdLst>
                <a:gd name="T0" fmla="*/ 422 w 423"/>
                <a:gd name="T1" fmla="*/ 18 h 121"/>
                <a:gd name="T2" fmla="*/ 422 w 423"/>
                <a:gd name="T3" fmla="*/ 17 h 121"/>
                <a:gd name="T4" fmla="*/ 422 w 423"/>
                <a:gd name="T5" fmla="*/ 17 h 121"/>
                <a:gd name="T6" fmla="*/ 419 w 423"/>
                <a:gd name="T7" fmla="*/ 10 h 121"/>
                <a:gd name="T8" fmla="*/ 417 w 423"/>
                <a:gd name="T9" fmla="*/ 5 h 121"/>
                <a:gd name="T10" fmla="*/ 417 w 423"/>
                <a:gd name="T11" fmla="*/ 4 h 121"/>
                <a:gd name="T12" fmla="*/ 416 w 423"/>
                <a:gd name="T13" fmla="*/ 4 h 121"/>
                <a:gd name="T14" fmla="*/ 415 w 423"/>
                <a:gd name="T15" fmla="*/ 2 h 121"/>
                <a:gd name="T16" fmla="*/ 415 w 423"/>
                <a:gd name="T17" fmla="*/ 0 h 121"/>
                <a:gd name="T18" fmla="*/ 9 w 423"/>
                <a:gd name="T19" fmla="*/ 0 h 121"/>
                <a:gd name="T20" fmla="*/ 8 w 423"/>
                <a:gd name="T21" fmla="*/ 2 h 121"/>
                <a:gd name="T22" fmla="*/ 7 w 423"/>
                <a:gd name="T23" fmla="*/ 4 h 121"/>
                <a:gd name="T24" fmla="*/ 7 w 423"/>
                <a:gd name="T25" fmla="*/ 4 h 121"/>
                <a:gd name="T26" fmla="*/ 7 w 423"/>
                <a:gd name="T27" fmla="*/ 5 h 121"/>
                <a:gd name="T28" fmla="*/ 5 w 423"/>
                <a:gd name="T29" fmla="*/ 10 h 121"/>
                <a:gd name="T30" fmla="*/ 2 w 423"/>
                <a:gd name="T31" fmla="*/ 17 h 121"/>
                <a:gd name="T32" fmla="*/ 2 w 423"/>
                <a:gd name="T33" fmla="*/ 17 h 121"/>
                <a:gd name="T34" fmla="*/ 2 w 423"/>
                <a:gd name="T35" fmla="*/ 18 h 121"/>
                <a:gd name="T36" fmla="*/ 1 w 423"/>
                <a:gd name="T37" fmla="*/ 24 h 121"/>
                <a:gd name="T38" fmla="*/ 0 w 423"/>
                <a:gd name="T39" fmla="*/ 30 h 121"/>
                <a:gd name="T40" fmla="*/ 0 w 423"/>
                <a:gd name="T41" fmla="*/ 107 h 121"/>
                <a:gd name="T42" fmla="*/ 1 w 423"/>
                <a:gd name="T43" fmla="*/ 109 h 121"/>
                <a:gd name="T44" fmla="*/ 2 w 423"/>
                <a:gd name="T45" fmla="*/ 112 h 121"/>
                <a:gd name="T46" fmla="*/ 4 w 423"/>
                <a:gd name="T47" fmla="*/ 114 h 121"/>
                <a:gd name="T48" fmla="*/ 6 w 423"/>
                <a:gd name="T49" fmla="*/ 117 h 121"/>
                <a:gd name="T50" fmla="*/ 8 w 423"/>
                <a:gd name="T51" fmla="*/ 119 h 121"/>
                <a:gd name="T52" fmla="*/ 10 w 423"/>
                <a:gd name="T53" fmla="*/ 120 h 121"/>
                <a:gd name="T54" fmla="*/ 12 w 423"/>
                <a:gd name="T55" fmla="*/ 121 h 121"/>
                <a:gd name="T56" fmla="*/ 16 w 423"/>
                <a:gd name="T57" fmla="*/ 121 h 121"/>
                <a:gd name="T58" fmla="*/ 408 w 423"/>
                <a:gd name="T59" fmla="*/ 121 h 121"/>
                <a:gd name="T60" fmla="*/ 412 w 423"/>
                <a:gd name="T61" fmla="*/ 121 h 121"/>
                <a:gd name="T62" fmla="*/ 414 w 423"/>
                <a:gd name="T63" fmla="*/ 120 h 121"/>
                <a:gd name="T64" fmla="*/ 416 w 423"/>
                <a:gd name="T65" fmla="*/ 119 h 121"/>
                <a:gd name="T66" fmla="*/ 418 w 423"/>
                <a:gd name="T67" fmla="*/ 117 h 121"/>
                <a:gd name="T68" fmla="*/ 421 w 423"/>
                <a:gd name="T69" fmla="*/ 114 h 121"/>
                <a:gd name="T70" fmla="*/ 422 w 423"/>
                <a:gd name="T71" fmla="*/ 112 h 121"/>
                <a:gd name="T72" fmla="*/ 423 w 423"/>
                <a:gd name="T73" fmla="*/ 109 h 121"/>
                <a:gd name="T74" fmla="*/ 423 w 423"/>
                <a:gd name="T75" fmla="*/ 107 h 121"/>
                <a:gd name="T76" fmla="*/ 423 w 423"/>
                <a:gd name="T77" fmla="*/ 30 h 121"/>
                <a:gd name="T78" fmla="*/ 423 w 423"/>
                <a:gd name="T79" fmla="*/ 24 h 121"/>
                <a:gd name="T80" fmla="*/ 422 w 423"/>
                <a:gd name="T81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2" y="18"/>
                  </a:moveTo>
                  <a:lnTo>
                    <a:pt x="422" y="17"/>
                  </a:lnTo>
                  <a:lnTo>
                    <a:pt x="422" y="17"/>
                  </a:lnTo>
                  <a:lnTo>
                    <a:pt x="419" y="10"/>
                  </a:lnTo>
                  <a:lnTo>
                    <a:pt x="417" y="5"/>
                  </a:lnTo>
                  <a:lnTo>
                    <a:pt x="417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5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5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2" y="112"/>
                  </a:lnTo>
                  <a:lnTo>
                    <a:pt x="4" y="114"/>
                  </a:lnTo>
                  <a:lnTo>
                    <a:pt x="6" y="117"/>
                  </a:lnTo>
                  <a:lnTo>
                    <a:pt x="8" y="119"/>
                  </a:lnTo>
                  <a:lnTo>
                    <a:pt x="10" y="120"/>
                  </a:lnTo>
                  <a:lnTo>
                    <a:pt x="12" y="121"/>
                  </a:lnTo>
                  <a:lnTo>
                    <a:pt x="16" y="121"/>
                  </a:lnTo>
                  <a:lnTo>
                    <a:pt x="408" y="121"/>
                  </a:lnTo>
                  <a:lnTo>
                    <a:pt x="412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1" y="114"/>
                  </a:lnTo>
                  <a:lnTo>
                    <a:pt x="422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1633">
              <a:extLst>
                <a:ext uri="{FF2B5EF4-FFF2-40B4-BE49-F238E27FC236}">
                  <a16:creationId xmlns:a16="http://schemas.microsoft.com/office/drawing/2014/main" id="{4FA8B819-0160-4EA0-86E9-6D9D4C17F1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313" y="5253038"/>
              <a:ext cx="114300" cy="87313"/>
            </a:xfrm>
            <a:custGeom>
              <a:avLst/>
              <a:gdLst>
                <a:gd name="T0" fmla="*/ 302 w 362"/>
                <a:gd name="T1" fmla="*/ 227 h 273"/>
                <a:gd name="T2" fmla="*/ 301 w 362"/>
                <a:gd name="T3" fmla="*/ 233 h 273"/>
                <a:gd name="T4" fmla="*/ 298 w 362"/>
                <a:gd name="T5" fmla="*/ 237 h 273"/>
                <a:gd name="T6" fmla="*/ 292 w 362"/>
                <a:gd name="T7" fmla="*/ 241 h 273"/>
                <a:gd name="T8" fmla="*/ 287 w 362"/>
                <a:gd name="T9" fmla="*/ 242 h 273"/>
                <a:gd name="T10" fmla="*/ 72 w 362"/>
                <a:gd name="T11" fmla="*/ 242 h 273"/>
                <a:gd name="T12" fmla="*/ 67 w 362"/>
                <a:gd name="T13" fmla="*/ 239 h 273"/>
                <a:gd name="T14" fmla="*/ 63 w 362"/>
                <a:gd name="T15" fmla="*/ 235 h 273"/>
                <a:gd name="T16" fmla="*/ 61 w 362"/>
                <a:gd name="T17" fmla="*/ 231 h 273"/>
                <a:gd name="T18" fmla="*/ 60 w 362"/>
                <a:gd name="T19" fmla="*/ 76 h 273"/>
                <a:gd name="T20" fmla="*/ 61 w 362"/>
                <a:gd name="T21" fmla="*/ 70 h 273"/>
                <a:gd name="T22" fmla="*/ 64 w 362"/>
                <a:gd name="T23" fmla="*/ 66 h 273"/>
                <a:gd name="T24" fmla="*/ 70 w 362"/>
                <a:gd name="T25" fmla="*/ 62 h 273"/>
                <a:gd name="T26" fmla="*/ 75 w 362"/>
                <a:gd name="T27" fmla="*/ 61 h 273"/>
                <a:gd name="T28" fmla="*/ 290 w 362"/>
                <a:gd name="T29" fmla="*/ 61 h 273"/>
                <a:gd name="T30" fmla="*/ 296 w 362"/>
                <a:gd name="T31" fmla="*/ 64 h 273"/>
                <a:gd name="T32" fmla="*/ 299 w 362"/>
                <a:gd name="T33" fmla="*/ 68 h 273"/>
                <a:gd name="T34" fmla="*/ 301 w 362"/>
                <a:gd name="T35" fmla="*/ 73 h 273"/>
                <a:gd name="T36" fmla="*/ 60 w 362"/>
                <a:gd name="T37" fmla="*/ 0 h 273"/>
                <a:gd name="T38" fmla="*/ 42 w 362"/>
                <a:gd name="T39" fmla="*/ 4 h 273"/>
                <a:gd name="T40" fmla="*/ 27 w 362"/>
                <a:gd name="T41" fmla="*/ 12 h 273"/>
                <a:gd name="T42" fmla="*/ 18 w 362"/>
                <a:gd name="T43" fmla="*/ 18 h 273"/>
                <a:gd name="T44" fmla="*/ 5 w 362"/>
                <a:gd name="T45" fmla="*/ 38 h 273"/>
                <a:gd name="T46" fmla="*/ 1 w 362"/>
                <a:gd name="T47" fmla="*/ 49 h 273"/>
                <a:gd name="T48" fmla="*/ 0 w 362"/>
                <a:gd name="T49" fmla="*/ 61 h 273"/>
                <a:gd name="T50" fmla="*/ 362 w 362"/>
                <a:gd name="T51" fmla="*/ 273 h 273"/>
                <a:gd name="T52" fmla="*/ 362 w 362"/>
                <a:gd name="T53" fmla="*/ 55 h 273"/>
                <a:gd name="T54" fmla="*/ 360 w 362"/>
                <a:gd name="T55" fmla="*/ 44 h 273"/>
                <a:gd name="T56" fmla="*/ 352 w 362"/>
                <a:gd name="T57" fmla="*/ 27 h 273"/>
                <a:gd name="T58" fmla="*/ 340 w 362"/>
                <a:gd name="T59" fmla="*/ 15 h 273"/>
                <a:gd name="T60" fmla="*/ 328 w 362"/>
                <a:gd name="T61" fmla="*/ 7 h 273"/>
                <a:gd name="T62" fmla="*/ 311 w 362"/>
                <a:gd name="T63" fmla="*/ 2 h 273"/>
                <a:gd name="T64" fmla="*/ 121 w 362"/>
                <a:gd name="T6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2" h="273">
                  <a:moveTo>
                    <a:pt x="302" y="76"/>
                  </a:moveTo>
                  <a:lnTo>
                    <a:pt x="302" y="227"/>
                  </a:lnTo>
                  <a:lnTo>
                    <a:pt x="301" y="231"/>
                  </a:lnTo>
                  <a:lnTo>
                    <a:pt x="301" y="233"/>
                  </a:lnTo>
                  <a:lnTo>
                    <a:pt x="299" y="235"/>
                  </a:lnTo>
                  <a:lnTo>
                    <a:pt x="298" y="237"/>
                  </a:lnTo>
                  <a:lnTo>
                    <a:pt x="296" y="239"/>
                  </a:lnTo>
                  <a:lnTo>
                    <a:pt x="292" y="241"/>
                  </a:lnTo>
                  <a:lnTo>
                    <a:pt x="290" y="242"/>
                  </a:lnTo>
                  <a:lnTo>
                    <a:pt x="287" y="242"/>
                  </a:lnTo>
                  <a:lnTo>
                    <a:pt x="75" y="242"/>
                  </a:lnTo>
                  <a:lnTo>
                    <a:pt x="72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4" y="237"/>
                  </a:lnTo>
                  <a:lnTo>
                    <a:pt x="63" y="235"/>
                  </a:lnTo>
                  <a:lnTo>
                    <a:pt x="61" y="233"/>
                  </a:lnTo>
                  <a:lnTo>
                    <a:pt x="61" y="231"/>
                  </a:lnTo>
                  <a:lnTo>
                    <a:pt x="60" y="227"/>
                  </a:lnTo>
                  <a:lnTo>
                    <a:pt x="60" y="76"/>
                  </a:lnTo>
                  <a:lnTo>
                    <a:pt x="61" y="73"/>
                  </a:lnTo>
                  <a:lnTo>
                    <a:pt x="61" y="70"/>
                  </a:lnTo>
                  <a:lnTo>
                    <a:pt x="63" y="68"/>
                  </a:lnTo>
                  <a:lnTo>
                    <a:pt x="64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2" y="61"/>
                  </a:lnTo>
                  <a:lnTo>
                    <a:pt x="75" y="61"/>
                  </a:lnTo>
                  <a:lnTo>
                    <a:pt x="287" y="61"/>
                  </a:lnTo>
                  <a:lnTo>
                    <a:pt x="290" y="61"/>
                  </a:lnTo>
                  <a:lnTo>
                    <a:pt x="292" y="62"/>
                  </a:lnTo>
                  <a:lnTo>
                    <a:pt x="296" y="64"/>
                  </a:lnTo>
                  <a:lnTo>
                    <a:pt x="298" y="66"/>
                  </a:lnTo>
                  <a:lnTo>
                    <a:pt x="299" y="68"/>
                  </a:lnTo>
                  <a:lnTo>
                    <a:pt x="301" y="70"/>
                  </a:lnTo>
                  <a:lnTo>
                    <a:pt x="301" y="73"/>
                  </a:lnTo>
                  <a:lnTo>
                    <a:pt x="302" y="76"/>
                  </a:lnTo>
                  <a:close/>
                  <a:moveTo>
                    <a:pt x="60" y="0"/>
                  </a:moveTo>
                  <a:lnTo>
                    <a:pt x="51" y="2"/>
                  </a:lnTo>
                  <a:lnTo>
                    <a:pt x="42" y="4"/>
                  </a:lnTo>
                  <a:lnTo>
                    <a:pt x="35" y="7"/>
                  </a:lnTo>
                  <a:lnTo>
                    <a:pt x="27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8"/>
                  </a:lnTo>
                  <a:lnTo>
                    <a:pt x="2" y="44"/>
                  </a:lnTo>
                  <a:lnTo>
                    <a:pt x="1" y="49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2" y="273"/>
                  </a:lnTo>
                  <a:lnTo>
                    <a:pt x="362" y="61"/>
                  </a:lnTo>
                  <a:lnTo>
                    <a:pt x="362" y="55"/>
                  </a:lnTo>
                  <a:lnTo>
                    <a:pt x="361" y="49"/>
                  </a:lnTo>
                  <a:lnTo>
                    <a:pt x="360" y="44"/>
                  </a:lnTo>
                  <a:lnTo>
                    <a:pt x="358" y="38"/>
                  </a:lnTo>
                  <a:lnTo>
                    <a:pt x="352" y="27"/>
                  </a:lnTo>
                  <a:lnTo>
                    <a:pt x="344" y="18"/>
                  </a:lnTo>
                  <a:lnTo>
                    <a:pt x="340" y="15"/>
                  </a:lnTo>
                  <a:lnTo>
                    <a:pt x="335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121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1634">
              <a:extLst>
                <a:ext uri="{FF2B5EF4-FFF2-40B4-BE49-F238E27FC236}">
                  <a16:creationId xmlns:a16="http://schemas.microsoft.com/office/drawing/2014/main" id="{2C93C243-2B14-4681-B84A-CD4AAEC1D3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5253038"/>
              <a:ext cx="115888" cy="87313"/>
            </a:xfrm>
            <a:custGeom>
              <a:avLst/>
              <a:gdLst>
                <a:gd name="T0" fmla="*/ 302 w 363"/>
                <a:gd name="T1" fmla="*/ 231 h 273"/>
                <a:gd name="T2" fmla="*/ 300 w 363"/>
                <a:gd name="T3" fmla="*/ 235 h 273"/>
                <a:gd name="T4" fmla="*/ 295 w 363"/>
                <a:gd name="T5" fmla="*/ 239 h 273"/>
                <a:gd name="T6" fmla="*/ 290 w 363"/>
                <a:gd name="T7" fmla="*/ 242 h 273"/>
                <a:gd name="T8" fmla="*/ 75 w 363"/>
                <a:gd name="T9" fmla="*/ 242 h 273"/>
                <a:gd name="T10" fmla="*/ 70 w 363"/>
                <a:gd name="T11" fmla="*/ 241 h 273"/>
                <a:gd name="T12" fmla="*/ 65 w 363"/>
                <a:gd name="T13" fmla="*/ 237 h 273"/>
                <a:gd name="T14" fmla="*/ 62 w 363"/>
                <a:gd name="T15" fmla="*/ 233 h 273"/>
                <a:gd name="T16" fmla="*/ 61 w 363"/>
                <a:gd name="T17" fmla="*/ 227 h 273"/>
                <a:gd name="T18" fmla="*/ 61 w 363"/>
                <a:gd name="T19" fmla="*/ 73 h 273"/>
                <a:gd name="T20" fmla="*/ 63 w 363"/>
                <a:gd name="T21" fmla="*/ 68 h 273"/>
                <a:gd name="T22" fmla="*/ 67 w 363"/>
                <a:gd name="T23" fmla="*/ 64 h 273"/>
                <a:gd name="T24" fmla="*/ 73 w 363"/>
                <a:gd name="T25" fmla="*/ 61 h 273"/>
                <a:gd name="T26" fmla="*/ 286 w 363"/>
                <a:gd name="T27" fmla="*/ 61 h 273"/>
                <a:gd name="T28" fmla="*/ 293 w 363"/>
                <a:gd name="T29" fmla="*/ 62 h 273"/>
                <a:gd name="T30" fmla="*/ 297 w 363"/>
                <a:gd name="T31" fmla="*/ 66 h 273"/>
                <a:gd name="T32" fmla="*/ 301 w 363"/>
                <a:gd name="T33" fmla="*/ 70 h 273"/>
                <a:gd name="T34" fmla="*/ 302 w 363"/>
                <a:gd name="T35" fmla="*/ 76 h 273"/>
                <a:gd name="T36" fmla="*/ 363 w 363"/>
                <a:gd name="T37" fmla="*/ 61 h 273"/>
                <a:gd name="T38" fmla="*/ 362 w 363"/>
                <a:gd name="T39" fmla="*/ 49 h 273"/>
                <a:gd name="T40" fmla="*/ 357 w 363"/>
                <a:gd name="T41" fmla="*/ 38 h 273"/>
                <a:gd name="T42" fmla="*/ 345 w 363"/>
                <a:gd name="T43" fmla="*/ 18 h 273"/>
                <a:gd name="T44" fmla="*/ 336 w 363"/>
                <a:gd name="T45" fmla="*/ 12 h 273"/>
                <a:gd name="T46" fmla="*/ 320 w 363"/>
                <a:gd name="T47" fmla="*/ 4 h 273"/>
                <a:gd name="T48" fmla="*/ 302 w 363"/>
                <a:gd name="T49" fmla="*/ 0 h 273"/>
                <a:gd name="T50" fmla="*/ 61 w 363"/>
                <a:gd name="T51" fmla="*/ 0 h 273"/>
                <a:gd name="T52" fmla="*/ 43 w 363"/>
                <a:gd name="T53" fmla="*/ 4 h 273"/>
                <a:gd name="T54" fmla="*/ 26 w 363"/>
                <a:gd name="T55" fmla="*/ 12 h 273"/>
                <a:gd name="T56" fmla="*/ 18 w 363"/>
                <a:gd name="T57" fmla="*/ 18 h 273"/>
                <a:gd name="T58" fmla="*/ 5 w 363"/>
                <a:gd name="T59" fmla="*/ 38 h 273"/>
                <a:gd name="T60" fmla="*/ 1 w 363"/>
                <a:gd name="T61" fmla="*/ 49 h 273"/>
                <a:gd name="T62" fmla="*/ 0 w 363"/>
                <a:gd name="T63" fmla="*/ 61 h 273"/>
                <a:gd name="T64" fmla="*/ 363 w 363"/>
                <a:gd name="T65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3" h="273">
                  <a:moveTo>
                    <a:pt x="302" y="227"/>
                  </a:moveTo>
                  <a:lnTo>
                    <a:pt x="302" y="231"/>
                  </a:lnTo>
                  <a:lnTo>
                    <a:pt x="301" y="233"/>
                  </a:lnTo>
                  <a:lnTo>
                    <a:pt x="300" y="235"/>
                  </a:lnTo>
                  <a:lnTo>
                    <a:pt x="297" y="237"/>
                  </a:lnTo>
                  <a:lnTo>
                    <a:pt x="295" y="239"/>
                  </a:lnTo>
                  <a:lnTo>
                    <a:pt x="293" y="241"/>
                  </a:lnTo>
                  <a:lnTo>
                    <a:pt x="290" y="242"/>
                  </a:lnTo>
                  <a:lnTo>
                    <a:pt x="286" y="242"/>
                  </a:lnTo>
                  <a:lnTo>
                    <a:pt x="75" y="242"/>
                  </a:lnTo>
                  <a:lnTo>
                    <a:pt x="73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5" y="237"/>
                  </a:lnTo>
                  <a:lnTo>
                    <a:pt x="63" y="235"/>
                  </a:lnTo>
                  <a:lnTo>
                    <a:pt x="62" y="233"/>
                  </a:lnTo>
                  <a:lnTo>
                    <a:pt x="61" y="231"/>
                  </a:lnTo>
                  <a:lnTo>
                    <a:pt x="61" y="227"/>
                  </a:lnTo>
                  <a:lnTo>
                    <a:pt x="61" y="76"/>
                  </a:lnTo>
                  <a:lnTo>
                    <a:pt x="61" y="73"/>
                  </a:lnTo>
                  <a:lnTo>
                    <a:pt x="62" y="70"/>
                  </a:lnTo>
                  <a:lnTo>
                    <a:pt x="63" y="68"/>
                  </a:lnTo>
                  <a:lnTo>
                    <a:pt x="65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3" y="61"/>
                  </a:lnTo>
                  <a:lnTo>
                    <a:pt x="75" y="61"/>
                  </a:lnTo>
                  <a:lnTo>
                    <a:pt x="286" y="61"/>
                  </a:lnTo>
                  <a:lnTo>
                    <a:pt x="290" y="61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7" y="66"/>
                  </a:lnTo>
                  <a:lnTo>
                    <a:pt x="300" y="68"/>
                  </a:lnTo>
                  <a:lnTo>
                    <a:pt x="301" y="70"/>
                  </a:lnTo>
                  <a:lnTo>
                    <a:pt x="302" y="73"/>
                  </a:lnTo>
                  <a:lnTo>
                    <a:pt x="302" y="76"/>
                  </a:lnTo>
                  <a:lnTo>
                    <a:pt x="302" y="227"/>
                  </a:lnTo>
                  <a:close/>
                  <a:moveTo>
                    <a:pt x="363" y="61"/>
                  </a:moveTo>
                  <a:lnTo>
                    <a:pt x="362" y="55"/>
                  </a:lnTo>
                  <a:lnTo>
                    <a:pt x="362" y="49"/>
                  </a:lnTo>
                  <a:lnTo>
                    <a:pt x="359" y="44"/>
                  </a:lnTo>
                  <a:lnTo>
                    <a:pt x="357" y="38"/>
                  </a:lnTo>
                  <a:lnTo>
                    <a:pt x="352" y="27"/>
                  </a:lnTo>
                  <a:lnTo>
                    <a:pt x="345" y="18"/>
                  </a:lnTo>
                  <a:lnTo>
                    <a:pt x="341" y="15"/>
                  </a:lnTo>
                  <a:lnTo>
                    <a:pt x="336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242" y="0"/>
                  </a:lnTo>
                  <a:lnTo>
                    <a:pt x="61" y="0"/>
                  </a:lnTo>
                  <a:lnTo>
                    <a:pt x="52" y="2"/>
                  </a:lnTo>
                  <a:lnTo>
                    <a:pt x="43" y="4"/>
                  </a:lnTo>
                  <a:lnTo>
                    <a:pt x="34" y="7"/>
                  </a:lnTo>
                  <a:lnTo>
                    <a:pt x="26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1" y="27"/>
                  </a:lnTo>
                  <a:lnTo>
                    <a:pt x="5" y="38"/>
                  </a:lnTo>
                  <a:lnTo>
                    <a:pt x="3" y="44"/>
                  </a:lnTo>
                  <a:lnTo>
                    <a:pt x="1" y="49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3" y="273"/>
                  </a:lnTo>
                  <a:lnTo>
                    <a:pt x="36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1635">
              <a:extLst>
                <a:ext uri="{FF2B5EF4-FFF2-40B4-BE49-F238E27FC236}">
                  <a16:creationId xmlns:a16="http://schemas.microsoft.com/office/drawing/2014/main" id="{220CF904-6E1F-487B-91DB-61DBBB3EE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" y="5349875"/>
              <a:ext cx="134938" cy="38100"/>
            </a:xfrm>
            <a:custGeom>
              <a:avLst/>
              <a:gdLst>
                <a:gd name="T0" fmla="*/ 420 w 423"/>
                <a:gd name="T1" fmla="*/ 16 h 121"/>
                <a:gd name="T2" fmla="*/ 419 w 423"/>
                <a:gd name="T3" fmla="*/ 10 h 121"/>
                <a:gd name="T4" fmla="*/ 416 w 423"/>
                <a:gd name="T5" fmla="*/ 5 h 121"/>
                <a:gd name="T6" fmla="*/ 416 w 423"/>
                <a:gd name="T7" fmla="*/ 4 h 121"/>
                <a:gd name="T8" fmla="*/ 416 w 423"/>
                <a:gd name="T9" fmla="*/ 4 h 121"/>
                <a:gd name="T10" fmla="*/ 415 w 423"/>
                <a:gd name="T11" fmla="*/ 2 h 121"/>
                <a:gd name="T12" fmla="*/ 414 w 423"/>
                <a:gd name="T13" fmla="*/ 0 h 121"/>
                <a:gd name="T14" fmla="*/ 9 w 423"/>
                <a:gd name="T15" fmla="*/ 0 h 121"/>
                <a:gd name="T16" fmla="*/ 8 w 423"/>
                <a:gd name="T17" fmla="*/ 2 h 121"/>
                <a:gd name="T18" fmla="*/ 7 w 423"/>
                <a:gd name="T19" fmla="*/ 4 h 121"/>
                <a:gd name="T20" fmla="*/ 7 w 423"/>
                <a:gd name="T21" fmla="*/ 4 h 121"/>
                <a:gd name="T22" fmla="*/ 7 w 423"/>
                <a:gd name="T23" fmla="*/ 5 h 121"/>
                <a:gd name="T24" fmla="*/ 3 w 423"/>
                <a:gd name="T25" fmla="*/ 10 h 121"/>
                <a:gd name="T26" fmla="*/ 2 w 423"/>
                <a:gd name="T27" fmla="*/ 17 h 121"/>
                <a:gd name="T28" fmla="*/ 2 w 423"/>
                <a:gd name="T29" fmla="*/ 17 h 121"/>
                <a:gd name="T30" fmla="*/ 1 w 423"/>
                <a:gd name="T31" fmla="*/ 18 h 121"/>
                <a:gd name="T32" fmla="*/ 0 w 423"/>
                <a:gd name="T33" fmla="*/ 24 h 121"/>
                <a:gd name="T34" fmla="*/ 0 w 423"/>
                <a:gd name="T35" fmla="*/ 30 h 121"/>
                <a:gd name="T36" fmla="*/ 0 w 423"/>
                <a:gd name="T37" fmla="*/ 107 h 121"/>
                <a:gd name="T38" fmla="*/ 0 w 423"/>
                <a:gd name="T39" fmla="*/ 109 h 121"/>
                <a:gd name="T40" fmla="*/ 1 w 423"/>
                <a:gd name="T41" fmla="*/ 112 h 121"/>
                <a:gd name="T42" fmla="*/ 2 w 423"/>
                <a:gd name="T43" fmla="*/ 114 h 121"/>
                <a:gd name="T44" fmla="*/ 4 w 423"/>
                <a:gd name="T45" fmla="*/ 117 h 121"/>
                <a:gd name="T46" fmla="*/ 7 w 423"/>
                <a:gd name="T47" fmla="*/ 119 h 121"/>
                <a:gd name="T48" fmla="*/ 9 w 423"/>
                <a:gd name="T49" fmla="*/ 120 h 121"/>
                <a:gd name="T50" fmla="*/ 12 w 423"/>
                <a:gd name="T51" fmla="*/ 121 h 121"/>
                <a:gd name="T52" fmla="*/ 15 w 423"/>
                <a:gd name="T53" fmla="*/ 121 h 121"/>
                <a:gd name="T54" fmla="*/ 407 w 423"/>
                <a:gd name="T55" fmla="*/ 121 h 121"/>
                <a:gd name="T56" fmla="*/ 410 w 423"/>
                <a:gd name="T57" fmla="*/ 121 h 121"/>
                <a:gd name="T58" fmla="*/ 414 w 423"/>
                <a:gd name="T59" fmla="*/ 120 h 121"/>
                <a:gd name="T60" fmla="*/ 416 w 423"/>
                <a:gd name="T61" fmla="*/ 119 h 121"/>
                <a:gd name="T62" fmla="*/ 418 w 423"/>
                <a:gd name="T63" fmla="*/ 117 h 121"/>
                <a:gd name="T64" fmla="*/ 420 w 423"/>
                <a:gd name="T65" fmla="*/ 114 h 121"/>
                <a:gd name="T66" fmla="*/ 421 w 423"/>
                <a:gd name="T67" fmla="*/ 112 h 121"/>
                <a:gd name="T68" fmla="*/ 423 w 423"/>
                <a:gd name="T69" fmla="*/ 109 h 121"/>
                <a:gd name="T70" fmla="*/ 423 w 423"/>
                <a:gd name="T71" fmla="*/ 107 h 121"/>
                <a:gd name="T72" fmla="*/ 423 w 423"/>
                <a:gd name="T73" fmla="*/ 30 h 121"/>
                <a:gd name="T74" fmla="*/ 423 w 423"/>
                <a:gd name="T75" fmla="*/ 24 h 121"/>
                <a:gd name="T76" fmla="*/ 421 w 423"/>
                <a:gd name="T77" fmla="*/ 18 h 121"/>
                <a:gd name="T78" fmla="*/ 420 w 423"/>
                <a:gd name="T79" fmla="*/ 17 h 121"/>
                <a:gd name="T80" fmla="*/ 420 w 423"/>
                <a:gd name="T81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0" y="16"/>
                  </a:moveTo>
                  <a:lnTo>
                    <a:pt x="419" y="10"/>
                  </a:lnTo>
                  <a:lnTo>
                    <a:pt x="416" y="5"/>
                  </a:lnTo>
                  <a:lnTo>
                    <a:pt x="416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4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3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4" y="117"/>
                  </a:lnTo>
                  <a:lnTo>
                    <a:pt x="7" y="119"/>
                  </a:lnTo>
                  <a:lnTo>
                    <a:pt x="9" y="120"/>
                  </a:lnTo>
                  <a:lnTo>
                    <a:pt x="12" y="121"/>
                  </a:lnTo>
                  <a:lnTo>
                    <a:pt x="15" y="121"/>
                  </a:lnTo>
                  <a:lnTo>
                    <a:pt x="407" y="121"/>
                  </a:lnTo>
                  <a:lnTo>
                    <a:pt x="410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0" y="114"/>
                  </a:lnTo>
                  <a:lnTo>
                    <a:pt x="421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1" y="18"/>
                  </a:lnTo>
                  <a:lnTo>
                    <a:pt x="420" y="17"/>
                  </a:lnTo>
                  <a:lnTo>
                    <a:pt x="42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2" name="Group 91" descr="Icon of four squares.">
            <a:extLst>
              <a:ext uri="{FF2B5EF4-FFF2-40B4-BE49-F238E27FC236}">
                <a16:creationId xmlns:a16="http://schemas.microsoft.com/office/drawing/2014/main" id="{268D639A-62F0-4F2B-B632-5A45CD6DD13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5420916" y="1368977"/>
            <a:ext cx="287338" cy="285750"/>
            <a:chOff x="4900613" y="3937000"/>
            <a:chExt cx="287338" cy="285750"/>
          </a:xfrm>
          <a:solidFill>
            <a:schemeClr val="bg1"/>
          </a:solidFill>
        </p:grpSpPr>
        <p:sp>
          <p:nvSpPr>
            <p:cNvPr id="93" name="Freeform 4743">
              <a:extLst>
                <a:ext uri="{FF2B5EF4-FFF2-40B4-BE49-F238E27FC236}">
                  <a16:creationId xmlns:a16="http://schemas.microsoft.com/office/drawing/2014/main" id="{A654CD2F-871A-4BFA-805D-636E7B505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37000"/>
              <a:ext cx="133350" cy="38100"/>
            </a:xfrm>
            <a:custGeom>
              <a:avLst/>
              <a:gdLst>
                <a:gd name="T0" fmla="*/ 346 w 421"/>
                <a:gd name="T1" fmla="*/ 0 h 120"/>
                <a:gd name="T2" fmla="*/ 76 w 421"/>
                <a:gd name="T3" fmla="*/ 0 h 120"/>
                <a:gd name="T4" fmla="*/ 68 w 421"/>
                <a:gd name="T5" fmla="*/ 1 h 120"/>
                <a:gd name="T6" fmla="*/ 61 w 421"/>
                <a:gd name="T7" fmla="*/ 2 h 120"/>
                <a:gd name="T8" fmla="*/ 53 w 421"/>
                <a:gd name="T9" fmla="*/ 3 h 120"/>
                <a:gd name="T10" fmla="*/ 46 w 421"/>
                <a:gd name="T11" fmla="*/ 5 h 120"/>
                <a:gd name="T12" fmla="*/ 40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8 w 421"/>
                <a:gd name="T21" fmla="*/ 27 h 120"/>
                <a:gd name="T22" fmla="*/ 13 w 421"/>
                <a:gd name="T23" fmla="*/ 33 h 120"/>
                <a:gd name="T24" fmla="*/ 10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2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20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2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5 w 421"/>
                <a:gd name="T65" fmla="*/ 5 h 120"/>
                <a:gd name="T66" fmla="*/ 368 w 421"/>
                <a:gd name="T67" fmla="*/ 3 h 120"/>
                <a:gd name="T68" fmla="*/ 361 w 421"/>
                <a:gd name="T69" fmla="*/ 2 h 120"/>
                <a:gd name="T70" fmla="*/ 354 w 421"/>
                <a:gd name="T71" fmla="*/ 1 h 120"/>
                <a:gd name="T72" fmla="*/ 346 w 421"/>
                <a:gd name="T73" fmla="*/ 0 h 120"/>
                <a:gd name="T74" fmla="*/ 346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2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0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8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20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5" y="5"/>
                  </a:lnTo>
                  <a:lnTo>
                    <a:pt x="368" y="3"/>
                  </a:lnTo>
                  <a:lnTo>
                    <a:pt x="361" y="2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4744">
              <a:extLst>
                <a:ext uri="{FF2B5EF4-FFF2-40B4-BE49-F238E27FC236}">
                  <a16:creationId xmlns:a16="http://schemas.microsoft.com/office/drawing/2014/main" id="{5A76ECC7-C209-476D-BB16-D2195C8DD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84625"/>
              <a:ext cx="133350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2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1 h 270"/>
                <a:gd name="T12" fmla="*/ 13 w 421"/>
                <a:gd name="T13" fmla="*/ 238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7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7 h 270"/>
                <a:gd name="T42" fmla="*/ 375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2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2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1"/>
                  </a:lnTo>
                  <a:lnTo>
                    <a:pt x="13" y="238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7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7"/>
                  </a:lnTo>
                  <a:lnTo>
                    <a:pt x="375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2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4745">
              <a:extLst>
                <a:ext uri="{FF2B5EF4-FFF2-40B4-BE49-F238E27FC236}">
                  <a16:creationId xmlns:a16="http://schemas.microsoft.com/office/drawing/2014/main" id="{842A256B-87AA-4D95-A759-ECE316A17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37000"/>
              <a:ext cx="134938" cy="38100"/>
            </a:xfrm>
            <a:custGeom>
              <a:avLst/>
              <a:gdLst>
                <a:gd name="T0" fmla="*/ 345 w 421"/>
                <a:gd name="T1" fmla="*/ 0 h 120"/>
                <a:gd name="T2" fmla="*/ 75 w 421"/>
                <a:gd name="T3" fmla="*/ 0 h 120"/>
                <a:gd name="T4" fmla="*/ 67 w 421"/>
                <a:gd name="T5" fmla="*/ 1 h 120"/>
                <a:gd name="T6" fmla="*/ 60 w 421"/>
                <a:gd name="T7" fmla="*/ 2 h 120"/>
                <a:gd name="T8" fmla="*/ 52 w 421"/>
                <a:gd name="T9" fmla="*/ 3 h 120"/>
                <a:gd name="T10" fmla="*/ 45 w 421"/>
                <a:gd name="T11" fmla="*/ 5 h 120"/>
                <a:gd name="T12" fmla="*/ 39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7 w 421"/>
                <a:gd name="T21" fmla="*/ 27 h 120"/>
                <a:gd name="T22" fmla="*/ 13 w 421"/>
                <a:gd name="T23" fmla="*/ 33 h 120"/>
                <a:gd name="T24" fmla="*/ 9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1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19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1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4 w 421"/>
                <a:gd name="T65" fmla="*/ 5 h 120"/>
                <a:gd name="T66" fmla="*/ 367 w 421"/>
                <a:gd name="T67" fmla="*/ 3 h 120"/>
                <a:gd name="T68" fmla="*/ 360 w 421"/>
                <a:gd name="T69" fmla="*/ 2 h 120"/>
                <a:gd name="T70" fmla="*/ 353 w 421"/>
                <a:gd name="T71" fmla="*/ 1 h 120"/>
                <a:gd name="T72" fmla="*/ 345 w 421"/>
                <a:gd name="T73" fmla="*/ 0 h 120"/>
                <a:gd name="T74" fmla="*/ 345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2"/>
                  </a:lnTo>
                  <a:lnTo>
                    <a:pt x="52" y="3"/>
                  </a:lnTo>
                  <a:lnTo>
                    <a:pt x="45" y="5"/>
                  </a:lnTo>
                  <a:lnTo>
                    <a:pt x="39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1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19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1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4" y="5"/>
                  </a:lnTo>
                  <a:lnTo>
                    <a:pt x="367" y="3"/>
                  </a:lnTo>
                  <a:lnTo>
                    <a:pt x="360" y="2"/>
                  </a:lnTo>
                  <a:lnTo>
                    <a:pt x="353" y="1"/>
                  </a:lnTo>
                  <a:lnTo>
                    <a:pt x="345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4746">
              <a:extLst>
                <a:ext uri="{FF2B5EF4-FFF2-40B4-BE49-F238E27FC236}">
                  <a16:creationId xmlns:a16="http://schemas.microsoft.com/office/drawing/2014/main" id="{3D60C298-D43E-4861-BEA9-D00241730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84625"/>
              <a:ext cx="134938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1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1 h 270"/>
                <a:gd name="T12" fmla="*/ 13 w 421"/>
                <a:gd name="T13" fmla="*/ 238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7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7 h 270"/>
                <a:gd name="T42" fmla="*/ 374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1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1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1"/>
                  </a:lnTo>
                  <a:lnTo>
                    <a:pt x="13" y="238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7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7"/>
                  </a:lnTo>
                  <a:lnTo>
                    <a:pt x="374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1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4747">
              <a:extLst>
                <a:ext uri="{FF2B5EF4-FFF2-40B4-BE49-F238E27FC236}">
                  <a16:creationId xmlns:a16="http://schemas.microsoft.com/office/drawing/2014/main" id="{29B54F52-E2CA-455A-9AA3-2B20BE885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137025"/>
              <a:ext cx="133350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2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0 h 270"/>
                <a:gd name="T12" fmla="*/ 13 w 421"/>
                <a:gd name="T13" fmla="*/ 237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6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6 h 270"/>
                <a:gd name="T42" fmla="*/ 375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2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2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0"/>
                  </a:lnTo>
                  <a:lnTo>
                    <a:pt x="13" y="237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6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6"/>
                  </a:lnTo>
                  <a:lnTo>
                    <a:pt x="375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2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4748">
              <a:extLst>
                <a:ext uri="{FF2B5EF4-FFF2-40B4-BE49-F238E27FC236}">
                  <a16:creationId xmlns:a16="http://schemas.microsoft.com/office/drawing/2014/main" id="{46C54F87-D686-45B0-AC4F-BD4AD01BD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089400"/>
              <a:ext cx="133350" cy="38100"/>
            </a:xfrm>
            <a:custGeom>
              <a:avLst/>
              <a:gdLst>
                <a:gd name="T0" fmla="*/ 346 w 421"/>
                <a:gd name="T1" fmla="*/ 0 h 121"/>
                <a:gd name="T2" fmla="*/ 76 w 421"/>
                <a:gd name="T3" fmla="*/ 0 h 121"/>
                <a:gd name="T4" fmla="*/ 68 w 421"/>
                <a:gd name="T5" fmla="*/ 1 h 121"/>
                <a:gd name="T6" fmla="*/ 61 w 421"/>
                <a:gd name="T7" fmla="*/ 3 h 121"/>
                <a:gd name="T8" fmla="*/ 53 w 421"/>
                <a:gd name="T9" fmla="*/ 4 h 121"/>
                <a:gd name="T10" fmla="*/ 46 w 421"/>
                <a:gd name="T11" fmla="*/ 6 h 121"/>
                <a:gd name="T12" fmla="*/ 40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8 w 421"/>
                <a:gd name="T21" fmla="*/ 28 h 121"/>
                <a:gd name="T22" fmla="*/ 13 w 421"/>
                <a:gd name="T23" fmla="*/ 34 h 121"/>
                <a:gd name="T24" fmla="*/ 10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2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20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2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5 w 421"/>
                <a:gd name="T65" fmla="*/ 6 h 121"/>
                <a:gd name="T66" fmla="*/ 368 w 421"/>
                <a:gd name="T67" fmla="*/ 4 h 121"/>
                <a:gd name="T68" fmla="*/ 361 w 421"/>
                <a:gd name="T69" fmla="*/ 3 h 121"/>
                <a:gd name="T70" fmla="*/ 354 w 421"/>
                <a:gd name="T71" fmla="*/ 1 h 121"/>
                <a:gd name="T72" fmla="*/ 346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3"/>
                  </a:lnTo>
                  <a:lnTo>
                    <a:pt x="53" y="4"/>
                  </a:lnTo>
                  <a:lnTo>
                    <a:pt x="46" y="6"/>
                  </a:lnTo>
                  <a:lnTo>
                    <a:pt x="40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20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2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5" y="6"/>
                  </a:lnTo>
                  <a:lnTo>
                    <a:pt x="368" y="4"/>
                  </a:lnTo>
                  <a:lnTo>
                    <a:pt x="361" y="3"/>
                  </a:lnTo>
                  <a:lnTo>
                    <a:pt x="354" y="1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4749">
              <a:extLst>
                <a:ext uri="{FF2B5EF4-FFF2-40B4-BE49-F238E27FC236}">
                  <a16:creationId xmlns:a16="http://schemas.microsoft.com/office/drawing/2014/main" id="{2AD4B2ED-3FF5-413A-9E75-6FD5885D4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137025"/>
              <a:ext cx="134938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1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0 h 270"/>
                <a:gd name="T12" fmla="*/ 13 w 421"/>
                <a:gd name="T13" fmla="*/ 237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6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6 h 270"/>
                <a:gd name="T42" fmla="*/ 374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1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1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0"/>
                  </a:lnTo>
                  <a:lnTo>
                    <a:pt x="13" y="237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6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6"/>
                  </a:lnTo>
                  <a:lnTo>
                    <a:pt x="374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1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750">
              <a:extLst>
                <a:ext uri="{FF2B5EF4-FFF2-40B4-BE49-F238E27FC236}">
                  <a16:creationId xmlns:a16="http://schemas.microsoft.com/office/drawing/2014/main" id="{C94F299B-31F2-4CA4-A270-5E5DDD6C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089400"/>
              <a:ext cx="134938" cy="38100"/>
            </a:xfrm>
            <a:custGeom>
              <a:avLst/>
              <a:gdLst>
                <a:gd name="T0" fmla="*/ 345 w 421"/>
                <a:gd name="T1" fmla="*/ 0 h 121"/>
                <a:gd name="T2" fmla="*/ 75 w 421"/>
                <a:gd name="T3" fmla="*/ 0 h 121"/>
                <a:gd name="T4" fmla="*/ 67 w 421"/>
                <a:gd name="T5" fmla="*/ 1 h 121"/>
                <a:gd name="T6" fmla="*/ 60 w 421"/>
                <a:gd name="T7" fmla="*/ 3 h 121"/>
                <a:gd name="T8" fmla="*/ 52 w 421"/>
                <a:gd name="T9" fmla="*/ 4 h 121"/>
                <a:gd name="T10" fmla="*/ 45 w 421"/>
                <a:gd name="T11" fmla="*/ 6 h 121"/>
                <a:gd name="T12" fmla="*/ 39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7 w 421"/>
                <a:gd name="T21" fmla="*/ 28 h 121"/>
                <a:gd name="T22" fmla="*/ 13 w 421"/>
                <a:gd name="T23" fmla="*/ 34 h 121"/>
                <a:gd name="T24" fmla="*/ 9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1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19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1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4 w 421"/>
                <a:gd name="T65" fmla="*/ 6 h 121"/>
                <a:gd name="T66" fmla="*/ 367 w 421"/>
                <a:gd name="T67" fmla="*/ 4 h 121"/>
                <a:gd name="T68" fmla="*/ 360 w 421"/>
                <a:gd name="T69" fmla="*/ 3 h 121"/>
                <a:gd name="T70" fmla="*/ 353 w 421"/>
                <a:gd name="T71" fmla="*/ 1 h 121"/>
                <a:gd name="T72" fmla="*/ 345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3"/>
                  </a:lnTo>
                  <a:lnTo>
                    <a:pt x="52" y="4"/>
                  </a:lnTo>
                  <a:lnTo>
                    <a:pt x="45" y="6"/>
                  </a:lnTo>
                  <a:lnTo>
                    <a:pt x="39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9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1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19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1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4" y="6"/>
                  </a:lnTo>
                  <a:lnTo>
                    <a:pt x="367" y="4"/>
                  </a:lnTo>
                  <a:lnTo>
                    <a:pt x="360" y="3"/>
                  </a:lnTo>
                  <a:lnTo>
                    <a:pt x="353" y="1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1" name="Group 100" descr="Icon of mobile phone and speech bubble.">
            <a:extLst>
              <a:ext uri="{FF2B5EF4-FFF2-40B4-BE49-F238E27FC236}">
                <a16:creationId xmlns:a16="http://schemas.microsoft.com/office/drawing/2014/main" id="{67EBF40E-2836-4B56-82CA-B0AE5592616F}"/>
              </a:ext>
            </a:extLst>
          </p:cNvPr>
          <p:cNvGrpSpPr/>
          <p:nvPr/>
        </p:nvGrpSpPr>
        <p:grpSpPr>
          <a:xfrm>
            <a:off x="6564709" y="1373740"/>
            <a:ext cx="277813" cy="276225"/>
            <a:chOff x="6105525" y="1922463"/>
            <a:chExt cx="277813" cy="276225"/>
          </a:xfrm>
          <a:solidFill>
            <a:schemeClr val="bg1"/>
          </a:solidFill>
        </p:grpSpPr>
        <p:sp>
          <p:nvSpPr>
            <p:cNvPr id="102" name="Freeform 2023">
              <a:extLst>
                <a:ext uri="{FF2B5EF4-FFF2-40B4-BE49-F238E27FC236}">
                  <a16:creationId xmlns:a16="http://schemas.microsoft.com/office/drawing/2014/main" id="{8A677BB9-7FF5-46F1-AA35-A8280C80A6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1960563"/>
              <a:ext cx="96838" cy="47625"/>
            </a:xfrm>
            <a:custGeom>
              <a:avLst/>
              <a:gdLst>
                <a:gd name="T0" fmla="*/ 195 w 303"/>
                <a:gd name="T1" fmla="*/ 105 h 150"/>
                <a:gd name="T2" fmla="*/ 165 w 303"/>
                <a:gd name="T3" fmla="*/ 105 h 150"/>
                <a:gd name="T4" fmla="*/ 162 w 303"/>
                <a:gd name="T5" fmla="*/ 105 h 150"/>
                <a:gd name="T6" fmla="*/ 160 w 303"/>
                <a:gd name="T7" fmla="*/ 104 h 150"/>
                <a:gd name="T8" fmla="*/ 157 w 303"/>
                <a:gd name="T9" fmla="*/ 103 h 150"/>
                <a:gd name="T10" fmla="*/ 155 w 303"/>
                <a:gd name="T11" fmla="*/ 101 h 150"/>
                <a:gd name="T12" fmla="*/ 153 w 303"/>
                <a:gd name="T13" fmla="*/ 98 h 150"/>
                <a:gd name="T14" fmla="*/ 151 w 303"/>
                <a:gd name="T15" fmla="*/ 96 h 150"/>
                <a:gd name="T16" fmla="*/ 151 w 303"/>
                <a:gd name="T17" fmla="*/ 93 h 150"/>
                <a:gd name="T18" fmla="*/ 150 w 303"/>
                <a:gd name="T19" fmla="*/ 90 h 150"/>
                <a:gd name="T20" fmla="*/ 151 w 303"/>
                <a:gd name="T21" fmla="*/ 88 h 150"/>
                <a:gd name="T22" fmla="*/ 151 w 303"/>
                <a:gd name="T23" fmla="*/ 85 h 150"/>
                <a:gd name="T24" fmla="*/ 153 w 303"/>
                <a:gd name="T25" fmla="*/ 82 h 150"/>
                <a:gd name="T26" fmla="*/ 155 w 303"/>
                <a:gd name="T27" fmla="*/ 80 h 150"/>
                <a:gd name="T28" fmla="*/ 157 w 303"/>
                <a:gd name="T29" fmla="*/ 78 h 150"/>
                <a:gd name="T30" fmla="*/ 160 w 303"/>
                <a:gd name="T31" fmla="*/ 77 h 150"/>
                <a:gd name="T32" fmla="*/ 162 w 303"/>
                <a:gd name="T33" fmla="*/ 76 h 150"/>
                <a:gd name="T34" fmla="*/ 165 w 303"/>
                <a:gd name="T35" fmla="*/ 75 h 150"/>
                <a:gd name="T36" fmla="*/ 195 w 303"/>
                <a:gd name="T37" fmla="*/ 75 h 150"/>
                <a:gd name="T38" fmla="*/ 199 w 303"/>
                <a:gd name="T39" fmla="*/ 76 h 150"/>
                <a:gd name="T40" fmla="*/ 202 w 303"/>
                <a:gd name="T41" fmla="*/ 77 h 150"/>
                <a:gd name="T42" fmla="*/ 204 w 303"/>
                <a:gd name="T43" fmla="*/ 78 h 150"/>
                <a:gd name="T44" fmla="*/ 206 w 303"/>
                <a:gd name="T45" fmla="*/ 80 h 150"/>
                <a:gd name="T46" fmla="*/ 208 w 303"/>
                <a:gd name="T47" fmla="*/ 82 h 150"/>
                <a:gd name="T48" fmla="*/ 209 w 303"/>
                <a:gd name="T49" fmla="*/ 85 h 150"/>
                <a:gd name="T50" fmla="*/ 210 w 303"/>
                <a:gd name="T51" fmla="*/ 88 h 150"/>
                <a:gd name="T52" fmla="*/ 210 w 303"/>
                <a:gd name="T53" fmla="*/ 90 h 150"/>
                <a:gd name="T54" fmla="*/ 210 w 303"/>
                <a:gd name="T55" fmla="*/ 93 h 150"/>
                <a:gd name="T56" fmla="*/ 209 w 303"/>
                <a:gd name="T57" fmla="*/ 96 h 150"/>
                <a:gd name="T58" fmla="*/ 208 w 303"/>
                <a:gd name="T59" fmla="*/ 98 h 150"/>
                <a:gd name="T60" fmla="*/ 206 w 303"/>
                <a:gd name="T61" fmla="*/ 101 h 150"/>
                <a:gd name="T62" fmla="*/ 204 w 303"/>
                <a:gd name="T63" fmla="*/ 103 h 150"/>
                <a:gd name="T64" fmla="*/ 202 w 303"/>
                <a:gd name="T65" fmla="*/ 104 h 150"/>
                <a:gd name="T66" fmla="*/ 199 w 303"/>
                <a:gd name="T67" fmla="*/ 105 h 150"/>
                <a:gd name="T68" fmla="*/ 195 w 303"/>
                <a:gd name="T69" fmla="*/ 105 h 150"/>
                <a:gd name="T70" fmla="*/ 195 w 303"/>
                <a:gd name="T71" fmla="*/ 105 h 150"/>
                <a:gd name="T72" fmla="*/ 300 w 303"/>
                <a:gd name="T73" fmla="*/ 135 h 150"/>
                <a:gd name="T74" fmla="*/ 300 w 303"/>
                <a:gd name="T75" fmla="*/ 0 h 150"/>
                <a:gd name="T76" fmla="*/ 90 w 303"/>
                <a:gd name="T77" fmla="*/ 0 h 150"/>
                <a:gd name="T78" fmla="*/ 82 w 303"/>
                <a:gd name="T79" fmla="*/ 1 h 150"/>
                <a:gd name="T80" fmla="*/ 72 w 303"/>
                <a:gd name="T81" fmla="*/ 2 h 150"/>
                <a:gd name="T82" fmla="*/ 63 w 303"/>
                <a:gd name="T83" fmla="*/ 4 h 150"/>
                <a:gd name="T84" fmla="*/ 55 w 303"/>
                <a:gd name="T85" fmla="*/ 7 h 150"/>
                <a:gd name="T86" fmla="*/ 47 w 303"/>
                <a:gd name="T87" fmla="*/ 10 h 150"/>
                <a:gd name="T88" fmla="*/ 40 w 303"/>
                <a:gd name="T89" fmla="*/ 15 h 150"/>
                <a:gd name="T90" fmla="*/ 32 w 303"/>
                <a:gd name="T91" fmla="*/ 20 h 150"/>
                <a:gd name="T92" fmla="*/ 27 w 303"/>
                <a:gd name="T93" fmla="*/ 27 h 150"/>
                <a:gd name="T94" fmla="*/ 20 w 303"/>
                <a:gd name="T95" fmla="*/ 33 h 150"/>
                <a:gd name="T96" fmla="*/ 15 w 303"/>
                <a:gd name="T97" fmla="*/ 39 h 150"/>
                <a:gd name="T98" fmla="*/ 11 w 303"/>
                <a:gd name="T99" fmla="*/ 47 h 150"/>
                <a:gd name="T100" fmla="*/ 8 w 303"/>
                <a:gd name="T101" fmla="*/ 54 h 150"/>
                <a:gd name="T102" fmla="*/ 4 w 303"/>
                <a:gd name="T103" fmla="*/ 63 h 150"/>
                <a:gd name="T104" fmla="*/ 2 w 303"/>
                <a:gd name="T105" fmla="*/ 72 h 150"/>
                <a:gd name="T106" fmla="*/ 1 w 303"/>
                <a:gd name="T107" fmla="*/ 81 h 150"/>
                <a:gd name="T108" fmla="*/ 0 w 303"/>
                <a:gd name="T109" fmla="*/ 90 h 150"/>
                <a:gd name="T110" fmla="*/ 0 w 303"/>
                <a:gd name="T111" fmla="*/ 150 h 150"/>
                <a:gd name="T112" fmla="*/ 303 w 303"/>
                <a:gd name="T113" fmla="*/ 150 h 150"/>
                <a:gd name="T114" fmla="*/ 301 w 303"/>
                <a:gd name="T115" fmla="*/ 144 h 150"/>
                <a:gd name="T116" fmla="*/ 300 w 303"/>
                <a:gd name="T117" fmla="*/ 135 h 150"/>
                <a:gd name="T118" fmla="*/ 300 w 303"/>
                <a:gd name="T119" fmla="*/ 13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3" h="150">
                  <a:moveTo>
                    <a:pt x="195" y="105"/>
                  </a:moveTo>
                  <a:lnTo>
                    <a:pt x="165" y="105"/>
                  </a:lnTo>
                  <a:lnTo>
                    <a:pt x="162" y="105"/>
                  </a:lnTo>
                  <a:lnTo>
                    <a:pt x="160" y="104"/>
                  </a:lnTo>
                  <a:lnTo>
                    <a:pt x="157" y="103"/>
                  </a:lnTo>
                  <a:lnTo>
                    <a:pt x="155" y="101"/>
                  </a:lnTo>
                  <a:lnTo>
                    <a:pt x="153" y="98"/>
                  </a:lnTo>
                  <a:lnTo>
                    <a:pt x="151" y="96"/>
                  </a:lnTo>
                  <a:lnTo>
                    <a:pt x="151" y="93"/>
                  </a:lnTo>
                  <a:lnTo>
                    <a:pt x="150" y="90"/>
                  </a:lnTo>
                  <a:lnTo>
                    <a:pt x="151" y="88"/>
                  </a:lnTo>
                  <a:lnTo>
                    <a:pt x="151" y="85"/>
                  </a:lnTo>
                  <a:lnTo>
                    <a:pt x="153" y="82"/>
                  </a:lnTo>
                  <a:lnTo>
                    <a:pt x="155" y="80"/>
                  </a:lnTo>
                  <a:lnTo>
                    <a:pt x="157" y="78"/>
                  </a:lnTo>
                  <a:lnTo>
                    <a:pt x="160" y="77"/>
                  </a:lnTo>
                  <a:lnTo>
                    <a:pt x="162" y="76"/>
                  </a:lnTo>
                  <a:lnTo>
                    <a:pt x="165" y="75"/>
                  </a:lnTo>
                  <a:lnTo>
                    <a:pt x="195" y="75"/>
                  </a:lnTo>
                  <a:lnTo>
                    <a:pt x="199" y="76"/>
                  </a:lnTo>
                  <a:lnTo>
                    <a:pt x="202" y="77"/>
                  </a:lnTo>
                  <a:lnTo>
                    <a:pt x="204" y="78"/>
                  </a:lnTo>
                  <a:lnTo>
                    <a:pt x="206" y="80"/>
                  </a:lnTo>
                  <a:lnTo>
                    <a:pt x="208" y="82"/>
                  </a:lnTo>
                  <a:lnTo>
                    <a:pt x="209" y="85"/>
                  </a:lnTo>
                  <a:lnTo>
                    <a:pt x="210" y="88"/>
                  </a:lnTo>
                  <a:lnTo>
                    <a:pt x="210" y="90"/>
                  </a:lnTo>
                  <a:lnTo>
                    <a:pt x="210" y="93"/>
                  </a:lnTo>
                  <a:lnTo>
                    <a:pt x="209" y="96"/>
                  </a:lnTo>
                  <a:lnTo>
                    <a:pt x="208" y="98"/>
                  </a:lnTo>
                  <a:lnTo>
                    <a:pt x="206" y="101"/>
                  </a:lnTo>
                  <a:lnTo>
                    <a:pt x="204" y="103"/>
                  </a:lnTo>
                  <a:lnTo>
                    <a:pt x="202" y="104"/>
                  </a:lnTo>
                  <a:lnTo>
                    <a:pt x="199" y="105"/>
                  </a:lnTo>
                  <a:lnTo>
                    <a:pt x="195" y="105"/>
                  </a:lnTo>
                  <a:lnTo>
                    <a:pt x="195" y="105"/>
                  </a:lnTo>
                  <a:close/>
                  <a:moveTo>
                    <a:pt x="300" y="135"/>
                  </a:moveTo>
                  <a:lnTo>
                    <a:pt x="300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2" y="2"/>
                  </a:lnTo>
                  <a:lnTo>
                    <a:pt x="63" y="4"/>
                  </a:lnTo>
                  <a:lnTo>
                    <a:pt x="55" y="7"/>
                  </a:lnTo>
                  <a:lnTo>
                    <a:pt x="47" y="10"/>
                  </a:lnTo>
                  <a:lnTo>
                    <a:pt x="40" y="15"/>
                  </a:lnTo>
                  <a:lnTo>
                    <a:pt x="32" y="20"/>
                  </a:lnTo>
                  <a:lnTo>
                    <a:pt x="27" y="27"/>
                  </a:lnTo>
                  <a:lnTo>
                    <a:pt x="20" y="33"/>
                  </a:lnTo>
                  <a:lnTo>
                    <a:pt x="15" y="39"/>
                  </a:lnTo>
                  <a:lnTo>
                    <a:pt x="11" y="47"/>
                  </a:lnTo>
                  <a:lnTo>
                    <a:pt x="8" y="54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50"/>
                  </a:lnTo>
                  <a:lnTo>
                    <a:pt x="303" y="150"/>
                  </a:lnTo>
                  <a:lnTo>
                    <a:pt x="301" y="144"/>
                  </a:lnTo>
                  <a:lnTo>
                    <a:pt x="300" y="135"/>
                  </a:lnTo>
                  <a:lnTo>
                    <a:pt x="30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2024">
              <a:extLst>
                <a:ext uri="{FF2B5EF4-FFF2-40B4-BE49-F238E27FC236}">
                  <a16:creationId xmlns:a16="http://schemas.microsoft.com/office/drawing/2014/main" id="{A089C24C-3669-4556-BCE2-1150BE6C0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2151063"/>
              <a:ext cx="142875" cy="47625"/>
            </a:xfrm>
            <a:custGeom>
              <a:avLst/>
              <a:gdLst>
                <a:gd name="T0" fmla="*/ 231 w 451"/>
                <a:gd name="T1" fmla="*/ 25 h 150"/>
                <a:gd name="T2" fmla="*/ 242 w 451"/>
                <a:gd name="T3" fmla="*/ 31 h 150"/>
                <a:gd name="T4" fmla="*/ 252 w 451"/>
                <a:gd name="T5" fmla="*/ 39 h 150"/>
                <a:gd name="T6" fmla="*/ 258 w 451"/>
                <a:gd name="T7" fmla="*/ 52 h 150"/>
                <a:gd name="T8" fmla="*/ 258 w 451"/>
                <a:gd name="T9" fmla="*/ 65 h 150"/>
                <a:gd name="T10" fmla="*/ 252 w 451"/>
                <a:gd name="T11" fmla="*/ 78 h 150"/>
                <a:gd name="T12" fmla="*/ 242 w 451"/>
                <a:gd name="T13" fmla="*/ 86 h 150"/>
                <a:gd name="T14" fmla="*/ 231 w 451"/>
                <a:gd name="T15" fmla="*/ 92 h 150"/>
                <a:gd name="T16" fmla="*/ 217 w 451"/>
                <a:gd name="T17" fmla="*/ 92 h 150"/>
                <a:gd name="T18" fmla="*/ 205 w 451"/>
                <a:gd name="T19" fmla="*/ 86 h 150"/>
                <a:gd name="T20" fmla="*/ 195 w 451"/>
                <a:gd name="T21" fmla="*/ 78 h 150"/>
                <a:gd name="T22" fmla="*/ 190 w 451"/>
                <a:gd name="T23" fmla="*/ 66 h 150"/>
                <a:gd name="T24" fmla="*/ 190 w 451"/>
                <a:gd name="T25" fmla="*/ 52 h 150"/>
                <a:gd name="T26" fmla="*/ 195 w 451"/>
                <a:gd name="T27" fmla="*/ 39 h 150"/>
                <a:gd name="T28" fmla="*/ 205 w 451"/>
                <a:gd name="T29" fmla="*/ 31 h 150"/>
                <a:gd name="T30" fmla="*/ 217 w 451"/>
                <a:gd name="T31" fmla="*/ 25 h 150"/>
                <a:gd name="T32" fmla="*/ 224 w 451"/>
                <a:gd name="T33" fmla="*/ 24 h 150"/>
                <a:gd name="T34" fmla="*/ 1 w 451"/>
                <a:gd name="T35" fmla="*/ 68 h 150"/>
                <a:gd name="T36" fmla="*/ 4 w 451"/>
                <a:gd name="T37" fmla="*/ 85 h 150"/>
                <a:gd name="T38" fmla="*/ 11 w 451"/>
                <a:gd name="T39" fmla="*/ 102 h 150"/>
                <a:gd name="T40" fmla="*/ 20 w 451"/>
                <a:gd name="T41" fmla="*/ 116 h 150"/>
                <a:gd name="T42" fmla="*/ 33 w 451"/>
                <a:gd name="T43" fmla="*/ 129 h 150"/>
                <a:gd name="T44" fmla="*/ 47 w 451"/>
                <a:gd name="T45" fmla="*/ 139 h 150"/>
                <a:gd name="T46" fmla="*/ 63 w 451"/>
                <a:gd name="T47" fmla="*/ 145 h 150"/>
                <a:gd name="T48" fmla="*/ 82 w 451"/>
                <a:gd name="T49" fmla="*/ 149 h 150"/>
                <a:gd name="T50" fmla="*/ 360 w 451"/>
                <a:gd name="T51" fmla="*/ 150 h 150"/>
                <a:gd name="T52" fmla="*/ 379 w 451"/>
                <a:gd name="T53" fmla="*/ 148 h 150"/>
                <a:gd name="T54" fmla="*/ 395 w 451"/>
                <a:gd name="T55" fmla="*/ 143 h 150"/>
                <a:gd name="T56" fmla="*/ 409 w 451"/>
                <a:gd name="T57" fmla="*/ 135 h 150"/>
                <a:gd name="T58" fmla="*/ 422 w 451"/>
                <a:gd name="T59" fmla="*/ 124 h 150"/>
                <a:gd name="T60" fmla="*/ 433 w 451"/>
                <a:gd name="T61" fmla="*/ 111 h 150"/>
                <a:gd name="T62" fmla="*/ 442 w 451"/>
                <a:gd name="T63" fmla="*/ 96 h 150"/>
                <a:gd name="T64" fmla="*/ 447 w 451"/>
                <a:gd name="T65" fmla="*/ 79 h 150"/>
                <a:gd name="T66" fmla="*/ 451 w 451"/>
                <a:gd name="T67" fmla="*/ 60 h 150"/>
                <a:gd name="T68" fmla="*/ 0 w 451"/>
                <a:gd name="T6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1" h="150">
                  <a:moveTo>
                    <a:pt x="224" y="24"/>
                  </a:moveTo>
                  <a:lnTo>
                    <a:pt x="231" y="25"/>
                  </a:lnTo>
                  <a:lnTo>
                    <a:pt x="237" y="27"/>
                  </a:lnTo>
                  <a:lnTo>
                    <a:pt x="242" y="31"/>
                  </a:lnTo>
                  <a:lnTo>
                    <a:pt x="248" y="35"/>
                  </a:lnTo>
                  <a:lnTo>
                    <a:pt x="252" y="39"/>
                  </a:lnTo>
                  <a:lnTo>
                    <a:pt x="255" y="46"/>
                  </a:lnTo>
                  <a:lnTo>
                    <a:pt x="258" y="52"/>
                  </a:lnTo>
                  <a:lnTo>
                    <a:pt x="258" y="59"/>
                  </a:lnTo>
                  <a:lnTo>
                    <a:pt x="258" y="65"/>
                  </a:lnTo>
                  <a:lnTo>
                    <a:pt x="255" y="71"/>
                  </a:lnTo>
                  <a:lnTo>
                    <a:pt x="252" y="78"/>
                  </a:lnTo>
                  <a:lnTo>
                    <a:pt x="248" y="83"/>
                  </a:lnTo>
                  <a:lnTo>
                    <a:pt x="242" y="86"/>
                  </a:lnTo>
                  <a:lnTo>
                    <a:pt x="237" y="90"/>
                  </a:lnTo>
                  <a:lnTo>
                    <a:pt x="231" y="92"/>
                  </a:lnTo>
                  <a:lnTo>
                    <a:pt x="224" y="93"/>
                  </a:lnTo>
                  <a:lnTo>
                    <a:pt x="217" y="92"/>
                  </a:lnTo>
                  <a:lnTo>
                    <a:pt x="210" y="90"/>
                  </a:lnTo>
                  <a:lnTo>
                    <a:pt x="205" y="86"/>
                  </a:lnTo>
                  <a:lnTo>
                    <a:pt x="200" y="83"/>
                  </a:lnTo>
                  <a:lnTo>
                    <a:pt x="195" y="78"/>
                  </a:lnTo>
                  <a:lnTo>
                    <a:pt x="192" y="71"/>
                  </a:lnTo>
                  <a:lnTo>
                    <a:pt x="190" y="66"/>
                  </a:lnTo>
                  <a:lnTo>
                    <a:pt x="190" y="59"/>
                  </a:lnTo>
                  <a:lnTo>
                    <a:pt x="190" y="52"/>
                  </a:lnTo>
                  <a:lnTo>
                    <a:pt x="192" y="46"/>
                  </a:lnTo>
                  <a:lnTo>
                    <a:pt x="195" y="39"/>
                  </a:lnTo>
                  <a:lnTo>
                    <a:pt x="200" y="35"/>
                  </a:lnTo>
                  <a:lnTo>
                    <a:pt x="205" y="31"/>
                  </a:lnTo>
                  <a:lnTo>
                    <a:pt x="210" y="27"/>
                  </a:lnTo>
                  <a:lnTo>
                    <a:pt x="217" y="25"/>
                  </a:lnTo>
                  <a:lnTo>
                    <a:pt x="224" y="24"/>
                  </a:lnTo>
                  <a:lnTo>
                    <a:pt x="224" y="24"/>
                  </a:lnTo>
                  <a:close/>
                  <a:moveTo>
                    <a:pt x="0" y="59"/>
                  </a:moveTo>
                  <a:lnTo>
                    <a:pt x="1" y="68"/>
                  </a:lnTo>
                  <a:lnTo>
                    <a:pt x="2" y="77"/>
                  </a:lnTo>
                  <a:lnTo>
                    <a:pt x="4" y="85"/>
                  </a:lnTo>
                  <a:lnTo>
                    <a:pt x="8" y="94"/>
                  </a:lnTo>
                  <a:lnTo>
                    <a:pt x="11" y="102"/>
                  </a:lnTo>
                  <a:lnTo>
                    <a:pt x="16" y="109"/>
                  </a:lnTo>
                  <a:lnTo>
                    <a:pt x="20" y="116"/>
                  </a:lnTo>
                  <a:lnTo>
                    <a:pt x="27" y="123"/>
                  </a:lnTo>
                  <a:lnTo>
                    <a:pt x="33" y="129"/>
                  </a:lnTo>
                  <a:lnTo>
                    <a:pt x="40" y="134"/>
                  </a:lnTo>
                  <a:lnTo>
                    <a:pt x="47" y="139"/>
                  </a:lnTo>
                  <a:lnTo>
                    <a:pt x="56" y="142"/>
                  </a:lnTo>
                  <a:lnTo>
                    <a:pt x="63" y="145"/>
                  </a:lnTo>
                  <a:lnTo>
                    <a:pt x="72" y="148"/>
                  </a:lnTo>
                  <a:lnTo>
                    <a:pt x="82" y="149"/>
                  </a:lnTo>
                  <a:lnTo>
                    <a:pt x="90" y="150"/>
                  </a:lnTo>
                  <a:lnTo>
                    <a:pt x="360" y="150"/>
                  </a:lnTo>
                  <a:lnTo>
                    <a:pt x="370" y="149"/>
                  </a:lnTo>
                  <a:lnTo>
                    <a:pt x="379" y="148"/>
                  </a:lnTo>
                  <a:lnTo>
                    <a:pt x="386" y="145"/>
                  </a:lnTo>
                  <a:lnTo>
                    <a:pt x="395" y="143"/>
                  </a:lnTo>
                  <a:lnTo>
                    <a:pt x="402" y="139"/>
                  </a:lnTo>
                  <a:lnTo>
                    <a:pt x="409" y="135"/>
                  </a:lnTo>
                  <a:lnTo>
                    <a:pt x="415" y="130"/>
                  </a:lnTo>
                  <a:lnTo>
                    <a:pt x="422" y="124"/>
                  </a:lnTo>
                  <a:lnTo>
                    <a:pt x="428" y="117"/>
                  </a:lnTo>
                  <a:lnTo>
                    <a:pt x="433" y="111"/>
                  </a:lnTo>
                  <a:lnTo>
                    <a:pt x="438" y="104"/>
                  </a:lnTo>
                  <a:lnTo>
                    <a:pt x="442" y="96"/>
                  </a:lnTo>
                  <a:lnTo>
                    <a:pt x="445" y="87"/>
                  </a:lnTo>
                  <a:lnTo>
                    <a:pt x="447" y="79"/>
                  </a:lnTo>
                  <a:lnTo>
                    <a:pt x="449" y="69"/>
                  </a:lnTo>
                  <a:lnTo>
                    <a:pt x="451" y="60"/>
                  </a:lnTo>
                  <a:lnTo>
                    <a:pt x="451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2025">
              <a:extLst>
                <a:ext uri="{FF2B5EF4-FFF2-40B4-BE49-F238E27FC236}">
                  <a16:creationId xmlns:a16="http://schemas.microsoft.com/office/drawing/2014/main" id="{AD44BCFE-381C-4084-BB3E-AC4E2D2DE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5525" y="2017713"/>
              <a:ext cx="142875" cy="123825"/>
            </a:xfrm>
            <a:custGeom>
              <a:avLst/>
              <a:gdLst>
                <a:gd name="T0" fmla="*/ 318 w 451"/>
                <a:gd name="T1" fmla="*/ 0 h 390"/>
                <a:gd name="T2" fmla="*/ 30 w 451"/>
                <a:gd name="T3" fmla="*/ 0 h 390"/>
                <a:gd name="T4" fmla="*/ 0 w 451"/>
                <a:gd name="T5" fmla="*/ 0 h 390"/>
                <a:gd name="T6" fmla="*/ 0 w 451"/>
                <a:gd name="T7" fmla="*/ 390 h 390"/>
                <a:gd name="T8" fmla="*/ 451 w 451"/>
                <a:gd name="T9" fmla="*/ 390 h 390"/>
                <a:gd name="T10" fmla="*/ 451 w 451"/>
                <a:gd name="T11" fmla="*/ 30 h 390"/>
                <a:gd name="T12" fmla="*/ 375 w 451"/>
                <a:gd name="T13" fmla="*/ 30 h 390"/>
                <a:gd name="T14" fmla="*/ 367 w 451"/>
                <a:gd name="T15" fmla="*/ 29 h 390"/>
                <a:gd name="T16" fmla="*/ 359 w 451"/>
                <a:gd name="T17" fmla="*/ 27 h 390"/>
                <a:gd name="T18" fmla="*/ 351 w 451"/>
                <a:gd name="T19" fmla="*/ 25 h 390"/>
                <a:gd name="T20" fmla="*/ 343 w 451"/>
                <a:gd name="T21" fmla="*/ 21 h 390"/>
                <a:gd name="T22" fmla="*/ 336 w 451"/>
                <a:gd name="T23" fmla="*/ 17 h 390"/>
                <a:gd name="T24" fmla="*/ 329 w 451"/>
                <a:gd name="T25" fmla="*/ 12 h 390"/>
                <a:gd name="T26" fmla="*/ 323 w 451"/>
                <a:gd name="T27" fmla="*/ 6 h 390"/>
                <a:gd name="T28" fmla="*/ 318 w 451"/>
                <a:gd name="T2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1" h="390">
                  <a:moveTo>
                    <a:pt x="318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390"/>
                  </a:lnTo>
                  <a:lnTo>
                    <a:pt x="451" y="390"/>
                  </a:lnTo>
                  <a:lnTo>
                    <a:pt x="451" y="30"/>
                  </a:lnTo>
                  <a:lnTo>
                    <a:pt x="375" y="30"/>
                  </a:lnTo>
                  <a:lnTo>
                    <a:pt x="367" y="29"/>
                  </a:lnTo>
                  <a:lnTo>
                    <a:pt x="359" y="27"/>
                  </a:lnTo>
                  <a:lnTo>
                    <a:pt x="351" y="25"/>
                  </a:lnTo>
                  <a:lnTo>
                    <a:pt x="343" y="21"/>
                  </a:lnTo>
                  <a:lnTo>
                    <a:pt x="336" y="17"/>
                  </a:lnTo>
                  <a:lnTo>
                    <a:pt x="329" y="12"/>
                  </a:lnTo>
                  <a:lnTo>
                    <a:pt x="323" y="6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2026">
              <a:extLst>
                <a:ext uri="{FF2B5EF4-FFF2-40B4-BE49-F238E27FC236}">
                  <a16:creationId xmlns:a16="http://schemas.microsoft.com/office/drawing/2014/main" id="{53FDEEB6-B7E5-4317-BF5C-105279C6C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0300" y="1922463"/>
              <a:ext cx="173038" cy="127000"/>
            </a:xfrm>
            <a:custGeom>
              <a:avLst/>
              <a:gdLst>
                <a:gd name="T0" fmla="*/ 360 w 542"/>
                <a:gd name="T1" fmla="*/ 172 h 400"/>
                <a:gd name="T2" fmla="*/ 351 w 542"/>
                <a:gd name="T3" fmla="*/ 166 h 400"/>
                <a:gd name="T4" fmla="*/ 348 w 542"/>
                <a:gd name="T5" fmla="*/ 155 h 400"/>
                <a:gd name="T6" fmla="*/ 351 w 542"/>
                <a:gd name="T7" fmla="*/ 144 h 400"/>
                <a:gd name="T8" fmla="*/ 360 w 542"/>
                <a:gd name="T9" fmla="*/ 138 h 400"/>
                <a:gd name="T10" fmla="*/ 372 w 542"/>
                <a:gd name="T11" fmla="*/ 137 h 400"/>
                <a:gd name="T12" fmla="*/ 381 w 542"/>
                <a:gd name="T13" fmla="*/ 142 h 400"/>
                <a:gd name="T14" fmla="*/ 385 w 542"/>
                <a:gd name="T15" fmla="*/ 152 h 400"/>
                <a:gd name="T16" fmla="*/ 384 w 542"/>
                <a:gd name="T17" fmla="*/ 163 h 400"/>
                <a:gd name="T18" fmla="*/ 378 w 542"/>
                <a:gd name="T19" fmla="*/ 171 h 400"/>
                <a:gd name="T20" fmla="*/ 367 w 542"/>
                <a:gd name="T21" fmla="*/ 174 h 400"/>
                <a:gd name="T22" fmla="*/ 269 w 542"/>
                <a:gd name="T23" fmla="*/ 174 h 400"/>
                <a:gd name="T24" fmla="*/ 259 w 542"/>
                <a:gd name="T25" fmla="*/ 169 h 400"/>
                <a:gd name="T26" fmla="*/ 254 w 542"/>
                <a:gd name="T27" fmla="*/ 159 h 400"/>
                <a:gd name="T28" fmla="*/ 256 w 542"/>
                <a:gd name="T29" fmla="*/ 148 h 400"/>
                <a:gd name="T30" fmla="*/ 262 w 542"/>
                <a:gd name="T31" fmla="*/ 140 h 400"/>
                <a:gd name="T32" fmla="*/ 273 w 542"/>
                <a:gd name="T33" fmla="*/ 137 h 400"/>
                <a:gd name="T34" fmla="*/ 284 w 542"/>
                <a:gd name="T35" fmla="*/ 140 h 400"/>
                <a:gd name="T36" fmla="*/ 290 w 542"/>
                <a:gd name="T37" fmla="*/ 148 h 400"/>
                <a:gd name="T38" fmla="*/ 291 w 542"/>
                <a:gd name="T39" fmla="*/ 159 h 400"/>
                <a:gd name="T40" fmla="*/ 286 w 542"/>
                <a:gd name="T41" fmla="*/ 169 h 400"/>
                <a:gd name="T42" fmla="*/ 276 w 542"/>
                <a:gd name="T43" fmla="*/ 174 h 400"/>
                <a:gd name="T44" fmla="*/ 177 w 542"/>
                <a:gd name="T45" fmla="*/ 174 h 400"/>
                <a:gd name="T46" fmla="*/ 168 w 542"/>
                <a:gd name="T47" fmla="*/ 171 h 400"/>
                <a:gd name="T48" fmla="*/ 160 w 542"/>
                <a:gd name="T49" fmla="*/ 163 h 400"/>
                <a:gd name="T50" fmla="*/ 159 w 542"/>
                <a:gd name="T51" fmla="*/ 152 h 400"/>
                <a:gd name="T52" fmla="*/ 165 w 542"/>
                <a:gd name="T53" fmla="*/ 142 h 400"/>
                <a:gd name="T54" fmla="*/ 174 w 542"/>
                <a:gd name="T55" fmla="*/ 137 h 400"/>
                <a:gd name="T56" fmla="*/ 185 w 542"/>
                <a:gd name="T57" fmla="*/ 138 h 400"/>
                <a:gd name="T58" fmla="*/ 193 w 542"/>
                <a:gd name="T59" fmla="*/ 144 h 400"/>
                <a:gd name="T60" fmla="*/ 197 w 542"/>
                <a:gd name="T61" fmla="*/ 155 h 400"/>
                <a:gd name="T62" fmla="*/ 193 w 542"/>
                <a:gd name="T63" fmla="*/ 166 h 400"/>
                <a:gd name="T64" fmla="*/ 185 w 542"/>
                <a:gd name="T65" fmla="*/ 173 h 400"/>
                <a:gd name="T66" fmla="*/ 177 w 542"/>
                <a:gd name="T67" fmla="*/ 174 h 400"/>
                <a:gd name="T68" fmla="*/ 37 w 542"/>
                <a:gd name="T69" fmla="*/ 1 h 400"/>
                <a:gd name="T70" fmla="*/ 14 w 542"/>
                <a:gd name="T71" fmla="*/ 14 h 400"/>
                <a:gd name="T72" fmla="*/ 2 w 542"/>
                <a:gd name="T73" fmla="*/ 36 h 400"/>
                <a:gd name="T74" fmla="*/ 2 w 542"/>
                <a:gd name="T75" fmla="*/ 264 h 400"/>
                <a:gd name="T76" fmla="*/ 14 w 542"/>
                <a:gd name="T77" fmla="*/ 287 h 400"/>
                <a:gd name="T78" fmla="*/ 37 w 542"/>
                <a:gd name="T79" fmla="*/ 300 h 400"/>
                <a:gd name="T80" fmla="*/ 91 w 542"/>
                <a:gd name="T81" fmla="*/ 301 h 400"/>
                <a:gd name="T82" fmla="*/ 172 w 542"/>
                <a:gd name="T83" fmla="*/ 302 h 400"/>
                <a:gd name="T84" fmla="*/ 178 w 542"/>
                <a:gd name="T85" fmla="*/ 307 h 400"/>
                <a:gd name="T86" fmla="*/ 182 w 542"/>
                <a:gd name="T87" fmla="*/ 316 h 400"/>
                <a:gd name="T88" fmla="*/ 280 w 542"/>
                <a:gd name="T89" fmla="*/ 303 h 400"/>
                <a:gd name="T90" fmla="*/ 288 w 542"/>
                <a:gd name="T91" fmla="*/ 301 h 400"/>
                <a:gd name="T92" fmla="*/ 513 w 542"/>
                <a:gd name="T93" fmla="*/ 297 h 400"/>
                <a:gd name="T94" fmla="*/ 533 w 542"/>
                <a:gd name="T95" fmla="*/ 280 h 400"/>
                <a:gd name="T96" fmla="*/ 542 w 542"/>
                <a:gd name="T97" fmla="*/ 255 h 400"/>
                <a:gd name="T98" fmla="*/ 538 w 542"/>
                <a:gd name="T99" fmla="*/ 29 h 400"/>
                <a:gd name="T100" fmla="*/ 522 w 542"/>
                <a:gd name="T101" fmla="*/ 8 h 400"/>
                <a:gd name="T102" fmla="*/ 497 w 542"/>
                <a:gd name="T103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2" h="400">
                  <a:moveTo>
                    <a:pt x="367" y="174"/>
                  </a:moveTo>
                  <a:lnTo>
                    <a:pt x="364" y="174"/>
                  </a:lnTo>
                  <a:lnTo>
                    <a:pt x="360" y="172"/>
                  </a:lnTo>
                  <a:lnTo>
                    <a:pt x="357" y="171"/>
                  </a:lnTo>
                  <a:lnTo>
                    <a:pt x="354" y="169"/>
                  </a:lnTo>
                  <a:lnTo>
                    <a:pt x="351" y="166"/>
                  </a:lnTo>
                  <a:lnTo>
                    <a:pt x="350" y="163"/>
                  </a:lnTo>
                  <a:lnTo>
                    <a:pt x="349" y="159"/>
                  </a:lnTo>
                  <a:lnTo>
                    <a:pt x="348" y="155"/>
                  </a:lnTo>
                  <a:lnTo>
                    <a:pt x="349" y="152"/>
                  </a:lnTo>
                  <a:lnTo>
                    <a:pt x="350" y="148"/>
                  </a:lnTo>
                  <a:lnTo>
                    <a:pt x="351" y="144"/>
                  </a:lnTo>
                  <a:lnTo>
                    <a:pt x="354" y="142"/>
                  </a:lnTo>
                  <a:lnTo>
                    <a:pt x="357" y="140"/>
                  </a:lnTo>
                  <a:lnTo>
                    <a:pt x="360" y="138"/>
                  </a:lnTo>
                  <a:lnTo>
                    <a:pt x="364" y="137"/>
                  </a:lnTo>
                  <a:lnTo>
                    <a:pt x="367" y="137"/>
                  </a:lnTo>
                  <a:lnTo>
                    <a:pt x="372" y="137"/>
                  </a:lnTo>
                  <a:lnTo>
                    <a:pt x="375" y="138"/>
                  </a:lnTo>
                  <a:lnTo>
                    <a:pt x="378" y="140"/>
                  </a:lnTo>
                  <a:lnTo>
                    <a:pt x="381" y="142"/>
                  </a:lnTo>
                  <a:lnTo>
                    <a:pt x="383" y="144"/>
                  </a:lnTo>
                  <a:lnTo>
                    <a:pt x="384" y="148"/>
                  </a:lnTo>
                  <a:lnTo>
                    <a:pt x="385" y="152"/>
                  </a:lnTo>
                  <a:lnTo>
                    <a:pt x="387" y="155"/>
                  </a:lnTo>
                  <a:lnTo>
                    <a:pt x="385" y="159"/>
                  </a:lnTo>
                  <a:lnTo>
                    <a:pt x="384" y="163"/>
                  </a:lnTo>
                  <a:lnTo>
                    <a:pt x="383" y="166"/>
                  </a:lnTo>
                  <a:lnTo>
                    <a:pt x="381" y="169"/>
                  </a:lnTo>
                  <a:lnTo>
                    <a:pt x="378" y="171"/>
                  </a:lnTo>
                  <a:lnTo>
                    <a:pt x="375" y="173"/>
                  </a:lnTo>
                  <a:lnTo>
                    <a:pt x="372" y="174"/>
                  </a:lnTo>
                  <a:lnTo>
                    <a:pt x="367" y="174"/>
                  </a:lnTo>
                  <a:lnTo>
                    <a:pt x="367" y="174"/>
                  </a:lnTo>
                  <a:close/>
                  <a:moveTo>
                    <a:pt x="273" y="174"/>
                  </a:moveTo>
                  <a:lnTo>
                    <a:pt x="269" y="174"/>
                  </a:lnTo>
                  <a:lnTo>
                    <a:pt x="265" y="172"/>
                  </a:lnTo>
                  <a:lnTo>
                    <a:pt x="262" y="171"/>
                  </a:lnTo>
                  <a:lnTo>
                    <a:pt x="259" y="169"/>
                  </a:lnTo>
                  <a:lnTo>
                    <a:pt x="257" y="166"/>
                  </a:lnTo>
                  <a:lnTo>
                    <a:pt x="256" y="163"/>
                  </a:lnTo>
                  <a:lnTo>
                    <a:pt x="254" y="159"/>
                  </a:lnTo>
                  <a:lnTo>
                    <a:pt x="254" y="155"/>
                  </a:lnTo>
                  <a:lnTo>
                    <a:pt x="254" y="152"/>
                  </a:lnTo>
                  <a:lnTo>
                    <a:pt x="256" y="148"/>
                  </a:lnTo>
                  <a:lnTo>
                    <a:pt x="257" y="144"/>
                  </a:lnTo>
                  <a:lnTo>
                    <a:pt x="259" y="142"/>
                  </a:lnTo>
                  <a:lnTo>
                    <a:pt x="262" y="140"/>
                  </a:lnTo>
                  <a:lnTo>
                    <a:pt x="265" y="138"/>
                  </a:lnTo>
                  <a:lnTo>
                    <a:pt x="269" y="137"/>
                  </a:lnTo>
                  <a:lnTo>
                    <a:pt x="273" y="137"/>
                  </a:lnTo>
                  <a:lnTo>
                    <a:pt x="276" y="137"/>
                  </a:lnTo>
                  <a:lnTo>
                    <a:pt x="280" y="138"/>
                  </a:lnTo>
                  <a:lnTo>
                    <a:pt x="284" y="140"/>
                  </a:lnTo>
                  <a:lnTo>
                    <a:pt x="286" y="142"/>
                  </a:lnTo>
                  <a:lnTo>
                    <a:pt x="288" y="144"/>
                  </a:lnTo>
                  <a:lnTo>
                    <a:pt x="290" y="148"/>
                  </a:lnTo>
                  <a:lnTo>
                    <a:pt x="291" y="152"/>
                  </a:lnTo>
                  <a:lnTo>
                    <a:pt x="291" y="155"/>
                  </a:lnTo>
                  <a:lnTo>
                    <a:pt x="291" y="159"/>
                  </a:lnTo>
                  <a:lnTo>
                    <a:pt x="290" y="163"/>
                  </a:lnTo>
                  <a:lnTo>
                    <a:pt x="288" y="166"/>
                  </a:lnTo>
                  <a:lnTo>
                    <a:pt x="286" y="169"/>
                  </a:lnTo>
                  <a:lnTo>
                    <a:pt x="284" y="171"/>
                  </a:lnTo>
                  <a:lnTo>
                    <a:pt x="280" y="173"/>
                  </a:lnTo>
                  <a:lnTo>
                    <a:pt x="276" y="174"/>
                  </a:lnTo>
                  <a:lnTo>
                    <a:pt x="273" y="174"/>
                  </a:lnTo>
                  <a:lnTo>
                    <a:pt x="273" y="174"/>
                  </a:lnTo>
                  <a:close/>
                  <a:moveTo>
                    <a:pt x="177" y="174"/>
                  </a:moveTo>
                  <a:lnTo>
                    <a:pt x="174" y="174"/>
                  </a:lnTo>
                  <a:lnTo>
                    <a:pt x="171" y="172"/>
                  </a:lnTo>
                  <a:lnTo>
                    <a:pt x="168" y="171"/>
                  </a:lnTo>
                  <a:lnTo>
                    <a:pt x="165" y="169"/>
                  </a:lnTo>
                  <a:lnTo>
                    <a:pt x="162" y="166"/>
                  </a:lnTo>
                  <a:lnTo>
                    <a:pt x="160" y="163"/>
                  </a:lnTo>
                  <a:lnTo>
                    <a:pt x="159" y="159"/>
                  </a:lnTo>
                  <a:lnTo>
                    <a:pt x="159" y="155"/>
                  </a:lnTo>
                  <a:lnTo>
                    <a:pt x="159" y="152"/>
                  </a:lnTo>
                  <a:lnTo>
                    <a:pt x="160" y="148"/>
                  </a:lnTo>
                  <a:lnTo>
                    <a:pt x="162" y="144"/>
                  </a:lnTo>
                  <a:lnTo>
                    <a:pt x="165" y="142"/>
                  </a:lnTo>
                  <a:lnTo>
                    <a:pt x="168" y="140"/>
                  </a:lnTo>
                  <a:lnTo>
                    <a:pt x="171" y="138"/>
                  </a:lnTo>
                  <a:lnTo>
                    <a:pt x="174" y="137"/>
                  </a:lnTo>
                  <a:lnTo>
                    <a:pt x="177" y="137"/>
                  </a:lnTo>
                  <a:lnTo>
                    <a:pt x="182" y="137"/>
                  </a:lnTo>
                  <a:lnTo>
                    <a:pt x="185" y="138"/>
                  </a:lnTo>
                  <a:lnTo>
                    <a:pt x="188" y="140"/>
                  </a:lnTo>
                  <a:lnTo>
                    <a:pt x="191" y="142"/>
                  </a:lnTo>
                  <a:lnTo>
                    <a:pt x="193" y="144"/>
                  </a:lnTo>
                  <a:lnTo>
                    <a:pt x="196" y="148"/>
                  </a:lnTo>
                  <a:lnTo>
                    <a:pt x="197" y="152"/>
                  </a:lnTo>
                  <a:lnTo>
                    <a:pt x="197" y="155"/>
                  </a:lnTo>
                  <a:lnTo>
                    <a:pt x="197" y="159"/>
                  </a:lnTo>
                  <a:lnTo>
                    <a:pt x="196" y="163"/>
                  </a:lnTo>
                  <a:lnTo>
                    <a:pt x="193" y="166"/>
                  </a:lnTo>
                  <a:lnTo>
                    <a:pt x="191" y="169"/>
                  </a:lnTo>
                  <a:lnTo>
                    <a:pt x="188" y="171"/>
                  </a:lnTo>
                  <a:lnTo>
                    <a:pt x="185" y="173"/>
                  </a:lnTo>
                  <a:lnTo>
                    <a:pt x="182" y="174"/>
                  </a:lnTo>
                  <a:lnTo>
                    <a:pt x="177" y="174"/>
                  </a:lnTo>
                  <a:lnTo>
                    <a:pt x="177" y="174"/>
                  </a:lnTo>
                  <a:close/>
                  <a:moveTo>
                    <a:pt x="497" y="0"/>
                  </a:moveTo>
                  <a:lnTo>
                    <a:pt x="45" y="0"/>
                  </a:lnTo>
                  <a:lnTo>
                    <a:pt x="37" y="1"/>
                  </a:lnTo>
                  <a:lnTo>
                    <a:pt x="29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9" y="21"/>
                  </a:lnTo>
                  <a:lnTo>
                    <a:pt x="5" y="29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255"/>
                  </a:lnTo>
                  <a:lnTo>
                    <a:pt x="2" y="264"/>
                  </a:lnTo>
                  <a:lnTo>
                    <a:pt x="5" y="272"/>
                  </a:lnTo>
                  <a:lnTo>
                    <a:pt x="9" y="280"/>
                  </a:lnTo>
                  <a:lnTo>
                    <a:pt x="14" y="287"/>
                  </a:lnTo>
                  <a:lnTo>
                    <a:pt x="22" y="292"/>
                  </a:lnTo>
                  <a:lnTo>
                    <a:pt x="29" y="297"/>
                  </a:lnTo>
                  <a:lnTo>
                    <a:pt x="37" y="300"/>
                  </a:lnTo>
                  <a:lnTo>
                    <a:pt x="45" y="301"/>
                  </a:lnTo>
                  <a:lnTo>
                    <a:pt x="76" y="301"/>
                  </a:lnTo>
                  <a:lnTo>
                    <a:pt x="91" y="301"/>
                  </a:lnTo>
                  <a:lnTo>
                    <a:pt x="167" y="301"/>
                  </a:lnTo>
                  <a:lnTo>
                    <a:pt x="169" y="301"/>
                  </a:lnTo>
                  <a:lnTo>
                    <a:pt x="172" y="302"/>
                  </a:lnTo>
                  <a:lnTo>
                    <a:pt x="174" y="303"/>
                  </a:lnTo>
                  <a:lnTo>
                    <a:pt x="176" y="305"/>
                  </a:lnTo>
                  <a:lnTo>
                    <a:pt x="178" y="307"/>
                  </a:lnTo>
                  <a:lnTo>
                    <a:pt x="180" y="310"/>
                  </a:lnTo>
                  <a:lnTo>
                    <a:pt x="181" y="313"/>
                  </a:lnTo>
                  <a:lnTo>
                    <a:pt x="182" y="316"/>
                  </a:lnTo>
                  <a:lnTo>
                    <a:pt x="182" y="400"/>
                  </a:lnTo>
                  <a:lnTo>
                    <a:pt x="278" y="305"/>
                  </a:lnTo>
                  <a:lnTo>
                    <a:pt x="280" y="303"/>
                  </a:lnTo>
                  <a:lnTo>
                    <a:pt x="283" y="302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497" y="301"/>
                  </a:lnTo>
                  <a:lnTo>
                    <a:pt x="506" y="300"/>
                  </a:lnTo>
                  <a:lnTo>
                    <a:pt x="513" y="297"/>
                  </a:lnTo>
                  <a:lnTo>
                    <a:pt x="522" y="292"/>
                  </a:lnTo>
                  <a:lnTo>
                    <a:pt x="528" y="287"/>
                  </a:lnTo>
                  <a:lnTo>
                    <a:pt x="533" y="280"/>
                  </a:lnTo>
                  <a:lnTo>
                    <a:pt x="538" y="272"/>
                  </a:lnTo>
                  <a:lnTo>
                    <a:pt x="541" y="264"/>
                  </a:lnTo>
                  <a:lnTo>
                    <a:pt x="542" y="255"/>
                  </a:lnTo>
                  <a:lnTo>
                    <a:pt x="542" y="45"/>
                  </a:lnTo>
                  <a:lnTo>
                    <a:pt x="541" y="36"/>
                  </a:lnTo>
                  <a:lnTo>
                    <a:pt x="538" y="29"/>
                  </a:lnTo>
                  <a:lnTo>
                    <a:pt x="533" y="21"/>
                  </a:lnTo>
                  <a:lnTo>
                    <a:pt x="528" y="14"/>
                  </a:lnTo>
                  <a:lnTo>
                    <a:pt x="522" y="8"/>
                  </a:lnTo>
                  <a:lnTo>
                    <a:pt x="513" y="4"/>
                  </a:lnTo>
                  <a:lnTo>
                    <a:pt x="506" y="1"/>
                  </a:lnTo>
                  <a:lnTo>
                    <a:pt x="497" y="0"/>
                  </a:lnTo>
                  <a:lnTo>
                    <a:pt x="4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6" name="Group 105" descr="Icon of paper. ">
            <a:extLst>
              <a:ext uri="{FF2B5EF4-FFF2-40B4-BE49-F238E27FC236}">
                <a16:creationId xmlns:a16="http://schemas.microsoft.com/office/drawing/2014/main" id="{5A7B4376-F48C-4D8D-B85C-E30B7B3E6434}"/>
              </a:ext>
            </a:extLst>
          </p:cNvPr>
          <p:cNvGrpSpPr/>
          <p:nvPr/>
        </p:nvGrpSpPr>
        <p:grpSpPr>
          <a:xfrm>
            <a:off x="8841182" y="1368977"/>
            <a:ext cx="220663" cy="285750"/>
            <a:chOff x="4926013" y="796925"/>
            <a:chExt cx="220663" cy="285750"/>
          </a:xfrm>
          <a:solidFill>
            <a:schemeClr val="bg1"/>
          </a:solidFill>
        </p:grpSpPr>
        <p:sp>
          <p:nvSpPr>
            <p:cNvPr id="107" name="Rectangle 946">
              <a:extLst>
                <a:ext uri="{FF2B5EF4-FFF2-40B4-BE49-F238E27FC236}">
                  <a16:creationId xmlns:a16="http://schemas.microsoft.com/office/drawing/2014/main" id="{E782BD69-3279-4D29-AD06-A103E2126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5" y="996950"/>
              <a:ext cx="30163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Rectangle 947">
              <a:extLst>
                <a:ext uri="{FF2B5EF4-FFF2-40B4-BE49-F238E27FC236}">
                  <a16:creationId xmlns:a16="http://schemas.microsoft.com/office/drawing/2014/main" id="{F640AD22-6F68-4745-898A-0D4AADEA2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5" y="930275"/>
              <a:ext cx="28575" cy="95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Rectangle 948">
              <a:extLst>
                <a:ext uri="{FF2B5EF4-FFF2-40B4-BE49-F238E27FC236}">
                  <a16:creationId xmlns:a16="http://schemas.microsoft.com/office/drawing/2014/main" id="{78786D45-C595-4A69-9D2B-EB0280EF2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925" y="977900"/>
              <a:ext cx="28575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949">
              <a:extLst>
                <a:ext uri="{FF2B5EF4-FFF2-40B4-BE49-F238E27FC236}">
                  <a16:creationId xmlns:a16="http://schemas.microsoft.com/office/drawing/2014/main" id="{CF9052AD-F144-4CD7-B6F9-E2E57C7EB7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6013" y="796925"/>
              <a:ext cx="220663" cy="285750"/>
            </a:xfrm>
            <a:custGeom>
              <a:avLst/>
              <a:gdLst>
                <a:gd name="T0" fmla="*/ 349 w 553"/>
                <a:gd name="T1" fmla="*/ 11 h 722"/>
                <a:gd name="T2" fmla="*/ 349 w 553"/>
                <a:gd name="T3" fmla="*/ 204 h 722"/>
                <a:gd name="T4" fmla="*/ 445 w 553"/>
                <a:gd name="T5" fmla="*/ 590 h 722"/>
                <a:gd name="T6" fmla="*/ 445 w 553"/>
                <a:gd name="T7" fmla="*/ 590 h 722"/>
                <a:gd name="T8" fmla="*/ 444 w 553"/>
                <a:gd name="T9" fmla="*/ 595 h 722"/>
                <a:gd name="T10" fmla="*/ 438 w 553"/>
                <a:gd name="T11" fmla="*/ 601 h 722"/>
                <a:gd name="T12" fmla="*/ 145 w 553"/>
                <a:gd name="T13" fmla="*/ 602 h 722"/>
                <a:gd name="T14" fmla="*/ 135 w 553"/>
                <a:gd name="T15" fmla="*/ 599 h 722"/>
                <a:gd name="T16" fmla="*/ 132 w 553"/>
                <a:gd name="T17" fmla="*/ 590 h 722"/>
                <a:gd name="T18" fmla="*/ 133 w 553"/>
                <a:gd name="T19" fmla="*/ 236 h 722"/>
                <a:gd name="T20" fmla="*/ 139 w 553"/>
                <a:gd name="T21" fmla="*/ 230 h 722"/>
                <a:gd name="T22" fmla="*/ 149 w 553"/>
                <a:gd name="T23" fmla="*/ 230 h 722"/>
                <a:gd name="T24" fmla="*/ 155 w 553"/>
                <a:gd name="T25" fmla="*/ 236 h 722"/>
                <a:gd name="T26" fmla="*/ 156 w 553"/>
                <a:gd name="T27" fmla="*/ 434 h 722"/>
                <a:gd name="T28" fmla="*/ 238 w 553"/>
                <a:gd name="T29" fmla="*/ 434 h 722"/>
                <a:gd name="T30" fmla="*/ 239 w 553"/>
                <a:gd name="T31" fmla="*/ 434 h 722"/>
                <a:gd name="T32" fmla="*/ 246 w 553"/>
                <a:gd name="T33" fmla="*/ 435 h 722"/>
                <a:gd name="T34" fmla="*/ 252 w 553"/>
                <a:gd name="T35" fmla="*/ 441 h 722"/>
                <a:gd name="T36" fmla="*/ 253 w 553"/>
                <a:gd name="T37" fmla="*/ 481 h 722"/>
                <a:gd name="T38" fmla="*/ 325 w 553"/>
                <a:gd name="T39" fmla="*/ 324 h 722"/>
                <a:gd name="T40" fmla="*/ 328 w 553"/>
                <a:gd name="T41" fmla="*/ 316 h 722"/>
                <a:gd name="T42" fmla="*/ 337 w 553"/>
                <a:gd name="T43" fmla="*/ 313 h 722"/>
                <a:gd name="T44" fmla="*/ 438 w 553"/>
                <a:gd name="T45" fmla="*/ 314 h 722"/>
                <a:gd name="T46" fmla="*/ 444 w 553"/>
                <a:gd name="T47" fmla="*/ 320 h 722"/>
                <a:gd name="T48" fmla="*/ 445 w 553"/>
                <a:gd name="T49" fmla="*/ 590 h 722"/>
                <a:gd name="T50" fmla="*/ 358 w 553"/>
                <a:gd name="T51" fmla="*/ 3 h 722"/>
                <a:gd name="T52" fmla="*/ 349 w 553"/>
                <a:gd name="T53" fmla="*/ 0 h 722"/>
                <a:gd name="T54" fmla="*/ 7 w 553"/>
                <a:gd name="T55" fmla="*/ 1 h 722"/>
                <a:gd name="T56" fmla="*/ 1 w 553"/>
                <a:gd name="T57" fmla="*/ 7 h 722"/>
                <a:gd name="T58" fmla="*/ 0 w 553"/>
                <a:gd name="T59" fmla="*/ 710 h 722"/>
                <a:gd name="T60" fmla="*/ 3 w 553"/>
                <a:gd name="T61" fmla="*/ 719 h 722"/>
                <a:gd name="T62" fmla="*/ 12 w 553"/>
                <a:gd name="T63" fmla="*/ 722 h 722"/>
                <a:gd name="T64" fmla="*/ 546 w 553"/>
                <a:gd name="T65" fmla="*/ 721 h 722"/>
                <a:gd name="T66" fmla="*/ 552 w 553"/>
                <a:gd name="T67" fmla="*/ 715 h 722"/>
                <a:gd name="T68" fmla="*/ 553 w 553"/>
                <a:gd name="T69" fmla="*/ 204 h 722"/>
                <a:gd name="T70" fmla="*/ 550 w 553"/>
                <a:gd name="T71" fmla="*/ 196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3" h="722">
                  <a:moveTo>
                    <a:pt x="349" y="204"/>
                  </a:moveTo>
                  <a:lnTo>
                    <a:pt x="349" y="11"/>
                  </a:lnTo>
                  <a:lnTo>
                    <a:pt x="541" y="204"/>
                  </a:lnTo>
                  <a:lnTo>
                    <a:pt x="349" y="204"/>
                  </a:lnTo>
                  <a:close/>
                  <a:moveTo>
                    <a:pt x="445" y="590"/>
                  </a:move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4" y="595"/>
                  </a:lnTo>
                  <a:lnTo>
                    <a:pt x="441" y="599"/>
                  </a:lnTo>
                  <a:lnTo>
                    <a:pt x="438" y="601"/>
                  </a:lnTo>
                  <a:lnTo>
                    <a:pt x="433" y="602"/>
                  </a:lnTo>
                  <a:lnTo>
                    <a:pt x="145" y="602"/>
                  </a:lnTo>
                  <a:lnTo>
                    <a:pt x="139" y="601"/>
                  </a:lnTo>
                  <a:lnTo>
                    <a:pt x="135" y="599"/>
                  </a:lnTo>
                  <a:lnTo>
                    <a:pt x="133" y="595"/>
                  </a:lnTo>
                  <a:lnTo>
                    <a:pt x="132" y="590"/>
                  </a:lnTo>
                  <a:lnTo>
                    <a:pt x="132" y="241"/>
                  </a:lnTo>
                  <a:lnTo>
                    <a:pt x="133" y="236"/>
                  </a:lnTo>
                  <a:lnTo>
                    <a:pt x="135" y="232"/>
                  </a:lnTo>
                  <a:lnTo>
                    <a:pt x="139" y="230"/>
                  </a:lnTo>
                  <a:lnTo>
                    <a:pt x="145" y="229"/>
                  </a:lnTo>
                  <a:lnTo>
                    <a:pt x="149" y="230"/>
                  </a:lnTo>
                  <a:lnTo>
                    <a:pt x="153" y="232"/>
                  </a:lnTo>
                  <a:lnTo>
                    <a:pt x="155" y="236"/>
                  </a:lnTo>
                  <a:lnTo>
                    <a:pt x="156" y="241"/>
                  </a:lnTo>
                  <a:lnTo>
                    <a:pt x="156" y="434"/>
                  </a:lnTo>
                  <a:lnTo>
                    <a:pt x="238" y="434"/>
                  </a:lnTo>
                  <a:lnTo>
                    <a:pt x="238" y="434"/>
                  </a:lnTo>
                  <a:lnTo>
                    <a:pt x="239" y="435"/>
                  </a:lnTo>
                  <a:lnTo>
                    <a:pt x="239" y="434"/>
                  </a:lnTo>
                  <a:lnTo>
                    <a:pt x="240" y="434"/>
                  </a:lnTo>
                  <a:lnTo>
                    <a:pt x="246" y="435"/>
                  </a:lnTo>
                  <a:lnTo>
                    <a:pt x="249" y="437"/>
                  </a:lnTo>
                  <a:lnTo>
                    <a:pt x="252" y="441"/>
                  </a:lnTo>
                  <a:lnTo>
                    <a:pt x="253" y="446"/>
                  </a:lnTo>
                  <a:lnTo>
                    <a:pt x="253" y="481"/>
                  </a:lnTo>
                  <a:lnTo>
                    <a:pt x="325" y="481"/>
                  </a:lnTo>
                  <a:lnTo>
                    <a:pt x="325" y="324"/>
                  </a:lnTo>
                  <a:lnTo>
                    <a:pt x="326" y="320"/>
                  </a:lnTo>
                  <a:lnTo>
                    <a:pt x="328" y="316"/>
                  </a:lnTo>
                  <a:lnTo>
                    <a:pt x="332" y="314"/>
                  </a:lnTo>
                  <a:lnTo>
                    <a:pt x="337" y="313"/>
                  </a:lnTo>
                  <a:lnTo>
                    <a:pt x="433" y="313"/>
                  </a:lnTo>
                  <a:lnTo>
                    <a:pt x="438" y="314"/>
                  </a:lnTo>
                  <a:lnTo>
                    <a:pt x="441" y="316"/>
                  </a:lnTo>
                  <a:lnTo>
                    <a:pt x="444" y="320"/>
                  </a:lnTo>
                  <a:lnTo>
                    <a:pt x="445" y="324"/>
                  </a:lnTo>
                  <a:lnTo>
                    <a:pt x="445" y="590"/>
                  </a:lnTo>
                  <a:close/>
                  <a:moveTo>
                    <a:pt x="550" y="196"/>
                  </a:moveTo>
                  <a:lnTo>
                    <a:pt x="358" y="3"/>
                  </a:lnTo>
                  <a:lnTo>
                    <a:pt x="354" y="0"/>
                  </a:lnTo>
                  <a:lnTo>
                    <a:pt x="349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710"/>
                  </a:lnTo>
                  <a:lnTo>
                    <a:pt x="1" y="715"/>
                  </a:lnTo>
                  <a:lnTo>
                    <a:pt x="3" y="719"/>
                  </a:lnTo>
                  <a:lnTo>
                    <a:pt x="7" y="721"/>
                  </a:lnTo>
                  <a:lnTo>
                    <a:pt x="12" y="722"/>
                  </a:lnTo>
                  <a:lnTo>
                    <a:pt x="541" y="722"/>
                  </a:lnTo>
                  <a:lnTo>
                    <a:pt x="546" y="721"/>
                  </a:lnTo>
                  <a:lnTo>
                    <a:pt x="550" y="719"/>
                  </a:lnTo>
                  <a:lnTo>
                    <a:pt x="552" y="715"/>
                  </a:lnTo>
                  <a:lnTo>
                    <a:pt x="553" y="710"/>
                  </a:lnTo>
                  <a:lnTo>
                    <a:pt x="553" y="204"/>
                  </a:lnTo>
                  <a:lnTo>
                    <a:pt x="552" y="200"/>
                  </a:lnTo>
                  <a:lnTo>
                    <a:pt x="55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1" name="Group 110" descr="Icon of symbol representing email.">
            <a:extLst>
              <a:ext uri="{FF2B5EF4-FFF2-40B4-BE49-F238E27FC236}">
                <a16:creationId xmlns:a16="http://schemas.microsoft.com/office/drawing/2014/main" id="{20CE09B7-A9E8-4791-ABE4-6FEC5916661D}"/>
              </a:ext>
            </a:extLst>
          </p:cNvPr>
          <p:cNvGrpSpPr/>
          <p:nvPr/>
        </p:nvGrpSpPr>
        <p:grpSpPr>
          <a:xfrm>
            <a:off x="7698977" y="1368977"/>
            <a:ext cx="285750" cy="285750"/>
            <a:chOff x="11028363" y="771525"/>
            <a:chExt cx="285750" cy="285750"/>
          </a:xfrm>
          <a:solidFill>
            <a:schemeClr val="bg1"/>
          </a:solidFill>
        </p:grpSpPr>
        <p:sp>
          <p:nvSpPr>
            <p:cNvPr id="112" name="Freeform 3620">
              <a:extLst>
                <a:ext uri="{FF2B5EF4-FFF2-40B4-BE49-F238E27FC236}">
                  <a16:creationId xmlns:a16="http://schemas.microsoft.com/office/drawing/2014/main" id="{849DA0EF-7528-4EE0-8C56-4F1997586C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3125" y="776288"/>
              <a:ext cx="277812" cy="276225"/>
            </a:xfrm>
            <a:custGeom>
              <a:avLst/>
              <a:gdLst>
                <a:gd name="T0" fmla="*/ 158 w 697"/>
                <a:gd name="T1" fmla="*/ 510 h 698"/>
                <a:gd name="T2" fmla="*/ 133 w 697"/>
                <a:gd name="T3" fmla="*/ 481 h 698"/>
                <a:gd name="T4" fmla="*/ 136 w 697"/>
                <a:gd name="T5" fmla="*/ 237 h 698"/>
                <a:gd name="T6" fmla="*/ 167 w 697"/>
                <a:gd name="T7" fmla="*/ 208 h 698"/>
                <a:gd name="T8" fmla="*/ 517 w 697"/>
                <a:gd name="T9" fmla="*/ 206 h 698"/>
                <a:gd name="T10" fmla="*/ 555 w 697"/>
                <a:gd name="T11" fmla="*/ 225 h 698"/>
                <a:gd name="T12" fmla="*/ 565 w 697"/>
                <a:gd name="T13" fmla="*/ 469 h 698"/>
                <a:gd name="T14" fmla="*/ 548 w 697"/>
                <a:gd name="T15" fmla="*/ 504 h 698"/>
                <a:gd name="T16" fmla="*/ 505 w 697"/>
                <a:gd name="T17" fmla="*/ 518 h 698"/>
                <a:gd name="T18" fmla="*/ 550 w 697"/>
                <a:gd name="T19" fmla="*/ 533 h 698"/>
                <a:gd name="T20" fmla="*/ 571 w 697"/>
                <a:gd name="T21" fmla="*/ 533 h 698"/>
                <a:gd name="T22" fmla="*/ 633 w 697"/>
                <a:gd name="T23" fmla="*/ 550 h 698"/>
                <a:gd name="T24" fmla="*/ 669 w 697"/>
                <a:gd name="T25" fmla="*/ 484 h 698"/>
                <a:gd name="T26" fmla="*/ 688 w 697"/>
                <a:gd name="T27" fmla="*/ 427 h 698"/>
                <a:gd name="T28" fmla="*/ 696 w 697"/>
                <a:gd name="T29" fmla="*/ 365 h 698"/>
                <a:gd name="T30" fmla="*/ 693 w 697"/>
                <a:gd name="T31" fmla="*/ 302 h 698"/>
                <a:gd name="T32" fmla="*/ 681 w 697"/>
                <a:gd name="T33" fmla="*/ 242 h 698"/>
                <a:gd name="T34" fmla="*/ 656 w 697"/>
                <a:gd name="T35" fmla="*/ 187 h 698"/>
                <a:gd name="T36" fmla="*/ 582 w 697"/>
                <a:gd name="T37" fmla="*/ 158 h 698"/>
                <a:gd name="T38" fmla="*/ 560 w 697"/>
                <a:gd name="T39" fmla="*/ 167 h 698"/>
                <a:gd name="T40" fmla="*/ 539 w 697"/>
                <a:gd name="T41" fmla="*/ 158 h 698"/>
                <a:gd name="T42" fmla="*/ 530 w 697"/>
                <a:gd name="T43" fmla="*/ 136 h 698"/>
                <a:gd name="T44" fmla="*/ 539 w 697"/>
                <a:gd name="T45" fmla="*/ 116 h 698"/>
                <a:gd name="T46" fmla="*/ 511 w 697"/>
                <a:gd name="T47" fmla="*/ 41 h 698"/>
                <a:gd name="T48" fmla="*/ 456 w 697"/>
                <a:gd name="T49" fmla="*/ 17 h 698"/>
                <a:gd name="T50" fmla="*/ 395 w 697"/>
                <a:gd name="T51" fmla="*/ 4 h 698"/>
                <a:gd name="T52" fmla="*/ 333 w 697"/>
                <a:gd name="T53" fmla="*/ 2 h 698"/>
                <a:gd name="T54" fmla="*/ 271 w 697"/>
                <a:gd name="T55" fmla="*/ 9 h 698"/>
                <a:gd name="T56" fmla="*/ 213 w 697"/>
                <a:gd name="T57" fmla="*/ 29 h 698"/>
                <a:gd name="T58" fmla="*/ 148 w 697"/>
                <a:gd name="T59" fmla="*/ 65 h 698"/>
                <a:gd name="T60" fmla="*/ 164 w 697"/>
                <a:gd name="T61" fmla="*/ 126 h 698"/>
                <a:gd name="T62" fmla="*/ 164 w 697"/>
                <a:gd name="T63" fmla="*/ 148 h 698"/>
                <a:gd name="T64" fmla="*/ 148 w 697"/>
                <a:gd name="T65" fmla="*/ 165 h 698"/>
                <a:gd name="T66" fmla="*/ 124 w 697"/>
                <a:gd name="T67" fmla="*/ 165 h 698"/>
                <a:gd name="T68" fmla="*/ 63 w 697"/>
                <a:gd name="T69" fmla="*/ 148 h 698"/>
                <a:gd name="T70" fmla="*/ 27 w 697"/>
                <a:gd name="T71" fmla="*/ 214 h 698"/>
                <a:gd name="T72" fmla="*/ 9 w 697"/>
                <a:gd name="T73" fmla="*/ 271 h 698"/>
                <a:gd name="T74" fmla="*/ 0 w 697"/>
                <a:gd name="T75" fmla="*/ 333 h 698"/>
                <a:gd name="T76" fmla="*/ 2 w 697"/>
                <a:gd name="T77" fmla="*/ 396 h 698"/>
                <a:gd name="T78" fmla="*/ 17 w 697"/>
                <a:gd name="T79" fmla="*/ 456 h 698"/>
                <a:gd name="T80" fmla="*/ 40 w 697"/>
                <a:gd name="T81" fmla="*/ 511 h 698"/>
                <a:gd name="T82" fmla="*/ 115 w 697"/>
                <a:gd name="T83" fmla="*/ 540 h 698"/>
                <a:gd name="T84" fmla="*/ 136 w 697"/>
                <a:gd name="T85" fmla="*/ 532 h 698"/>
                <a:gd name="T86" fmla="*/ 158 w 697"/>
                <a:gd name="T87" fmla="*/ 540 h 698"/>
                <a:gd name="T88" fmla="*/ 167 w 697"/>
                <a:gd name="T89" fmla="*/ 562 h 698"/>
                <a:gd name="T90" fmla="*/ 158 w 697"/>
                <a:gd name="T91" fmla="*/ 582 h 698"/>
                <a:gd name="T92" fmla="*/ 186 w 697"/>
                <a:gd name="T93" fmla="*/ 658 h 698"/>
                <a:gd name="T94" fmla="*/ 241 w 697"/>
                <a:gd name="T95" fmla="*/ 681 h 698"/>
                <a:gd name="T96" fmla="*/ 302 w 697"/>
                <a:gd name="T97" fmla="*/ 695 h 698"/>
                <a:gd name="T98" fmla="*/ 365 w 697"/>
                <a:gd name="T99" fmla="*/ 698 h 698"/>
                <a:gd name="T100" fmla="*/ 426 w 697"/>
                <a:gd name="T101" fmla="*/ 689 h 698"/>
                <a:gd name="T102" fmla="*/ 484 w 697"/>
                <a:gd name="T103" fmla="*/ 671 h 698"/>
                <a:gd name="T104" fmla="*/ 550 w 697"/>
                <a:gd name="T105" fmla="*/ 635 h 698"/>
                <a:gd name="T106" fmla="*/ 533 w 697"/>
                <a:gd name="T107" fmla="*/ 573 h 698"/>
                <a:gd name="T108" fmla="*/ 533 w 697"/>
                <a:gd name="T109" fmla="*/ 55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7" h="698">
                  <a:moveTo>
                    <a:pt x="193" y="518"/>
                  </a:moveTo>
                  <a:lnTo>
                    <a:pt x="180" y="517"/>
                  </a:lnTo>
                  <a:lnTo>
                    <a:pt x="168" y="514"/>
                  </a:lnTo>
                  <a:lnTo>
                    <a:pt x="158" y="510"/>
                  </a:lnTo>
                  <a:lnTo>
                    <a:pt x="149" y="504"/>
                  </a:lnTo>
                  <a:lnTo>
                    <a:pt x="141" y="497"/>
                  </a:lnTo>
                  <a:lnTo>
                    <a:pt x="136" y="490"/>
                  </a:lnTo>
                  <a:lnTo>
                    <a:pt x="133" y="481"/>
                  </a:lnTo>
                  <a:lnTo>
                    <a:pt x="132" y="470"/>
                  </a:lnTo>
                  <a:lnTo>
                    <a:pt x="132" y="258"/>
                  </a:lnTo>
                  <a:lnTo>
                    <a:pt x="133" y="247"/>
                  </a:lnTo>
                  <a:lnTo>
                    <a:pt x="136" y="237"/>
                  </a:lnTo>
                  <a:lnTo>
                    <a:pt x="141" y="228"/>
                  </a:lnTo>
                  <a:lnTo>
                    <a:pt x="149" y="220"/>
                  </a:lnTo>
                  <a:lnTo>
                    <a:pt x="157" y="214"/>
                  </a:lnTo>
                  <a:lnTo>
                    <a:pt x="167" y="208"/>
                  </a:lnTo>
                  <a:lnTo>
                    <a:pt x="178" y="206"/>
                  </a:lnTo>
                  <a:lnTo>
                    <a:pt x="193" y="205"/>
                  </a:lnTo>
                  <a:lnTo>
                    <a:pt x="505" y="205"/>
                  </a:lnTo>
                  <a:lnTo>
                    <a:pt x="517" y="206"/>
                  </a:lnTo>
                  <a:lnTo>
                    <a:pt x="529" y="208"/>
                  </a:lnTo>
                  <a:lnTo>
                    <a:pt x="539" y="212"/>
                  </a:lnTo>
                  <a:lnTo>
                    <a:pt x="548" y="219"/>
                  </a:lnTo>
                  <a:lnTo>
                    <a:pt x="555" y="225"/>
                  </a:lnTo>
                  <a:lnTo>
                    <a:pt x="560" y="234"/>
                  </a:lnTo>
                  <a:lnTo>
                    <a:pt x="564" y="243"/>
                  </a:lnTo>
                  <a:lnTo>
                    <a:pt x="565" y="253"/>
                  </a:lnTo>
                  <a:lnTo>
                    <a:pt x="565" y="469"/>
                  </a:lnTo>
                  <a:lnTo>
                    <a:pt x="564" y="479"/>
                  </a:lnTo>
                  <a:lnTo>
                    <a:pt x="560" y="490"/>
                  </a:lnTo>
                  <a:lnTo>
                    <a:pt x="555" y="497"/>
                  </a:lnTo>
                  <a:lnTo>
                    <a:pt x="548" y="504"/>
                  </a:lnTo>
                  <a:lnTo>
                    <a:pt x="539" y="510"/>
                  </a:lnTo>
                  <a:lnTo>
                    <a:pt x="529" y="514"/>
                  </a:lnTo>
                  <a:lnTo>
                    <a:pt x="517" y="517"/>
                  </a:lnTo>
                  <a:lnTo>
                    <a:pt x="505" y="518"/>
                  </a:lnTo>
                  <a:lnTo>
                    <a:pt x="193" y="518"/>
                  </a:lnTo>
                  <a:close/>
                  <a:moveTo>
                    <a:pt x="539" y="540"/>
                  </a:moveTo>
                  <a:lnTo>
                    <a:pt x="544" y="536"/>
                  </a:lnTo>
                  <a:lnTo>
                    <a:pt x="550" y="533"/>
                  </a:lnTo>
                  <a:lnTo>
                    <a:pt x="555" y="532"/>
                  </a:lnTo>
                  <a:lnTo>
                    <a:pt x="560" y="532"/>
                  </a:lnTo>
                  <a:lnTo>
                    <a:pt x="566" y="532"/>
                  </a:lnTo>
                  <a:lnTo>
                    <a:pt x="571" y="533"/>
                  </a:lnTo>
                  <a:lnTo>
                    <a:pt x="577" y="536"/>
                  </a:lnTo>
                  <a:lnTo>
                    <a:pt x="582" y="540"/>
                  </a:lnTo>
                  <a:lnTo>
                    <a:pt x="615" y="573"/>
                  </a:lnTo>
                  <a:lnTo>
                    <a:pt x="633" y="550"/>
                  </a:lnTo>
                  <a:lnTo>
                    <a:pt x="650" y="524"/>
                  </a:lnTo>
                  <a:lnTo>
                    <a:pt x="656" y="511"/>
                  </a:lnTo>
                  <a:lnTo>
                    <a:pt x="664" y="499"/>
                  </a:lnTo>
                  <a:lnTo>
                    <a:pt x="669" y="484"/>
                  </a:lnTo>
                  <a:lnTo>
                    <a:pt x="675" y="470"/>
                  </a:lnTo>
                  <a:lnTo>
                    <a:pt x="681" y="456"/>
                  </a:lnTo>
                  <a:lnTo>
                    <a:pt x="684" y="442"/>
                  </a:lnTo>
                  <a:lnTo>
                    <a:pt x="688" y="427"/>
                  </a:lnTo>
                  <a:lnTo>
                    <a:pt x="691" y="411"/>
                  </a:lnTo>
                  <a:lnTo>
                    <a:pt x="693" y="396"/>
                  </a:lnTo>
                  <a:lnTo>
                    <a:pt x="696" y="380"/>
                  </a:lnTo>
                  <a:lnTo>
                    <a:pt x="696" y="365"/>
                  </a:lnTo>
                  <a:lnTo>
                    <a:pt x="697" y="350"/>
                  </a:lnTo>
                  <a:lnTo>
                    <a:pt x="696" y="333"/>
                  </a:lnTo>
                  <a:lnTo>
                    <a:pt x="696" y="318"/>
                  </a:lnTo>
                  <a:lnTo>
                    <a:pt x="693" y="302"/>
                  </a:lnTo>
                  <a:lnTo>
                    <a:pt x="691" y="287"/>
                  </a:lnTo>
                  <a:lnTo>
                    <a:pt x="688" y="271"/>
                  </a:lnTo>
                  <a:lnTo>
                    <a:pt x="684" y="257"/>
                  </a:lnTo>
                  <a:lnTo>
                    <a:pt x="681" y="242"/>
                  </a:lnTo>
                  <a:lnTo>
                    <a:pt x="675" y="228"/>
                  </a:lnTo>
                  <a:lnTo>
                    <a:pt x="669" y="214"/>
                  </a:lnTo>
                  <a:lnTo>
                    <a:pt x="664" y="201"/>
                  </a:lnTo>
                  <a:lnTo>
                    <a:pt x="656" y="187"/>
                  </a:lnTo>
                  <a:lnTo>
                    <a:pt x="650" y="174"/>
                  </a:lnTo>
                  <a:lnTo>
                    <a:pt x="633" y="148"/>
                  </a:lnTo>
                  <a:lnTo>
                    <a:pt x="615" y="125"/>
                  </a:lnTo>
                  <a:lnTo>
                    <a:pt x="582" y="158"/>
                  </a:lnTo>
                  <a:lnTo>
                    <a:pt x="577" y="162"/>
                  </a:lnTo>
                  <a:lnTo>
                    <a:pt x="571" y="165"/>
                  </a:lnTo>
                  <a:lnTo>
                    <a:pt x="566" y="167"/>
                  </a:lnTo>
                  <a:lnTo>
                    <a:pt x="560" y="167"/>
                  </a:lnTo>
                  <a:lnTo>
                    <a:pt x="555" y="166"/>
                  </a:lnTo>
                  <a:lnTo>
                    <a:pt x="550" y="165"/>
                  </a:lnTo>
                  <a:lnTo>
                    <a:pt x="544" y="162"/>
                  </a:lnTo>
                  <a:lnTo>
                    <a:pt x="539" y="158"/>
                  </a:lnTo>
                  <a:lnTo>
                    <a:pt x="535" y="153"/>
                  </a:lnTo>
                  <a:lnTo>
                    <a:pt x="533" y="148"/>
                  </a:lnTo>
                  <a:lnTo>
                    <a:pt x="532" y="143"/>
                  </a:lnTo>
                  <a:lnTo>
                    <a:pt x="530" y="136"/>
                  </a:lnTo>
                  <a:lnTo>
                    <a:pt x="532" y="131"/>
                  </a:lnTo>
                  <a:lnTo>
                    <a:pt x="533" y="126"/>
                  </a:lnTo>
                  <a:lnTo>
                    <a:pt x="535" y="121"/>
                  </a:lnTo>
                  <a:lnTo>
                    <a:pt x="539" y="116"/>
                  </a:lnTo>
                  <a:lnTo>
                    <a:pt x="573" y="83"/>
                  </a:lnTo>
                  <a:lnTo>
                    <a:pt x="550" y="65"/>
                  </a:lnTo>
                  <a:lnTo>
                    <a:pt x="524" y="48"/>
                  </a:lnTo>
                  <a:lnTo>
                    <a:pt x="511" y="41"/>
                  </a:lnTo>
                  <a:lnTo>
                    <a:pt x="497" y="34"/>
                  </a:lnTo>
                  <a:lnTo>
                    <a:pt x="484" y="29"/>
                  </a:lnTo>
                  <a:lnTo>
                    <a:pt x="470" y="22"/>
                  </a:lnTo>
                  <a:lnTo>
                    <a:pt x="456" y="17"/>
                  </a:lnTo>
                  <a:lnTo>
                    <a:pt x="440" y="13"/>
                  </a:lnTo>
                  <a:lnTo>
                    <a:pt x="426" y="9"/>
                  </a:lnTo>
                  <a:lnTo>
                    <a:pt x="411" y="7"/>
                  </a:lnTo>
                  <a:lnTo>
                    <a:pt x="395" y="4"/>
                  </a:lnTo>
                  <a:lnTo>
                    <a:pt x="380" y="2"/>
                  </a:lnTo>
                  <a:lnTo>
                    <a:pt x="365" y="2"/>
                  </a:lnTo>
                  <a:lnTo>
                    <a:pt x="348" y="0"/>
                  </a:lnTo>
                  <a:lnTo>
                    <a:pt x="333" y="2"/>
                  </a:lnTo>
                  <a:lnTo>
                    <a:pt x="317" y="2"/>
                  </a:lnTo>
                  <a:lnTo>
                    <a:pt x="302" y="4"/>
                  </a:lnTo>
                  <a:lnTo>
                    <a:pt x="286" y="7"/>
                  </a:lnTo>
                  <a:lnTo>
                    <a:pt x="271" y="9"/>
                  </a:lnTo>
                  <a:lnTo>
                    <a:pt x="255" y="13"/>
                  </a:lnTo>
                  <a:lnTo>
                    <a:pt x="241" y="17"/>
                  </a:lnTo>
                  <a:lnTo>
                    <a:pt x="227" y="22"/>
                  </a:lnTo>
                  <a:lnTo>
                    <a:pt x="213" y="29"/>
                  </a:lnTo>
                  <a:lnTo>
                    <a:pt x="199" y="34"/>
                  </a:lnTo>
                  <a:lnTo>
                    <a:pt x="186" y="41"/>
                  </a:lnTo>
                  <a:lnTo>
                    <a:pt x="173" y="48"/>
                  </a:lnTo>
                  <a:lnTo>
                    <a:pt x="148" y="65"/>
                  </a:lnTo>
                  <a:lnTo>
                    <a:pt x="124" y="83"/>
                  </a:lnTo>
                  <a:lnTo>
                    <a:pt x="158" y="116"/>
                  </a:lnTo>
                  <a:lnTo>
                    <a:pt x="162" y="121"/>
                  </a:lnTo>
                  <a:lnTo>
                    <a:pt x="164" y="126"/>
                  </a:lnTo>
                  <a:lnTo>
                    <a:pt x="166" y="131"/>
                  </a:lnTo>
                  <a:lnTo>
                    <a:pt x="167" y="136"/>
                  </a:lnTo>
                  <a:lnTo>
                    <a:pt x="166" y="143"/>
                  </a:lnTo>
                  <a:lnTo>
                    <a:pt x="164" y="148"/>
                  </a:lnTo>
                  <a:lnTo>
                    <a:pt x="162" y="153"/>
                  </a:lnTo>
                  <a:lnTo>
                    <a:pt x="158" y="158"/>
                  </a:lnTo>
                  <a:lnTo>
                    <a:pt x="153" y="162"/>
                  </a:lnTo>
                  <a:lnTo>
                    <a:pt x="148" y="165"/>
                  </a:lnTo>
                  <a:lnTo>
                    <a:pt x="142" y="167"/>
                  </a:lnTo>
                  <a:lnTo>
                    <a:pt x="136" y="167"/>
                  </a:lnTo>
                  <a:lnTo>
                    <a:pt x="131" y="166"/>
                  </a:lnTo>
                  <a:lnTo>
                    <a:pt x="124" y="165"/>
                  </a:lnTo>
                  <a:lnTo>
                    <a:pt x="119" y="162"/>
                  </a:lnTo>
                  <a:lnTo>
                    <a:pt x="115" y="158"/>
                  </a:lnTo>
                  <a:lnTo>
                    <a:pt x="82" y="125"/>
                  </a:lnTo>
                  <a:lnTo>
                    <a:pt x="63" y="148"/>
                  </a:lnTo>
                  <a:lnTo>
                    <a:pt x="47" y="174"/>
                  </a:lnTo>
                  <a:lnTo>
                    <a:pt x="40" y="187"/>
                  </a:lnTo>
                  <a:lnTo>
                    <a:pt x="33" y="201"/>
                  </a:lnTo>
                  <a:lnTo>
                    <a:pt x="27" y="214"/>
                  </a:lnTo>
                  <a:lnTo>
                    <a:pt x="22" y="228"/>
                  </a:lnTo>
                  <a:lnTo>
                    <a:pt x="17" y="242"/>
                  </a:lnTo>
                  <a:lnTo>
                    <a:pt x="13" y="257"/>
                  </a:lnTo>
                  <a:lnTo>
                    <a:pt x="9" y="271"/>
                  </a:lnTo>
                  <a:lnTo>
                    <a:pt x="5" y="287"/>
                  </a:lnTo>
                  <a:lnTo>
                    <a:pt x="2" y="302"/>
                  </a:lnTo>
                  <a:lnTo>
                    <a:pt x="1" y="318"/>
                  </a:lnTo>
                  <a:lnTo>
                    <a:pt x="0" y="333"/>
                  </a:lnTo>
                  <a:lnTo>
                    <a:pt x="0" y="350"/>
                  </a:lnTo>
                  <a:lnTo>
                    <a:pt x="0" y="365"/>
                  </a:lnTo>
                  <a:lnTo>
                    <a:pt x="1" y="380"/>
                  </a:lnTo>
                  <a:lnTo>
                    <a:pt x="2" y="396"/>
                  </a:lnTo>
                  <a:lnTo>
                    <a:pt x="5" y="411"/>
                  </a:lnTo>
                  <a:lnTo>
                    <a:pt x="9" y="427"/>
                  </a:lnTo>
                  <a:lnTo>
                    <a:pt x="13" y="442"/>
                  </a:lnTo>
                  <a:lnTo>
                    <a:pt x="17" y="456"/>
                  </a:lnTo>
                  <a:lnTo>
                    <a:pt x="22" y="470"/>
                  </a:lnTo>
                  <a:lnTo>
                    <a:pt x="27" y="484"/>
                  </a:lnTo>
                  <a:lnTo>
                    <a:pt x="33" y="499"/>
                  </a:lnTo>
                  <a:lnTo>
                    <a:pt x="40" y="511"/>
                  </a:lnTo>
                  <a:lnTo>
                    <a:pt x="47" y="524"/>
                  </a:lnTo>
                  <a:lnTo>
                    <a:pt x="63" y="550"/>
                  </a:lnTo>
                  <a:lnTo>
                    <a:pt x="82" y="573"/>
                  </a:lnTo>
                  <a:lnTo>
                    <a:pt x="115" y="540"/>
                  </a:lnTo>
                  <a:lnTo>
                    <a:pt x="119" y="536"/>
                  </a:lnTo>
                  <a:lnTo>
                    <a:pt x="124" y="533"/>
                  </a:lnTo>
                  <a:lnTo>
                    <a:pt x="131" y="532"/>
                  </a:lnTo>
                  <a:lnTo>
                    <a:pt x="136" y="532"/>
                  </a:lnTo>
                  <a:lnTo>
                    <a:pt x="142" y="532"/>
                  </a:lnTo>
                  <a:lnTo>
                    <a:pt x="148" y="533"/>
                  </a:lnTo>
                  <a:lnTo>
                    <a:pt x="153" y="536"/>
                  </a:lnTo>
                  <a:lnTo>
                    <a:pt x="158" y="540"/>
                  </a:lnTo>
                  <a:lnTo>
                    <a:pt x="162" y="545"/>
                  </a:lnTo>
                  <a:lnTo>
                    <a:pt x="164" y="550"/>
                  </a:lnTo>
                  <a:lnTo>
                    <a:pt x="166" y="555"/>
                  </a:lnTo>
                  <a:lnTo>
                    <a:pt x="167" y="562"/>
                  </a:lnTo>
                  <a:lnTo>
                    <a:pt x="166" y="567"/>
                  </a:lnTo>
                  <a:lnTo>
                    <a:pt x="164" y="573"/>
                  </a:lnTo>
                  <a:lnTo>
                    <a:pt x="162" y="578"/>
                  </a:lnTo>
                  <a:lnTo>
                    <a:pt x="158" y="582"/>
                  </a:lnTo>
                  <a:lnTo>
                    <a:pt x="124" y="615"/>
                  </a:lnTo>
                  <a:lnTo>
                    <a:pt x="148" y="635"/>
                  </a:lnTo>
                  <a:lnTo>
                    <a:pt x="173" y="650"/>
                  </a:lnTo>
                  <a:lnTo>
                    <a:pt x="186" y="658"/>
                  </a:lnTo>
                  <a:lnTo>
                    <a:pt x="199" y="664"/>
                  </a:lnTo>
                  <a:lnTo>
                    <a:pt x="213" y="671"/>
                  </a:lnTo>
                  <a:lnTo>
                    <a:pt x="227" y="676"/>
                  </a:lnTo>
                  <a:lnTo>
                    <a:pt x="241" y="681"/>
                  </a:lnTo>
                  <a:lnTo>
                    <a:pt x="255" y="685"/>
                  </a:lnTo>
                  <a:lnTo>
                    <a:pt x="271" y="689"/>
                  </a:lnTo>
                  <a:lnTo>
                    <a:pt x="286" y="693"/>
                  </a:lnTo>
                  <a:lnTo>
                    <a:pt x="302" y="695"/>
                  </a:lnTo>
                  <a:lnTo>
                    <a:pt x="317" y="696"/>
                  </a:lnTo>
                  <a:lnTo>
                    <a:pt x="333" y="698"/>
                  </a:lnTo>
                  <a:lnTo>
                    <a:pt x="348" y="698"/>
                  </a:lnTo>
                  <a:lnTo>
                    <a:pt x="365" y="698"/>
                  </a:lnTo>
                  <a:lnTo>
                    <a:pt x="380" y="696"/>
                  </a:lnTo>
                  <a:lnTo>
                    <a:pt x="395" y="695"/>
                  </a:lnTo>
                  <a:lnTo>
                    <a:pt x="411" y="693"/>
                  </a:lnTo>
                  <a:lnTo>
                    <a:pt x="426" y="689"/>
                  </a:lnTo>
                  <a:lnTo>
                    <a:pt x="440" y="685"/>
                  </a:lnTo>
                  <a:lnTo>
                    <a:pt x="456" y="681"/>
                  </a:lnTo>
                  <a:lnTo>
                    <a:pt x="470" y="676"/>
                  </a:lnTo>
                  <a:lnTo>
                    <a:pt x="484" y="671"/>
                  </a:lnTo>
                  <a:lnTo>
                    <a:pt x="497" y="664"/>
                  </a:lnTo>
                  <a:lnTo>
                    <a:pt x="511" y="658"/>
                  </a:lnTo>
                  <a:lnTo>
                    <a:pt x="524" y="650"/>
                  </a:lnTo>
                  <a:lnTo>
                    <a:pt x="550" y="635"/>
                  </a:lnTo>
                  <a:lnTo>
                    <a:pt x="573" y="615"/>
                  </a:lnTo>
                  <a:lnTo>
                    <a:pt x="539" y="582"/>
                  </a:lnTo>
                  <a:lnTo>
                    <a:pt x="535" y="578"/>
                  </a:lnTo>
                  <a:lnTo>
                    <a:pt x="533" y="573"/>
                  </a:lnTo>
                  <a:lnTo>
                    <a:pt x="532" y="567"/>
                  </a:lnTo>
                  <a:lnTo>
                    <a:pt x="530" y="562"/>
                  </a:lnTo>
                  <a:lnTo>
                    <a:pt x="532" y="555"/>
                  </a:lnTo>
                  <a:lnTo>
                    <a:pt x="533" y="550"/>
                  </a:lnTo>
                  <a:lnTo>
                    <a:pt x="535" y="545"/>
                  </a:lnTo>
                  <a:lnTo>
                    <a:pt x="539" y="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3621">
              <a:extLst>
                <a:ext uri="{FF2B5EF4-FFF2-40B4-BE49-F238E27FC236}">
                  <a16:creationId xmlns:a16="http://schemas.microsoft.com/office/drawing/2014/main" id="{AD76D8F2-24A8-45C7-93D1-4E507EA27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885825"/>
              <a:ext cx="123825" cy="71438"/>
            </a:xfrm>
            <a:custGeom>
              <a:avLst/>
              <a:gdLst>
                <a:gd name="T0" fmla="*/ 220 w 312"/>
                <a:gd name="T1" fmla="*/ 82 h 180"/>
                <a:gd name="T2" fmla="*/ 295 w 312"/>
                <a:gd name="T3" fmla="*/ 20 h 180"/>
                <a:gd name="T4" fmla="*/ 299 w 312"/>
                <a:gd name="T5" fmla="*/ 16 h 180"/>
                <a:gd name="T6" fmla="*/ 300 w 312"/>
                <a:gd name="T7" fmla="*/ 13 h 180"/>
                <a:gd name="T8" fmla="*/ 299 w 312"/>
                <a:gd name="T9" fmla="*/ 7 h 180"/>
                <a:gd name="T10" fmla="*/ 296 w 312"/>
                <a:gd name="T11" fmla="*/ 4 h 180"/>
                <a:gd name="T12" fmla="*/ 294 w 312"/>
                <a:gd name="T13" fmla="*/ 1 h 180"/>
                <a:gd name="T14" fmla="*/ 288 w 312"/>
                <a:gd name="T15" fmla="*/ 0 h 180"/>
                <a:gd name="T16" fmla="*/ 285 w 312"/>
                <a:gd name="T17" fmla="*/ 0 h 180"/>
                <a:gd name="T18" fmla="*/ 279 w 312"/>
                <a:gd name="T19" fmla="*/ 2 h 180"/>
                <a:gd name="T20" fmla="*/ 155 w 312"/>
                <a:gd name="T21" fmla="*/ 104 h 180"/>
                <a:gd name="T22" fmla="*/ 30 w 312"/>
                <a:gd name="T23" fmla="*/ 2 h 180"/>
                <a:gd name="T24" fmla="*/ 26 w 312"/>
                <a:gd name="T25" fmla="*/ 0 h 180"/>
                <a:gd name="T26" fmla="*/ 21 w 312"/>
                <a:gd name="T27" fmla="*/ 0 h 180"/>
                <a:gd name="T28" fmla="*/ 18 w 312"/>
                <a:gd name="T29" fmla="*/ 1 h 180"/>
                <a:gd name="T30" fmla="*/ 14 w 312"/>
                <a:gd name="T31" fmla="*/ 4 h 180"/>
                <a:gd name="T32" fmla="*/ 11 w 312"/>
                <a:gd name="T33" fmla="*/ 7 h 180"/>
                <a:gd name="T34" fmla="*/ 11 w 312"/>
                <a:gd name="T35" fmla="*/ 13 h 180"/>
                <a:gd name="T36" fmla="*/ 12 w 312"/>
                <a:gd name="T37" fmla="*/ 16 h 180"/>
                <a:gd name="T38" fmla="*/ 15 w 312"/>
                <a:gd name="T39" fmla="*/ 20 h 180"/>
                <a:gd name="T40" fmla="*/ 91 w 312"/>
                <a:gd name="T41" fmla="*/ 82 h 180"/>
                <a:gd name="T42" fmla="*/ 3 w 312"/>
                <a:gd name="T43" fmla="*/ 159 h 180"/>
                <a:gd name="T44" fmla="*/ 1 w 312"/>
                <a:gd name="T45" fmla="*/ 162 h 180"/>
                <a:gd name="T46" fmla="*/ 0 w 312"/>
                <a:gd name="T47" fmla="*/ 167 h 180"/>
                <a:gd name="T48" fmla="*/ 0 w 312"/>
                <a:gd name="T49" fmla="*/ 172 h 180"/>
                <a:gd name="T50" fmla="*/ 2 w 312"/>
                <a:gd name="T51" fmla="*/ 176 h 180"/>
                <a:gd name="T52" fmla="*/ 6 w 312"/>
                <a:gd name="T53" fmla="*/ 178 h 180"/>
                <a:gd name="T54" fmla="*/ 11 w 312"/>
                <a:gd name="T55" fmla="*/ 180 h 180"/>
                <a:gd name="T56" fmla="*/ 15 w 312"/>
                <a:gd name="T57" fmla="*/ 178 h 180"/>
                <a:gd name="T58" fmla="*/ 19 w 312"/>
                <a:gd name="T59" fmla="*/ 177 h 180"/>
                <a:gd name="T60" fmla="*/ 110 w 312"/>
                <a:gd name="T61" fmla="*/ 97 h 180"/>
                <a:gd name="T62" fmla="*/ 147 w 312"/>
                <a:gd name="T63" fmla="*/ 128 h 180"/>
                <a:gd name="T64" fmla="*/ 151 w 312"/>
                <a:gd name="T65" fmla="*/ 131 h 180"/>
                <a:gd name="T66" fmla="*/ 155 w 312"/>
                <a:gd name="T67" fmla="*/ 132 h 180"/>
                <a:gd name="T68" fmla="*/ 159 w 312"/>
                <a:gd name="T69" fmla="*/ 131 h 180"/>
                <a:gd name="T70" fmla="*/ 163 w 312"/>
                <a:gd name="T71" fmla="*/ 128 h 180"/>
                <a:gd name="T72" fmla="*/ 201 w 312"/>
                <a:gd name="T73" fmla="*/ 97 h 180"/>
                <a:gd name="T74" fmla="*/ 291 w 312"/>
                <a:gd name="T75" fmla="*/ 177 h 180"/>
                <a:gd name="T76" fmla="*/ 295 w 312"/>
                <a:gd name="T77" fmla="*/ 178 h 180"/>
                <a:gd name="T78" fmla="*/ 300 w 312"/>
                <a:gd name="T79" fmla="*/ 180 h 180"/>
                <a:gd name="T80" fmla="*/ 304 w 312"/>
                <a:gd name="T81" fmla="*/ 178 h 180"/>
                <a:gd name="T82" fmla="*/ 309 w 312"/>
                <a:gd name="T83" fmla="*/ 176 h 180"/>
                <a:gd name="T84" fmla="*/ 310 w 312"/>
                <a:gd name="T85" fmla="*/ 172 h 180"/>
                <a:gd name="T86" fmla="*/ 312 w 312"/>
                <a:gd name="T87" fmla="*/ 167 h 180"/>
                <a:gd name="T88" fmla="*/ 310 w 312"/>
                <a:gd name="T89" fmla="*/ 162 h 180"/>
                <a:gd name="T90" fmla="*/ 308 w 312"/>
                <a:gd name="T91" fmla="*/ 159 h 180"/>
                <a:gd name="T92" fmla="*/ 220 w 312"/>
                <a:gd name="T93" fmla="*/ 8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2" h="180">
                  <a:moveTo>
                    <a:pt x="220" y="82"/>
                  </a:moveTo>
                  <a:lnTo>
                    <a:pt x="295" y="20"/>
                  </a:lnTo>
                  <a:lnTo>
                    <a:pt x="299" y="16"/>
                  </a:lnTo>
                  <a:lnTo>
                    <a:pt x="300" y="13"/>
                  </a:lnTo>
                  <a:lnTo>
                    <a:pt x="299" y="7"/>
                  </a:lnTo>
                  <a:lnTo>
                    <a:pt x="296" y="4"/>
                  </a:lnTo>
                  <a:lnTo>
                    <a:pt x="294" y="1"/>
                  </a:lnTo>
                  <a:lnTo>
                    <a:pt x="288" y="0"/>
                  </a:lnTo>
                  <a:lnTo>
                    <a:pt x="285" y="0"/>
                  </a:lnTo>
                  <a:lnTo>
                    <a:pt x="279" y="2"/>
                  </a:lnTo>
                  <a:lnTo>
                    <a:pt x="155" y="10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4" y="4"/>
                  </a:lnTo>
                  <a:lnTo>
                    <a:pt x="11" y="7"/>
                  </a:lnTo>
                  <a:lnTo>
                    <a:pt x="11" y="13"/>
                  </a:lnTo>
                  <a:lnTo>
                    <a:pt x="12" y="16"/>
                  </a:lnTo>
                  <a:lnTo>
                    <a:pt x="15" y="20"/>
                  </a:lnTo>
                  <a:lnTo>
                    <a:pt x="91" y="82"/>
                  </a:lnTo>
                  <a:lnTo>
                    <a:pt x="3" y="159"/>
                  </a:lnTo>
                  <a:lnTo>
                    <a:pt x="1" y="162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6" y="178"/>
                  </a:lnTo>
                  <a:lnTo>
                    <a:pt x="11" y="180"/>
                  </a:lnTo>
                  <a:lnTo>
                    <a:pt x="15" y="178"/>
                  </a:lnTo>
                  <a:lnTo>
                    <a:pt x="19" y="177"/>
                  </a:lnTo>
                  <a:lnTo>
                    <a:pt x="110" y="97"/>
                  </a:lnTo>
                  <a:lnTo>
                    <a:pt x="147" y="128"/>
                  </a:lnTo>
                  <a:lnTo>
                    <a:pt x="151" y="131"/>
                  </a:lnTo>
                  <a:lnTo>
                    <a:pt x="155" y="132"/>
                  </a:lnTo>
                  <a:lnTo>
                    <a:pt x="159" y="131"/>
                  </a:lnTo>
                  <a:lnTo>
                    <a:pt x="163" y="128"/>
                  </a:lnTo>
                  <a:lnTo>
                    <a:pt x="201" y="97"/>
                  </a:lnTo>
                  <a:lnTo>
                    <a:pt x="291" y="177"/>
                  </a:lnTo>
                  <a:lnTo>
                    <a:pt x="295" y="178"/>
                  </a:lnTo>
                  <a:lnTo>
                    <a:pt x="300" y="180"/>
                  </a:lnTo>
                  <a:lnTo>
                    <a:pt x="304" y="178"/>
                  </a:lnTo>
                  <a:lnTo>
                    <a:pt x="309" y="176"/>
                  </a:lnTo>
                  <a:lnTo>
                    <a:pt x="310" y="172"/>
                  </a:lnTo>
                  <a:lnTo>
                    <a:pt x="312" y="167"/>
                  </a:lnTo>
                  <a:lnTo>
                    <a:pt x="310" y="162"/>
                  </a:lnTo>
                  <a:lnTo>
                    <a:pt x="308" y="159"/>
                  </a:lnTo>
                  <a:lnTo>
                    <a:pt x="22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3622">
              <a:extLst>
                <a:ext uri="{FF2B5EF4-FFF2-40B4-BE49-F238E27FC236}">
                  <a16:creationId xmlns:a16="http://schemas.microsoft.com/office/drawing/2014/main" id="{BFC5AFB5-B934-4878-815B-12196286A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993775"/>
              <a:ext cx="63500" cy="63500"/>
            </a:xfrm>
            <a:custGeom>
              <a:avLst/>
              <a:gdLst>
                <a:gd name="T0" fmla="*/ 21 w 161"/>
                <a:gd name="T1" fmla="*/ 3 h 159"/>
                <a:gd name="T2" fmla="*/ 17 w 161"/>
                <a:gd name="T3" fmla="*/ 0 h 159"/>
                <a:gd name="T4" fmla="*/ 13 w 161"/>
                <a:gd name="T5" fmla="*/ 0 h 159"/>
                <a:gd name="T6" fmla="*/ 8 w 161"/>
                <a:gd name="T7" fmla="*/ 0 h 159"/>
                <a:gd name="T8" fmla="*/ 4 w 161"/>
                <a:gd name="T9" fmla="*/ 3 h 159"/>
                <a:gd name="T10" fmla="*/ 2 w 161"/>
                <a:gd name="T11" fmla="*/ 6 h 159"/>
                <a:gd name="T12" fmla="*/ 0 w 161"/>
                <a:gd name="T13" fmla="*/ 12 h 159"/>
                <a:gd name="T14" fmla="*/ 2 w 161"/>
                <a:gd name="T15" fmla="*/ 15 h 159"/>
                <a:gd name="T16" fmla="*/ 4 w 161"/>
                <a:gd name="T17" fmla="*/ 21 h 159"/>
                <a:gd name="T18" fmla="*/ 140 w 161"/>
                <a:gd name="T19" fmla="*/ 157 h 159"/>
                <a:gd name="T20" fmla="*/ 144 w 161"/>
                <a:gd name="T21" fmla="*/ 159 h 159"/>
                <a:gd name="T22" fmla="*/ 149 w 161"/>
                <a:gd name="T23" fmla="*/ 159 h 159"/>
                <a:gd name="T24" fmla="*/ 153 w 161"/>
                <a:gd name="T25" fmla="*/ 159 h 159"/>
                <a:gd name="T26" fmla="*/ 157 w 161"/>
                <a:gd name="T27" fmla="*/ 157 h 159"/>
                <a:gd name="T28" fmla="*/ 160 w 161"/>
                <a:gd name="T29" fmla="*/ 153 h 159"/>
                <a:gd name="T30" fmla="*/ 161 w 161"/>
                <a:gd name="T31" fmla="*/ 148 h 159"/>
                <a:gd name="T32" fmla="*/ 160 w 161"/>
                <a:gd name="T33" fmla="*/ 144 h 159"/>
                <a:gd name="T34" fmla="*/ 157 w 161"/>
                <a:gd name="T35" fmla="*/ 139 h 159"/>
                <a:gd name="T36" fmla="*/ 21 w 161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59">
                  <a:moveTo>
                    <a:pt x="21" y="3"/>
                  </a:moveTo>
                  <a:lnTo>
                    <a:pt x="17" y="0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4" y="21"/>
                  </a:lnTo>
                  <a:lnTo>
                    <a:pt x="140" y="157"/>
                  </a:lnTo>
                  <a:lnTo>
                    <a:pt x="144" y="159"/>
                  </a:lnTo>
                  <a:lnTo>
                    <a:pt x="149" y="159"/>
                  </a:lnTo>
                  <a:lnTo>
                    <a:pt x="153" y="159"/>
                  </a:lnTo>
                  <a:lnTo>
                    <a:pt x="157" y="157"/>
                  </a:lnTo>
                  <a:lnTo>
                    <a:pt x="160" y="153"/>
                  </a:lnTo>
                  <a:lnTo>
                    <a:pt x="161" y="148"/>
                  </a:lnTo>
                  <a:lnTo>
                    <a:pt x="160" y="144"/>
                  </a:lnTo>
                  <a:lnTo>
                    <a:pt x="157" y="139"/>
                  </a:ln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3623">
              <a:extLst>
                <a:ext uri="{FF2B5EF4-FFF2-40B4-BE49-F238E27FC236}">
                  <a16:creationId xmlns:a16="http://schemas.microsoft.com/office/drawing/2014/main" id="{6FEA2310-F55A-42DA-913D-4342D4C4A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993775"/>
              <a:ext cx="63500" cy="63500"/>
            </a:xfrm>
            <a:custGeom>
              <a:avLst/>
              <a:gdLst>
                <a:gd name="T0" fmla="*/ 157 w 160"/>
                <a:gd name="T1" fmla="*/ 3 h 159"/>
                <a:gd name="T2" fmla="*/ 153 w 160"/>
                <a:gd name="T3" fmla="*/ 0 h 159"/>
                <a:gd name="T4" fmla="*/ 148 w 160"/>
                <a:gd name="T5" fmla="*/ 0 h 159"/>
                <a:gd name="T6" fmla="*/ 144 w 160"/>
                <a:gd name="T7" fmla="*/ 0 h 159"/>
                <a:gd name="T8" fmla="*/ 139 w 160"/>
                <a:gd name="T9" fmla="*/ 3 h 159"/>
                <a:gd name="T10" fmla="*/ 3 w 160"/>
                <a:gd name="T11" fmla="*/ 139 h 159"/>
                <a:gd name="T12" fmla="*/ 0 w 160"/>
                <a:gd name="T13" fmla="*/ 144 h 159"/>
                <a:gd name="T14" fmla="*/ 0 w 160"/>
                <a:gd name="T15" fmla="*/ 148 h 159"/>
                <a:gd name="T16" fmla="*/ 0 w 160"/>
                <a:gd name="T17" fmla="*/ 153 h 159"/>
                <a:gd name="T18" fmla="*/ 3 w 160"/>
                <a:gd name="T19" fmla="*/ 157 h 159"/>
                <a:gd name="T20" fmla="*/ 7 w 160"/>
                <a:gd name="T21" fmla="*/ 159 h 159"/>
                <a:gd name="T22" fmla="*/ 12 w 160"/>
                <a:gd name="T23" fmla="*/ 159 h 159"/>
                <a:gd name="T24" fmla="*/ 16 w 160"/>
                <a:gd name="T25" fmla="*/ 159 h 159"/>
                <a:gd name="T26" fmla="*/ 21 w 160"/>
                <a:gd name="T27" fmla="*/ 157 h 159"/>
                <a:gd name="T28" fmla="*/ 157 w 160"/>
                <a:gd name="T29" fmla="*/ 21 h 159"/>
                <a:gd name="T30" fmla="*/ 160 w 160"/>
                <a:gd name="T31" fmla="*/ 15 h 159"/>
                <a:gd name="T32" fmla="*/ 160 w 160"/>
                <a:gd name="T33" fmla="*/ 12 h 159"/>
                <a:gd name="T34" fmla="*/ 160 w 160"/>
                <a:gd name="T35" fmla="*/ 6 h 159"/>
                <a:gd name="T36" fmla="*/ 157 w 160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59">
                  <a:moveTo>
                    <a:pt x="157" y="3"/>
                  </a:moveTo>
                  <a:lnTo>
                    <a:pt x="153" y="0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9" y="3"/>
                  </a:lnTo>
                  <a:lnTo>
                    <a:pt x="3" y="139"/>
                  </a:lnTo>
                  <a:lnTo>
                    <a:pt x="0" y="144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3" y="157"/>
                  </a:lnTo>
                  <a:lnTo>
                    <a:pt x="7" y="159"/>
                  </a:lnTo>
                  <a:lnTo>
                    <a:pt x="12" y="159"/>
                  </a:lnTo>
                  <a:lnTo>
                    <a:pt x="16" y="159"/>
                  </a:lnTo>
                  <a:lnTo>
                    <a:pt x="21" y="157"/>
                  </a:lnTo>
                  <a:lnTo>
                    <a:pt x="157" y="21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60" y="6"/>
                  </a:lnTo>
                  <a:lnTo>
                    <a:pt x="1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3624">
              <a:extLst>
                <a:ext uri="{FF2B5EF4-FFF2-40B4-BE49-F238E27FC236}">
                  <a16:creationId xmlns:a16="http://schemas.microsoft.com/office/drawing/2014/main" id="{A80953AC-975D-4E59-BEC4-4B21BEA83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771525"/>
              <a:ext cx="63500" cy="63500"/>
            </a:xfrm>
            <a:custGeom>
              <a:avLst/>
              <a:gdLst>
                <a:gd name="T0" fmla="*/ 4 w 161"/>
                <a:gd name="T1" fmla="*/ 156 h 160"/>
                <a:gd name="T2" fmla="*/ 8 w 161"/>
                <a:gd name="T3" fmla="*/ 159 h 160"/>
                <a:gd name="T4" fmla="*/ 12 w 161"/>
                <a:gd name="T5" fmla="*/ 160 h 160"/>
                <a:gd name="T6" fmla="*/ 17 w 161"/>
                <a:gd name="T7" fmla="*/ 159 h 160"/>
                <a:gd name="T8" fmla="*/ 21 w 161"/>
                <a:gd name="T9" fmla="*/ 156 h 160"/>
                <a:gd name="T10" fmla="*/ 157 w 161"/>
                <a:gd name="T11" fmla="*/ 20 h 160"/>
                <a:gd name="T12" fmla="*/ 160 w 161"/>
                <a:gd name="T13" fmla="*/ 16 h 160"/>
                <a:gd name="T14" fmla="*/ 161 w 161"/>
                <a:gd name="T15" fmla="*/ 11 h 160"/>
                <a:gd name="T16" fmla="*/ 160 w 161"/>
                <a:gd name="T17" fmla="*/ 7 h 160"/>
                <a:gd name="T18" fmla="*/ 157 w 161"/>
                <a:gd name="T19" fmla="*/ 4 h 160"/>
                <a:gd name="T20" fmla="*/ 153 w 161"/>
                <a:gd name="T21" fmla="*/ 1 h 160"/>
                <a:gd name="T22" fmla="*/ 149 w 161"/>
                <a:gd name="T23" fmla="*/ 0 h 160"/>
                <a:gd name="T24" fmla="*/ 144 w 161"/>
                <a:gd name="T25" fmla="*/ 1 h 160"/>
                <a:gd name="T26" fmla="*/ 140 w 161"/>
                <a:gd name="T27" fmla="*/ 4 h 160"/>
                <a:gd name="T28" fmla="*/ 4 w 161"/>
                <a:gd name="T29" fmla="*/ 140 h 160"/>
                <a:gd name="T30" fmla="*/ 2 w 161"/>
                <a:gd name="T31" fmla="*/ 144 h 160"/>
                <a:gd name="T32" fmla="*/ 0 w 161"/>
                <a:gd name="T33" fmla="*/ 147 h 160"/>
                <a:gd name="T34" fmla="*/ 2 w 161"/>
                <a:gd name="T35" fmla="*/ 153 h 160"/>
                <a:gd name="T36" fmla="*/ 4 w 161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60">
                  <a:moveTo>
                    <a:pt x="4" y="156"/>
                  </a:moveTo>
                  <a:lnTo>
                    <a:pt x="8" y="159"/>
                  </a:lnTo>
                  <a:lnTo>
                    <a:pt x="12" y="160"/>
                  </a:lnTo>
                  <a:lnTo>
                    <a:pt x="17" y="159"/>
                  </a:lnTo>
                  <a:lnTo>
                    <a:pt x="21" y="156"/>
                  </a:lnTo>
                  <a:lnTo>
                    <a:pt x="157" y="20"/>
                  </a:lnTo>
                  <a:lnTo>
                    <a:pt x="160" y="16"/>
                  </a:lnTo>
                  <a:lnTo>
                    <a:pt x="161" y="11"/>
                  </a:lnTo>
                  <a:lnTo>
                    <a:pt x="160" y="7"/>
                  </a:lnTo>
                  <a:lnTo>
                    <a:pt x="157" y="4"/>
                  </a:lnTo>
                  <a:lnTo>
                    <a:pt x="153" y="1"/>
                  </a:lnTo>
                  <a:lnTo>
                    <a:pt x="149" y="0"/>
                  </a:lnTo>
                  <a:lnTo>
                    <a:pt x="144" y="1"/>
                  </a:lnTo>
                  <a:lnTo>
                    <a:pt x="140" y="4"/>
                  </a:lnTo>
                  <a:lnTo>
                    <a:pt x="4" y="140"/>
                  </a:lnTo>
                  <a:lnTo>
                    <a:pt x="2" y="144"/>
                  </a:lnTo>
                  <a:lnTo>
                    <a:pt x="0" y="147"/>
                  </a:lnTo>
                  <a:lnTo>
                    <a:pt x="2" y="153"/>
                  </a:lnTo>
                  <a:lnTo>
                    <a:pt x="4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3625">
              <a:extLst>
                <a:ext uri="{FF2B5EF4-FFF2-40B4-BE49-F238E27FC236}">
                  <a16:creationId xmlns:a16="http://schemas.microsoft.com/office/drawing/2014/main" id="{DCEEE9E8-A5B3-4D81-814B-3132C0A5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771525"/>
              <a:ext cx="63500" cy="63500"/>
            </a:xfrm>
            <a:custGeom>
              <a:avLst/>
              <a:gdLst>
                <a:gd name="T0" fmla="*/ 139 w 160"/>
                <a:gd name="T1" fmla="*/ 156 h 160"/>
                <a:gd name="T2" fmla="*/ 144 w 160"/>
                <a:gd name="T3" fmla="*/ 159 h 160"/>
                <a:gd name="T4" fmla="*/ 148 w 160"/>
                <a:gd name="T5" fmla="*/ 160 h 160"/>
                <a:gd name="T6" fmla="*/ 153 w 160"/>
                <a:gd name="T7" fmla="*/ 159 h 160"/>
                <a:gd name="T8" fmla="*/ 157 w 160"/>
                <a:gd name="T9" fmla="*/ 156 h 160"/>
                <a:gd name="T10" fmla="*/ 160 w 160"/>
                <a:gd name="T11" fmla="*/ 153 h 160"/>
                <a:gd name="T12" fmla="*/ 160 w 160"/>
                <a:gd name="T13" fmla="*/ 149 h 160"/>
                <a:gd name="T14" fmla="*/ 160 w 160"/>
                <a:gd name="T15" fmla="*/ 144 h 160"/>
                <a:gd name="T16" fmla="*/ 157 w 160"/>
                <a:gd name="T17" fmla="*/ 140 h 160"/>
                <a:gd name="T18" fmla="*/ 21 w 160"/>
                <a:gd name="T19" fmla="*/ 4 h 160"/>
                <a:gd name="T20" fmla="*/ 16 w 160"/>
                <a:gd name="T21" fmla="*/ 1 h 160"/>
                <a:gd name="T22" fmla="*/ 12 w 160"/>
                <a:gd name="T23" fmla="*/ 0 h 160"/>
                <a:gd name="T24" fmla="*/ 7 w 160"/>
                <a:gd name="T25" fmla="*/ 1 h 160"/>
                <a:gd name="T26" fmla="*/ 3 w 160"/>
                <a:gd name="T27" fmla="*/ 4 h 160"/>
                <a:gd name="T28" fmla="*/ 0 w 160"/>
                <a:gd name="T29" fmla="*/ 7 h 160"/>
                <a:gd name="T30" fmla="*/ 0 w 160"/>
                <a:gd name="T31" fmla="*/ 11 h 160"/>
                <a:gd name="T32" fmla="*/ 0 w 160"/>
                <a:gd name="T33" fmla="*/ 16 h 160"/>
                <a:gd name="T34" fmla="*/ 3 w 160"/>
                <a:gd name="T35" fmla="*/ 20 h 160"/>
                <a:gd name="T36" fmla="*/ 139 w 160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60">
                  <a:moveTo>
                    <a:pt x="139" y="156"/>
                  </a:moveTo>
                  <a:lnTo>
                    <a:pt x="144" y="159"/>
                  </a:lnTo>
                  <a:lnTo>
                    <a:pt x="148" y="160"/>
                  </a:lnTo>
                  <a:lnTo>
                    <a:pt x="153" y="159"/>
                  </a:lnTo>
                  <a:lnTo>
                    <a:pt x="157" y="156"/>
                  </a:lnTo>
                  <a:lnTo>
                    <a:pt x="160" y="153"/>
                  </a:lnTo>
                  <a:lnTo>
                    <a:pt x="160" y="149"/>
                  </a:lnTo>
                  <a:lnTo>
                    <a:pt x="160" y="144"/>
                  </a:lnTo>
                  <a:lnTo>
                    <a:pt x="157" y="140"/>
                  </a:lnTo>
                  <a:lnTo>
                    <a:pt x="21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13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8" name="Group 117" descr="Icon of boxes. ">
            <a:extLst>
              <a:ext uri="{FF2B5EF4-FFF2-40B4-BE49-F238E27FC236}">
                <a16:creationId xmlns:a16="http://schemas.microsoft.com/office/drawing/2014/main" id="{75BF619E-615D-4C1A-A3A1-04DFC90E2F3F}"/>
              </a:ext>
            </a:extLst>
          </p:cNvPr>
          <p:cNvGrpSpPr/>
          <p:nvPr/>
        </p:nvGrpSpPr>
        <p:grpSpPr>
          <a:xfrm>
            <a:off x="11058919" y="1368977"/>
            <a:ext cx="287337" cy="285750"/>
            <a:chOff x="5465763" y="3068638"/>
            <a:chExt cx="287337" cy="285750"/>
          </a:xfrm>
          <a:solidFill>
            <a:schemeClr val="bg1"/>
          </a:solidFill>
        </p:grpSpPr>
        <p:sp>
          <p:nvSpPr>
            <p:cNvPr id="119" name="Freeform 617">
              <a:extLst>
                <a:ext uri="{FF2B5EF4-FFF2-40B4-BE49-F238E27FC236}">
                  <a16:creationId xmlns:a16="http://schemas.microsoft.com/office/drawing/2014/main" id="{01C5157B-D811-44C7-8E5F-D3F25F98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618">
              <a:extLst>
                <a:ext uri="{FF2B5EF4-FFF2-40B4-BE49-F238E27FC236}">
                  <a16:creationId xmlns:a16="http://schemas.microsoft.com/office/drawing/2014/main" id="{90385080-F77C-4175-BA14-BE696271A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619">
              <a:extLst>
                <a:ext uri="{FF2B5EF4-FFF2-40B4-BE49-F238E27FC236}">
                  <a16:creationId xmlns:a16="http://schemas.microsoft.com/office/drawing/2014/main" id="{B5ABC7AD-DBA6-420E-8EDC-F8D70A03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620">
              <a:extLst>
                <a:ext uri="{FF2B5EF4-FFF2-40B4-BE49-F238E27FC236}">
                  <a16:creationId xmlns:a16="http://schemas.microsoft.com/office/drawing/2014/main" id="{9AF2E18D-3033-4D0D-B36E-B08820967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621">
              <a:extLst>
                <a:ext uri="{FF2B5EF4-FFF2-40B4-BE49-F238E27FC236}">
                  <a16:creationId xmlns:a16="http://schemas.microsoft.com/office/drawing/2014/main" id="{10DED026-CA17-4314-AA7F-A291474A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622">
              <a:extLst>
                <a:ext uri="{FF2B5EF4-FFF2-40B4-BE49-F238E27FC236}">
                  <a16:creationId xmlns:a16="http://schemas.microsoft.com/office/drawing/2014/main" id="{AC238F9B-3904-4E03-9BCD-C8546D34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623">
              <a:extLst>
                <a:ext uri="{FF2B5EF4-FFF2-40B4-BE49-F238E27FC236}">
                  <a16:creationId xmlns:a16="http://schemas.microsoft.com/office/drawing/2014/main" id="{19E2AFFE-6F2F-4A41-BE44-30D95498E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624">
              <a:extLst>
                <a:ext uri="{FF2B5EF4-FFF2-40B4-BE49-F238E27FC236}">
                  <a16:creationId xmlns:a16="http://schemas.microsoft.com/office/drawing/2014/main" id="{5BB7C855-93D5-43D5-9ED8-FD815B08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625">
              <a:extLst>
                <a:ext uri="{FF2B5EF4-FFF2-40B4-BE49-F238E27FC236}">
                  <a16:creationId xmlns:a16="http://schemas.microsoft.com/office/drawing/2014/main" id="{AE6F08CF-736A-40B8-AEB8-D64B67F3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8" name="Group 127" descr="Icon of human being and speech bubble. ">
            <a:extLst>
              <a:ext uri="{FF2B5EF4-FFF2-40B4-BE49-F238E27FC236}">
                <a16:creationId xmlns:a16="http://schemas.microsoft.com/office/drawing/2014/main" id="{E7EE81F4-E278-4BA7-8923-0D6DD1FEBDFA}"/>
              </a:ext>
            </a:extLst>
          </p:cNvPr>
          <p:cNvGrpSpPr/>
          <p:nvPr/>
        </p:nvGrpSpPr>
        <p:grpSpPr>
          <a:xfrm>
            <a:off x="9918300" y="1368977"/>
            <a:ext cx="284163" cy="285751"/>
            <a:chOff x="3171788" y="779462"/>
            <a:chExt cx="284163" cy="285751"/>
          </a:xfrm>
          <a:solidFill>
            <a:schemeClr val="bg1"/>
          </a:solidFill>
        </p:grpSpPr>
        <p:sp>
          <p:nvSpPr>
            <p:cNvPr id="129" name="Freeform 2993">
              <a:extLst>
                <a:ext uri="{FF2B5EF4-FFF2-40B4-BE49-F238E27FC236}">
                  <a16:creationId xmlns:a16="http://schemas.microsoft.com/office/drawing/2014/main" id="{DA50A160-1A41-427D-BA06-CB32B8C49A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Freeform 2994">
              <a:extLst>
                <a:ext uri="{FF2B5EF4-FFF2-40B4-BE49-F238E27FC236}">
                  <a16:creationId xmlns:a16="http://schemas.microsoft.com/office/drawing/2014/main" id="{983071EF-DBDF-4331-848B-74957C821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809A67D-EE6E-45D1-AA73-B11A0B4F2508}"/>
              </a:ext>
            </a:extLst>
          </p:cNvPr>
          <p:cNvSpPr/>
          <p:nvPr/>
        </p:nvSpPr>
        <p:spPr>
          <a:xfrm>
            <a:off x="2370658" y="5570112"/>
            <a:ext cx="8075613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According to the chart displayed, the average payment value for the city of Sao Paulo is 154.100.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3D7D3F3-ED08-4CA9-8310-32E50A7B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13001" y="5617035"/>
            <a:ext cx="0" cy="79533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9C95F20-4093-57FC-E328-EEC078A45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42" y="2261510"/>
            <a:ext cx="4221598" cy="1998311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9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718387"/>
              </p:ext>
            </p:extLst>
          </p:nvPr>
        </p:nvGraphicFramePr>
        <p:xfrm>
          <a:off x="5420916" y="2093380"/>
          <a:ext cx="6516302" cy="3233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AC3318E5-CC15-76A2-081B-82093401F339}"/>
              </a:ext>
            </a:extLst>
          </p:cNvPr>
          <p:cNvSpPr/>
          <p:nvPr/>
        </p:nvSpPr>
        <p:spPr>
          <a:xfrm>
            <a:off x="706255" y="4503188"/>
            <a:ext cx="4032985" cy="6463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Average Delivery Time For Pet Shop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B1FFF834-7E32-AE2D-FC88-274D3053EF0D}"/>
              </a:ext>
            </a:extLst>
          </p:cNvPr>
          <p:cNvSpPr/>
          <p:nvPr/>
        </p:nvSpPr>
        <p:spPr>
          <a:xfrm>
            <a:off x="2002049" y="5692379"/>
            <a:ext cx="150305" cy="166443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FA01A0-A1EA-3F58-F25F-0C2AEA3C1A53}"/>
              </a:ext>
            </a:extLst>
          </p:cNvPr>
          <p:cNvSpPr/>
          <p:nvPr/>
        </p:nvSpPr>
        <p:spPr>
          <a:xfrm>
            <a:off x="2370658" y="6178771"/>
            <a:ext cx="8075613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As illustrated in the chart, the average payment value for Sao Paulo city is 154.100.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014298F7-2666-2D9C-7D81-50311576CD1B}"/>
              </a:ext>
            </a:extLst>
          </p:cNvPr>
          <p:cNvSpPr/>
          <p:nvPr/>
        </p:nvSpPr>
        <p:spPr>
          <a:xfrm>
            <a:off x="2002049" y="6235762"/>
            <a:ext cx="150305" cy="166443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0" y="283850"/>
            <a:ext cx="11734800" cy="271458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5</a:t>
            </a:r>
            <a:r>
              <a:rPr lang="en-US" sz="28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Relationship between shipping days (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order_delivered_customer_date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order_purchase_timestamp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Vs review scores.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 descr="Icon of boxes. ">
            <a:extLst>
              <a:ext uri="{FF2B5EF4-FFF2-40B4-BE49-F238E27FC236}">
                <a16:creationId xmlns:a16="http://schemas.microsoft.com/office/drawing/2014/main" id="{75BF619E-615D-4C1A-A3A1-04DFC90E2F3F}"/>
              </a:ext>
            </a:extLst>
          </p:cNvPr>
          <p:cNvGrpSpPr/>
          <p:nvPr/>
        </p:nvGrpSpPr>
        <p:grpSpPr>
          <a:xfrm>
            <a:off x="11058919" y="1368977"/>
            <a:ext cx="287337" cy="285750"/>
            <a:chOff x="5465763" y="3068638"/>
            <a:chExt cx="287337" cy="285750"/>
          </a:xfrm>
          <a:solidFill>
            <a:schemeClr val="bg1"/>
          </a:solidFill>
        </p:grpSpPr>
        <p:sp>
          <p:nvSpPr>
            <p:cNvPr id="119" name="Freeform 617">
              <a:extLst>
                <a:ext uri="{FF2B5EF4-FFF2-40B4-BE49-F238E27FC236}">
                  <a16:creationId xmlns:a16="http://schemas.microsoft.com/office/drawing/2014/main" id="{01C5157B-D811-44C7-8E5F-D3F25F98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618">
              <a:extLst>
                <a:ext uri="{FF2B5EF4-FFF2-40B4-BE49-F238E27FC236}">
                  <a16:creationId xmlns:a16="http://schemas.microsoft.com/office/drawing/2014/main" id="{90385080-F77C-4175-BA14-BE696271A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619">
              <a:extLst>
                <a:ext uri="{FF2B5EF4-FFF2-40B4-BE49-F238E27FC236}">
                  <a16:creationId xmlns:a16="http://schemas.microsoft.com/office/drawing/2014/main" id="{B5ABC7AD-DBA6-420E-8EDC-F8D70A03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620">
              <a:extLst>
                <a:ext uri="{FF2B5EF4-FFF2-40B4-BE49-F238E27FC236}">
                  <a16:creationId xmlns:a16="http://schemas.microsoft.com/office/drawing/2014/main" id="{9AF2E18D-3033-4D0D-B36E-B08820967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621">
              <a:extLst>
                <a:ext uri="{FF2B5EF4-FFF2-40B4-BE49-F238E27FC236}">
                  <a16:creationId xmlns:a16="http://schemas.microsoft.com/office/drawing/2014/main" id="{10DED026-CA17-4314-AA7F-A291474A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622">
              <a:extLst>
                <a:ext uri="{FF2B5EF4-FFF2-40B4-BE49-F238E27FC236}">
                  <a16:creationId xmlns:a16="http://schemas.microsoft.com/office/drawing/2014/main" id="{AC238F9B-3904-4E03-9BCD-C8546D34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623">
              <a:extLst>
                <a:ext uri="{FF2B5EF4-FFF2-40B4-BE49-F238E27FC236}">
                  <a16:creationId xmlns:a16="http://schemas.microsoft.com/office/drawing/2014/main" id="{19E2AFFE-6F2F-4A41-BE44-30D95498E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624">
              <a:extLst>
                <a:ext uri="{FF2B5EF4-FFF2-40B4-BE49-F238E27FC236}">
                  <a16:creationId xmlns:a16="http://schemas.microsoft.com/office/drawing/2014/main" id="{5BB7C855-93D5-43D5-9ED8-FD815B08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625">
              <a:extLst>
                <a:ext uri="{FF2B5EF4-FFF2-40B4-BE49-F238E27FC236}">
                  <a16:creationId xmlns:a16="http://schemas.microsoft.com/office/drawing/2014/main" id="{AE6F08CF-736A-40B8-AEB8-D64B67F3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B4D066F-6A4D-96AB-BCA0-C8E63E1BF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312" y="2393928"/>
            <a:ext cx="4553933" cy="2931267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847DE6-E586-2805-88E5-C31A59218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445" y="1975473"/>
            <a:ext cx="4907574" cy="351157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C1755BF-6A8E-46CE-48A4-B1A21298E1AC}"/>
              </a:ext>
            </a:extLst>
          </p:cNvPr>
          <p:cNvSpPr txBox="1"/>
          <p:nvPr/>
        </p:nvSpPr>
        <p:spPr>
          <a:xfrm>
            <a:off x="1935079" y="5848131"/>
            <a:ext cx="850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Both the line chart and the multiple cards indicate that a review score of 5 is associated with a longer shipping duration as compared to the other review scores.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78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2534</TotalTime>
  <Words>689</Words>
  <Application>Microsoft Office PowerPoint</Application>
  <PresentationFormat>Widescreen</PresentationFormat>
  <Paragraphs>118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Courier New</vt:lpstr>
      <vt:lpstr>Segoe UI Light</vt:lpstr>
      <vt:lpstr>Wingdings</vt:lpstr>
      <vt:lpstr>Office Theme</vt:lpstr>
      <vt:lpstr>Olist E-Commerce Company Analysis</vt:lpstr>
      <vt:lpstr>Project analysis slide 2</vt:lpstr>
      <vt:lpstr>Project analysis slide 4</vt:lpstr>
      <vt:lpstr>Project analysis slide 3</vt:lpstr>
      <vt:lpstr>Project analysis slide 5</vt:lpstr>
      <vt:lpstr>Project analysis slide 5</vt:lpstr>
      <vt:lpstr>Project analysis slide 6</vt:lpstr>
      <vt:lpstr>Project analysis slide 7</vt:lpstr>
      <vt:lpstr>Project analysis slide 7</vt:lpstr>
      <vt:lpstr>Project analysis slide 7</vt:lpstr>
      <vt:lpstr>Project analysis slide 7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Olist E-Commerce Company Analysis</dc:title>
  <dc:creator>Disha sharma</dc:creator>
  <cp:lastModifiedBy>Disha sharma</cp:lastModifiedBy>
  <cp:revision>7</cp:revision>
  <dcterms:created xsi:type="dcterms:W3CDTF">2023-05-10T12:48:22Z</dcterms:created>
  <dcterms:modified xsi:type="dcterms:W3CDTF">2023-05-17T08:03:50Z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