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7010400" cy="9296400"/>
  <p:embeddedFontLst>
    <p:embeddedFont>
      <p:font typeface="Arial Narrow"/>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Narrow-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Narr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Narrow-italic.fntdata"/><Relationship Id="rId6" Type="http://schemas.openxmlformats.org/officeDocument/2006/relationships/slide" Target="slides/slide2.xml"/><Relationship Id="rId18" Type="http://schemas.openxmlformats.org/officeDocument/2006/relationships/font" Target="fonts/Arial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1925" y="0"/>
            <a:ext cx="3038475" cy="46513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35038" y="4416425"/>
            <a:ext cx="5140325" cy="4183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263"/>
            <a:ext cx="3038475" cy="46513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2" name="Google Shape;72;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4: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0b88766c_1_217: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0b88766c_1_217:notes"/>
          <p:cNvSpPr txBox="1"/>
          <p:nvPr>
            <p:ph idx="1" type="body"/>
          </p:nvPr>
        </p:nvSpPr>
        <p:spPr>
          <a:xfrm>
            <a:off x="935038" y="4416425"/>
            <a:ext cx="5140200" cy="41832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Clr>
                <a:schemeClr val="dk1"/>
              </a:buClr>
              <a:buSzPts val="1100"/>
              <a:buFont typeface="Arial"/>
              <a:buNone/>
            </a:pPr>
            <a:r>
              <a:rPr lang="en-US"/>
              <a:t>The R-values are 0.98 for almost all the cases.</a:t>
            </a:r>
            <a:endParaRPr/>
          </a:p>
          <a:p>
            <a:pPr indent="0" lvl="0" marL="0" rtl="0" algn="l">
              <a:spcBef>
                <a:spcPts val="360"/>
              </a:spcBef>
              <a:spcAft>
                <a:spcPts val="0"/>
              </a:spcAft>
              <a:buClr>
                <a:schemeClr val="dk1"/>
              </a:buClr>
              <a:buSzPts val="1100"/>
              <a:buFont typeface="Arial"/>
              <a:buNone/>
            </a:pPr>
            <a:r>
              <a:rPr lang="en-US"/>
              <a:t>Thus, our model exhibits a very strong correlation between predicted and actual values</a:t>
            </a:r>
            <a:endParaRPr/>
          </a:p>
          <a:p>
            <a:pPr indent="0" lvl="0" marL="0" rtl="0" algn="l">
              <a:spcBef>
                <a:spcPts val="360"/>
              </a:spcBef>
              <a:spcAft>
                <a:spcPts val="0"/>
              </a:spcAft>
              <a:buNone/>
            </a:pPr>
            <a:r>
              <a:t/>
            </a:r>
            <a:endParaRPr/>
          </a:p>
        </p:txBody>
      </p:sp>
      <p:sp>
        <p:nvSpPr>
          <p:cNvPr id="149" name="Google Shape;149;g1a0b88766c_1_217:notes"/>
          <p:cNvSpPr txBox="1"/>
          <p:nvPr>
            <p:ph idx="12" type="sldNum"/>
          </p:nvPr>
        </p:nvSpPr>
        <p:spPr>
          <a:xfrm>
            <a:off x="3971925" y="8831263"/>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935038" y="4416425"/>
            <a:ext cx="5140325" cy="4183063"/>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58" name="Google Shape;158;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935038" y="4416425"/>
            <a:ext cx="5140325" cy="4183063"/>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5" name="Google Shape;165;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0" name="Google Shape;80;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7: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9: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1" name="Google Shape;91;p9: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1: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98" name="Google Shape;98;p11: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txBox="1"/>
          <p:nvPr>
            <p:ph idx="1" type="body"/>
          </p:nvPr>
        </p:nvSpPr>
        <p:spPr>
          <a:xfrm>
            <a:off x="935038" y="4416425"/>
            <a:ext cx="5140325" cy="4183063"/>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a:t>Using the Kyoto database, storms are identified on the basis on Dst index values. Those having Dst index less than -100 nT are identified as storms. Then these storms are classified on the basis of the year, month and their onset times using MATLAB. In total there are 91 storms and the whole solar cycle is covered.  Figure 2 represents the hourly Dst index over the period 2000-2015 and is plotted using Weka. Figure 3,4,5 are the bar graphs showing the storm counts.(on next slide)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05" name="Google Shape;105;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0b88766c_0_11: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0b88766c_0_11:notes"/>
          <p:cNvSpPr txBox="1"/>
          <p:nvPr>
            <p:ph idx="1" type="body"/>
          </p:nvPr>
        </p:nvSpPr>
        <p:spPr>
          <a:xfrm>
            <a:off x="935038" y="4416425"/>
            <a:ext cx="5140200" cy="41832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14" name="Google Shape;114;g1a0b88766c_0_11:notes"/>
          <p:cNvSpPr txBox="1"/>
          <p:nvPr>
            <p:ph idx="12" type="sldNum"/>
          </p:nvPr>
        </p:nvSpPr>
        <p:spPr>
          <a:xfrm>
            <a:off x="3971925" y="8831263"/>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txBox="1"/>
          <p:nvPr>
            <p:ph idx="1" type="body"/>
          </p:nvPr>
        </p:nvSpPr>
        <p:spPr>
          <a:xfrm>
            <a:off x="935038" y="4416425"/>
            <a:ext cx="5140325" cy="4183063"/>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24" name="Google Shape;124;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5:notes"/>
          <p:cNvSpPr txBox="1"/>
          <p:nvPr>
            <p:ph idx="1" type="body"/>
          </p:nvPr>
        </p:nvSpPr>
        <p:spPr>
          <a:xfrm>
            <a:off x="935038" y="4416425"/>
            <a:ext cx="5140325" cy="4183063"/>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31" name="Google Shape;131;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0b88766c_1_18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0b88766c_1_185:notes"/>
          <p:cNvSpPr txBox="1"/>
          <p:nvPr>
            <p:ph idx="1" type="body"/>
          </p:nvPr>
        </p:nvSpPr>
        <p:spPr>
          <a:xfrm>
            <a:off x="935038" y="4416425"/>
            <a:ext cx="5140200" cy="41832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US" sz="1000"/>
              <a:t>As can be seen from the table for MSE of test data , for Levenberg and Bayesian MSE decreases as the number of neurons in the hidden layer increases. On the contrary, SCG exhibits better performance with 2 neurons in hidden layer for 16 years and 10 years dataset whereas for 5 years and 1 year dataset 4 neurons in hidden layer gives better performance.</a:t>
            </a:r>
            <a:endParaRPr sz="1000"/>
          </a:p>
          <a:p>
            <a:pPr indent="0" lvl="0" marL="0" rtl="0" algn="l">
              <a:spcBef>
                <a:spcPts val="360"/>
              </a:spcBef>
              <a:spcAft>
                <a:spcPts val="0"/>
              </a:spcAft>
              <a:buNone/>
            </a:pPr>
            <a:r>
              <a:rPr lang="en-US" sz="1000"/>
              <a:t>From the table of MSE for Validation data we observe that: </a:t>
            </a:r>
            <a:endParaRPr sz="1000"/>
          </a:p>
        </p:txBody>
      </p:sp>
      <p:sp>
        <p:nvSpPr>
          <p:cNvPr id="141" name="Google Shape;141;g1a0b88766c_1_185:notes"/>
          <p:cNvSpPr txBox="1"/>
          <p:nvPr>
            <p:ph idx="12" type="sldNum"/>
          </p:nvPr>
        </p:nvSpPr>
        <p:spPr>
          <a:xfrm>
            <a:off x="3971925" y="8831263"/>
            <a:ext cx="3038400" cy="465000"/>
          </a:xfrm>
          <a:prstGeom prst="rect">
            <a:avLst/>
          </a:prstGeom>
        </p:spPr>
        <p:txBody>
          <a:bodyPr anchorCtr="0" anchor="b"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612775" y="3124200"/>
            <a:ext cx="7921625" cy="3200400"/>
          </a:xfrm>
          <a:prstGeom prst="rect">
            <a:avLst/>
          </a:prstGeom>
          <a:solidFill>
            <a:srgbClr val="AB8C0A">
              <a:alpha val="14901"/>
            </a:srgbClr>
          </a:solidFill>
          <a:ln cap="flat" cmpd="sng" w="9525">
            <a:solidFill>
              <a:srgbClr val="C9C9C9"/>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1" name="Google Shape;21;p2"/>
          <p:cNvSpPr/>
          <p:nvPr/>
        </p:nvSpPr>
        <p:spPr>
          <a:xfrm>
            <a:off x="608013" y="533400"/>
            <a:ext cx="2413000" cy="838200"/>
          </a:xfrm>
          <a:prstGeom prst="rect">
            <a:avLst/>
          </a:prstGeom>
          <a:solidFill>
            <a:schemeClr val="lt1"/>
          </a:solidFill>
          <a:ln cap="flat" cmpd="sng" w="9525">
            <a:solidFill>
              <a:srgbClr val="C9C9C9"/>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22" name="Google Shape;22;p2"/>
          <p:cNvPicPr preferRelativeResize="0"/>
          <p:nvPr/>
        </p:nvPicPr>
        <p:blipFill rotWithShape="1">
          <a:blip r:embed="rId2">
            <a:alphaModFix/>
          </a:blip>
          <a:srcRect b="0" l="0" r="0" t="0"/>
          <a:stretch/>
        </p:blipFill>
        <p:spPr>
          <a:xfrm>
            <a:off x="809625" y="685800"/>
            <a:ext cx="2032000" cy="450850"/>
          </a:xfrm>
          <a:prstGeom prst="rect">
            <a:avLst/>
          </a:prstGeom>
          <a:noFill/>
          <a:ln>
            <a:noFill/>
          </a:ln>
        </p:spPr>
      </p:pic>
      <p:pic>
        <p:nvPicPr>
          <p:cNvPr id="23" name="Google Shape;23;p2"/>
          <p:cNvPicPr preferRelativeResize="0"/>
          <p:nvPr/>
        </p:nvPicPr>
        <p:blipFill rotWithShape="1">
          <a:blip r:embed="rId3">
            <a:alphaModFix/>
          </a:blip>
          <a:srcRect b="24667" l="3647" r="270" t="24571"/>
          <a:stretch/>
        </p:blipFill>
        <p:spPr>
          <a:xfrm>
            <a:off x="612775" y="1295400"/>
            <a:ext cx="8534400" cy="2940050"/>
          </a:xfrm>
          <a:prstGeom prst="rect">
            <a:avLst/>
          </a:prstGeom>
          <a:noFill/>
          <a:ln cap="flat" cmpd="sng" w="9525">
            <a:solidFill>
              <a:srgbClr val="C9C9C9"/>
            </a:solidFill>
            <a:prstDash val="solid"/>
            <a:miter lim="8000"/>
            <a:headEnd len="sm" w="sm" type="none"/>
            <a:tailEnd len="sm" w="sm" type="none"/>
          </a:ln>
        </p:spPr>
      </p:pic>
      <p:sp>
        <p:nvSpPr>
          <p:cNvPr id="24" name="Google Shape;24;p2"/>
          <p:cNvSpPr txBox="1"/>
          <p:nvPr>
            <p:ph type="ctrTitle"/>
          </p:nvPr>
        </p:nvSpPr>
        <p:spPr>
          <a:xfrm>
            <a:off x="914400" y="4343400"/>
            <a:ext cx="6019800" cy="12192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SzPts val="1400"/>
              <a:buNone/>
              <a:defRPr b="0" i="0" sz="40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25" name="Google Shape;25;p2"/>
          <p:cNvSpPr txBox="1"/>
          <p:nvPr>
            <p:ph idx="1" type="subTitle"/>
          </p:nvPr>
        </p:nvSpPr>
        <p:spPr>
          <a:xfrm>
            <a:off x="914400" y="5486400"/>
            <a:ext cx="4267200" cy="3810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rgbClr val="691638"/>
              </a:buClr>
              <a:buSzPts val="3200"/>
              <a:buFont typeface="Arial Narrow"/>
              <a:buNone/>
              <a:defRPr b="0" i="0" sz="2000" u="none" cap="none" strike="noStrike">
                <a:solidFill>
                  <a:schemeClr val="dk1"/>
                </a:solidFill>
                <a:latin typeface="Arial Narrow"/>
                <a:ea typeface="Arial Narrow"/>
                <a:cs typeface="Arial Narrow"/>
                <a:sym typeface="Arial Narrow"/>
              </a:defRPr>
            </a:lvl1pPr>
            <a:lvl2pPr indent="-285750" lvl="1" marL="74295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228600" lvl="2" marL="11430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228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228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2"/>
          <p:cNvSpPr txBox="1"/>
          <p:nvPr>
            <p:ph idx="10" type="dt"/>
          </p:nvPr>
        </p:nvSpPr>
        <p:spPr>
          <a:xfrm>
            <a:off x="5334000" y="5715000"/>
            <a:ext cx="1828800" cy="304800"/>
          </a:xfrm>
          <a:prstGeom prst="rect">
            <a:avLst/>
          </a:prstGeom>
          <a:noFill/>
          <a:ln>
            <a:noFill/>
          </a:ln>
        </p:spPr>
        <p:txBody>
          <a:bodyPr anchorCtr="0" anchor="b" bIns="91425" lIns="91425" spcFirstLastPara="1" rIns="91425" wrap="square" tIns="91425">
            <a:noAutofit/>
          </a:bodyPr>
          <a:lstStyle>
            <a:lvl1pPr indent="0" lvl="0" marL="0" marR="0" rtl="0" algn="r">
              <a:spcBef>
                <a:spcPts val="0"/>
              </a:spcBef>
              <a:spcAft>
                <a:spcPts val="0"/>
              </a:spcAft>
              <a:buSzPts val="1400"/>
              <a:buNone/>
              <a:defRPr sz="1200">
                <a:solidFill>
                  <a:schemeClr val="lt2"/>
                </a:solidFill>
                <a:latin typeface="Arial Narrow"/>
                <a:ea typeface="Arial Narrow"/>
                <a:cs typeface="Arial Narrow"/>
                <a:sym typeface="Arial Narrow"/>
              </a:defRPr>
            </a:lvl1pPr>
            <a:lvl2pPr indent="0" lvl="1"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11"/>
          <p:cNvSpPr txBox="1"/>
          <p:nvPr>
            <p:ph type="title"/>
          </p:nvPr>
        </p:nvSpPr>
        <p:spPr>
          <a:xfrm>
            <a:off x="762000" y="1371600"/>
            <a:ext cx="7772400" cy="8382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64" name="Google Shape;64;p11"/>
          <p:cNvSpPr txBox="1"/>
          <p:nvPr>
            <p:ph idx="1" type="body"/>
          </p:nvPr>
        </p:nvSpPr>
        <p:spPr>
          <a:xfrm rot="5400000">
            <a:off x="2819400" y="228600"/>
            <a:ext cx="36576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691638"/>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5" name="Google Shape;65;p11"/>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5276850" y="2686050"/>
            <a:ext cx="4572000" cy="19431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68" name="Google Shape;68;p12"/>
          <p:cNvSpPr txBox="1"/>
          <p:nvPr>
            <p:ph idx="1" type="body"/>
          </p:nvPr>
        </p:nvSpPr>
        <p:spPr>
          <a:xfrm rot="5400000">
            <a:off x="1314450" y="819150"/>
            <a:ext cx="45720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691638"/>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533400" y="1676400"/>
            <a:ext cx="8305800" cy="8382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29" name="Google Shape;29;p3"/>
          <p:cNvSpPr txBox="1"/>
          <p:nvPr>
            <p:ph idx="1" type="body"/>
          </p:nvPr>
        </p:nvSpPr>
        <p:spPr>
          <a:xfrm>
            <a:off x="533400" y="2590800"/>
            <a:ext cx="8305800" cy="3657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691638"/>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3"/>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
          <p:cNvSpPr txBox="1"/>
          <p:nvPr>
            <p:ph type="title"/>
          </p:nvPr>
        </p:nvSpPr>
        <p:spPr>
          <a:xfrm>
            <a:off x="762000" y="1371600"/>
            <a:ext cx="7772400" cy="8382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33" name="Google Shape;33;p4"/>
          <p:cNvSpPr txBox="1"/>
          <p:nvPr>
            <p:ph idx="1" type="body"/>
          </p:nvPr>
        </p:nvSpPr>
        <p:spPr>
          <a:xfrm>
            <a:off x="762000" y="2286000"/>
            <a:ext cx="3810000" cy="3657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691638"/>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DC5A21"/>
              </a:buClr>
              <a:buSzPts val="2400"/>
              <a:buFont typeface="Time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87ADB0"/>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4"/>
          <p:cNvSpPr txBox="1"/>
          <p:nvPr>
            <p:ph idx="2" type="body"/>
          </p:nvPr>
        </p:nvSpPr>
        <p:spPr>
          <a:xfrm>
            <a:off x="4724400" y="2286000"/>
            <a:ext cx="3810000" cy="3657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rgbClr val="691638"/>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rgbClr val="DC5A21"/>
              </a:buClr>
              <a:buSzPts val="2400"/>
              <a:buFont typeface="Times"/>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87ADB0"/>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4"/>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691638"/>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DC5A21"/>
              </a:buClr>
              <a:buSzPts val="2800"/>
              <a:buFont typeface="Times"/>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rgbClr val="87ADB0"/>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9pPr>
          </a:lstStyle>
          <a:p/>
        </p:txBody>
      </p:sp>
      <p:sp>
        <p:nvSpPr>
          <p:cNvPr id="39" name="Google Shape;39;p5"/>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691638"/>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DC5A21"/>
              </a:buClr>
              <a:buSzPts val="2800"/>
              <a:buFont typeface="Time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87ADB0"/>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691638"/>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DC5A21"/>
              </a:buClr>
              <a:buSzPts val="2000"/>
              <a:buFont typeface="Time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87ADB0"/>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rgbClr val="691638"/>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rgbClr val="DC5A21"/>
              </a:buClr>
              <a:buSzPts val="2800"/>
              <a:buFont typeface="Time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rgbClr val="87ADB0"/>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rgbClr val="691638"/>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rgbClr val="DC5A21"/>
              </a:buClr>
              <a:buSzPts val="2000"/>
              <a:buFont typeface="Time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rgbClr val="87ADB0"/>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6" name="Google Shape;46;p6"/>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762000" y="1371600"/>
            <a:ext cx="7772400" cy="8382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49" name="Google Shape;49;p7"/>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a:effectLst>
            <a:outerShdw rotWithShape="0" algn="ctr" dir="2700000" dist="25399">
              <a:schemeClr val="lt2">
                <a:alpha val="30980"/>
              </a:schemeClr>
            </a:outerShdw>
          </a:effectLst>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691638"/>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691638"/>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DC5A21"/>
              </a:buClr>
              <a:buSzPts val="2800"/>
              <a:buFont typeface="Time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87ADB0"/>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56" name="Google Shape;56;p9"/>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1792288" y="4800600"/>
            <a:ext cx="5486400" cy="566738"/>
          </a:xfrm>
          <a:prstGeom prst="rect">
            <a:avLst/>
          </a:prstGeom>
          <a:noFill/>
          <a:ln>
            <a:noFill/>
          </a:ln>
          <a:effectLst>
            <a:outerShdw rotWithShape="0" algn="ctr" dir="2700000" dist="25399">
              <a:schemeClr val="lt2">
                <a:alpha val="30980"/>
              </a:schemeClr>
            </a:outerShdw>
          </a:effectLst>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59" name="Google Shape;59;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rgbClr val="691638"/>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rgbClr val="DC5A21"/>
              </a:buClr>
              <a:buSzPts val="1400"/>
              <a:buFont typeface="Time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rgbClr val="87ADB0"/>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rgbClr val="691638"/>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rgbClr val="DC5A21"/>
              </a:buClr>
              <a:buSzPts val="2800"/>
              <a:buFont typeface="Time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rgbClr val="87ADB0"/>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9pPr>
          </a:lstStyle>
          <a:p/>
        </p:txBody>
      </p:sp>
      <p:sp>
        <p:nvSpPr>
          <p:cNvPr id="61" name="Google Shape;61;p10"/>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sz="1000">
                <a:solidFill>
                  <a:schemeClr val="dk1"/>
                </a:solidFill>
                <a:latin typeface="Arial"/>
                <a:ea typeface="Arial"/>
                <a:cs typeface="Arial"/>
                <a:sym typeface="Arial"/>
              </a:defRPr>
            </a:lvl1pPr>
            <a:lvl2pPr indent="0" lvl="1" marL="0" marR="0" rtl="0" algn="l">
              <a:spcBef>
                <a:spcPts val="0"/>
              </a:spcBef>
              <a:spcAft>
                <a:spcPts val="0"/>
              </a:spcAft>
              <a:buNone/>
              <a:defRPr sz="1000">
                <a:solidFill>
                  <a:schemeClr val="dk1"/>
                </a:solidFill>
                <a:latin typeface="Arial"/>
                <a:ea typeface="Arial"/>
                <a:cs typeface="Arial"/>
                <a:sym typeface="Arial"/>
              </a:defRPr>
            </a:lvl2pPr>
            <a:lvl3pPr indent="0" lvl="2" marL="0" marR="0" rtl="0" algn="l">
              <a:spcBef>
                <a:spcPts val="0"/>
              </a:spcBef>
              <a:spcAft>
                <a:spcPts val="0"/>
              </a:spcAft>
              <a:buNone/>
              <a:defRPr sz="1000">
                <a:solidFill>
                  <a:schemeClr val="dk1"/>
                </a:solidFill>
                <a:latin typeface="Arial"/>
                <a:ea typeface="Arial"/>
                <a:cs typeface="Arial"/>
                <a:sym typeface="Arial"/>
              </a:defRPr>
            </a:lvl3pPr>
            <a:lvl4pPr indent="0" lvl="3" marL="0" marR="0" rtl="0" algn="l">
              <a:spcBef>
                <a:spcPts val="0"/>
              </a:spcBef>
              <a:spcAft>
                <a:spcPts val="0"/>
              </a:spcAft>
              <a:buNone/>
              <a:defRPr sz="1000">
                <a:solidFill>
                  <a:schemeClr val="dk1"/>
                </a:solidFill>
                <a:latin typeface="Arial"/>
                <a:ea typeface="Arial"/>
                <a:cs typeface="Arial"/>
                <a:sym typeface="Arial"/>
              </a:defRPr>
            </a:lvl4pPr>
            <a:lvl5pPr indent="0" lvl="4" marL="0" marR="0" rtl="0" algn="l">
              <a:spcBef>
                <a:spcPts val="0"/>
              </a:spcBef>
              <a:spcAft>
                <a:spcPts val="0"/>
              </a:spcAft>
              <a:buNone/>
              <a:defRPr sz="1000">
                <a:solidFill>
                  <a:schemeClr val="dk1"/>
                </a:solidFill>
                <a:latin typeface="Arial"/>
                <a:ea typeface="Arial"/>
                <a:cs typeface="Arial"/>
                <a:sym typeface="Arial"/>
              </a:defRPr>
            </a:lvl5pPr>
            <a:lvl6pPr indent="0" lvl="5" marL="0" marR="0" rtl="0" algn="l">
              <a:spcBef>
                <a:spcPts val="0"/>
              </a:spcBef>
              <a:spcAft>
                <a:spcPts val="0"/>
              </a:spcAft>
              <a:buNone/>
              <a:defRPr sz="1000">
                <a:solidFill>
                  <a:schemeClr val="dk1"/>
                </a:solidFill>
                <a:latin typeface="Arial"/>
                <a:ea typeface="Arial"/>
                <a:cs typeface="Arial"/>
                <a:sym typeface="Arial"/>
              </a:defRPr>
            </a:lvl6pPr>
            <a:lvl7pPr indent="0" lvl="6" marL="0" marR="0" rtl="0" algn="l">
              <a:spcBef>
                <a:spcPts val="0"/>
              </a:spcBef>
              <a:spcAft>
                <a:spcPts val="0"/>
              </a:spcAft>
              <a:buNone/>
              <a:defRPr sz="1000">
                <a:solidFill>
                  <a:schemeClr val="dk1"/>
                </a:solidFill>
                <a:latin typeface="Arial"/>
                <a:ea typeface="Arial"/>
                <a:cs typeface="Arial"/>
                <a:sym typeface="Arial"/>
              </a:defRPr>
            </a:lvl7pPr>
            <a:lvl8pPr indent="0" lvl="7" marL="0" marR="0" rtl="0" algn="l">
              <a:spcBef>
                <a:spcPts val="0"/>
              </a:spcBef>
              <a:spcAft>
                <a:spcPts val="0"/>
              </a:spcAft>
              <a:buNone/>
              <a:defRPr sz="1000">
                <a:solidFill>
                  <a:schemeClr val="dk1"/>
                </a:solidFill>
                <a:latin typeface="Arial"/>
                <a:ea typeface="Arial"/>
                <a:cs typeface="Arial"/>
                <a:sym typeface="Arial"/>
              </a:defRPr>
            </a:lvl8pPr>
            <a:lvl9pPr indent="0" lvl="8" marL="0" marR="0" rtl="0" algn="l">
              <a:spcBef>
                <a:spcPts val="0"/>
              </a:spcBef>
              <a:spcAft>
                <a:spcPts val="0"/>
              </a:spcAft>
              <a:buNone/>
              <a:defRPr sz="10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304800" y="1371600"/>
            <a:ext cx="0" cy="5260975"/>
          </a:xfrm>
          <a:prstGeom prst="straightConnector1">
            <a:avLst/>
          </a:prstGeom>
          <a:noFill/>
          <a:ln cap="flat" cmpd="sng" w="9525">
            <a:solidFill>
              <a:schemeClr val="lt2"/>
            </a:solidFill>
            <a:prstDash val="solid"/>
            <a:round/>
            <a:headEnd len="sm" w="sm" type="none"/>
            <a:tailEnd len="sm" w="sm" type="none"/>
          </a:ln>
        </p:spPr>
      </p:cxnSp>
      <p:pic>
        <p:nvPicPr>
          <p:cNvPr descr="burrus_header" id="11" name="Google Shape;11;p1"/>
          <p:cNvPicPr preferRelativeResize="0"/>
          <p:nvPr/>
        </p:nvPicPr>
        <p:blipFill rotWithShape="1">
          <a:blip r:embed="rId1">
            <a:alphaModFix/>
          </a:blip>
          <a:srcRect b="0" l="0" r="0" t="0"/>
          <a:stretch/>
        </p:blipFill>
        <p:spPr>
          <a:xfrm>
            <a:off x="0" y="0"/>
            <a:ext cx="9144000" cy="1371600"/>
          </a:xfrm>
          <a:prstGeom prst="rect">
            <a:avLst/>
          </a:prstGeom>
          <a:noFill/>
          <a:ln>
            <a:noFill/>
          </a:ln>
        </p:spPr>
      </p:pic>
      <p:sp>
        <p:nvSpPr>
          <p:cNvPr id="12" name="Google Shape;12;p1"/>
          <p:cNvSpPr txBox="1"/>
          <p:nvPr>
            <p:ph type="title"/>
          </p:nvPr>
        </p:nvSpPr>
        <p:spPr>
          <a:xfrm>
            <a:off x="762000" y="1371600"/>
            <a:ext cx="7772400" cy="838200"/>
          </a:xfrm>
          <a:prstGeom prst="rect">
            <a:avLst/>
          </a:prstGeom>
          <a:noFill/>
          <a:ln>
            <a:noFill/>
          </a:ln>
          <a:effectLst>
            <a:outerShdw rotWithShape="0" algn="ctr" dir="2700000" dist="25399">
              <a:schemeClr val="lt2">
                <a:alpha val="30980"/>
              </a:schemeClr>
            </a:outerShdw>
          </a:effectLst>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1pPr>
            <a:lvl2pPr indent="0" lvl="1"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2pPr>
            <a:lvl3pPr indent="0" lvl="2"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3pPr>
            <a:lvl4pPr indent="0" lvl="3"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4pPr>
            <a:lvl5pPr indent="0" lvl="4" marL="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5pPr>
            <a:lvl6pPr indent="0" lvl="5" marL="4572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6pPr>
            <a:lvl7pPr indent="0" lvl="6" marL="9144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7pPr>
            <a:lvl8pPr indent="0" lvl="7" marL="13716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8pPr>
            <a:lvl9pPr indent="0" lvl="8" marL="1828800" marR="0" rtl="0" algn="l">
              <a:spcBef>
                <a:spcPts val="0"/>
              </a:spcBef>
              <a:spcAft>
                <a:spcPts val="0"/>
              </a:spcAft>
              <a:buSzPts val="1400"/>
              <a:buNone/>
              <a:defRPr b="0" i="0" sz="4400" u="none" cap="none" strike="noStrike">
                <a:solidFill>
                  <a:srgbClr val="691638"/>
                </a:solidFill>
                <a:latin typeface="Arial"/>
                <a:ea typeface="Arial"/>
                <a:cs typeface="Arial"/>
                <a:sym typeface="Arial"/>
              </a:defRPr>
            </a:lvl9pPr>
          </a:lstStyle>
          <a:p/>
        </p:txBody>
      </p:sp>
      <p:sp>
        <p:nvSpPr>
          <p:cNvPr id="13" name="Google Shape;13;p1"/>
          <p:cNvSpPr txBox="1"/>
          <p:nvPr>
            <p:ph idx="1" type="body"/>
          </p:nvPr>
        </p:nvSpPr>
        <p:spPr>
          <a:xfrm>
            <a:off x="762000" y="2286000"/>
            <a:ext cx="7772400" cy="3657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rgbClr val="691638"/>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rgbClr val="DC5A21"/>
              </a:buClr>
              <a:buSzPts val="2800"/>
              <a:buFont typeface="Times"/>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rgbClr val="87ADB0"/>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4" name="Google Shape;14;p1"/>
          <p:cNvCxnSpPr/>
          <p:nvPr/>
        </p:nvCxnSpPr>
        <p:spPr>
          <a:xfrm>
            <a:off x="304800" y="6629400"/>
            <a:ext cx="8534400" cy="0"/>
          </a:xfrm>
          <a:prstGeom prst="straightConnector1">
            <a:avLst/>
          </a:prstGeom>
          <a:noFill/>
          <a:ln cap="flat" cmpd="sng" w="9525">
            <a:solidFill>
              <a:schemeClr val="lt2"/>
            </a:solidFill>
            <a:prstDash val="solid"/>
            <a:round/>
            <a:headEnd len="sm" w="sm" type="none"/>
            <a:tailEnd len="sm" w="sm" type="none"/>
          </a:ln>
        </p:spPr>
      </p:cxnSp>
      <p:pic>
        <p:nvPicPr>
          <p:cNvPr id="15" name="Google Shape;15;p1"/>
          <p:cNvPicPr preferRelativeResize="0"/>
          <p:nvPr/>
        </p:nvPicPr>
        <p:blipFill rotWithShape="1">
          <a:blip r:embed="rId2">
            <a:alphaModFix/>
          </a:blip>
          <a:srcRect b="0" l="0" r="0" t="0"/>
          <a:stretch/>
        </p:blipFill>
        <p:spPr>
          <a:xfrm>
            <a:off x="7239000" y="6205538"/>
            <a:ext cx="1495425" cy="331787"/>
          </a:xfrm>
          <a:prstGeom prst="rect">
            <a:avLst/>
          </a:prstGeom>
          <a:noFill/>
          <a:ln>
            <a:noFill/>
          </a:ln>
        </p:spPr>
      </p:pic>
      <p:cxnSp>
        <p:nvCxnSpPr>
          <p:cNvPr id="16" name="Google Shape;16;p1"/>
          <p:cNvCxnSpPr/>
          <p:nvPr/>
        </p:nvCxnSpPr>
        <p:spPr>
          <a:xfrm>
            <a:off x="7239000" y="6129338"/>
            <a:ext cx="1600200" cy="0"/>
          </a:xfrm>
          <a:prstGeom prst="straightConnector1">
            <a:avLst/>
          </a:prstGeom>
          <a:noFill/>
          <a:ln cap="flat" cmpd="sng" w="9525">
            <a:solidFill>
              <a:schemeClr val="lt2"/>
            </a:solidFill>
            <a:prstDash val="solid"/>
            <a:round/>
            <a:headEnd len="sm" w="sm" type="none"/>
            <a:tailEnd len="sm" w="sm" type="none"/>
          </a:ln>
        </p:spPr>
      </p:cxnSp>
      <p:sp>
        <p:nvSpPr>
          <p:cNvPr id="17" name="Google Shape;17;p1"/>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cxnSp>
        <p:nvCxnSpPr>
          <p:cNvPr id="18" name="Google Shape;18;p1"/>
          <p:cNvCxnSpPr/>
          <p:nvPr/>
        </p:nvCxnSpPr>
        <p:spPr>
          <a:xfrm rot="10800000">
            <a:off x="8839200" y="6132513"/>
            <a:ext cx="0" cy="493712"/>
          </a:xfrm>
          <a:prstGeom prst="straightConnector1">
            <a:avLst/>
          </a:prstGeom>
          <a:noFill/>
          <a:ln cap="flat" cmpd="sng" w="9525">
            <a:solidFill>
              <a:schemeClr val="l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omniweb.gsfc.nasa.gov" TargetMode="External"/><Relationship Id="rId4" Type="http://schemas.openxmlformats.org/officeDocument/2006/relationships/hyperlink" Target="http://wdc.kugi.kyoto-u.ac.jp/dstdir/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idx="10" type="dt"/>
          </p:nvPr>
        </p:nvSpPr>
        <p:spPr>
          <a:xfrm>
            <a:off x="4495800" y="5250725"/>
            <a:ext cx="3505200" cy="9216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b="1" lang="en-US" sz="1400">
                <a:solidFill>
                  <a:schemeClr val="dk1"/>
                </a:solidFill>
              </a:rPr>
              <a:t>    </a:t>
            </a:r>
            <a:r>
              <a:rPr b="1" lang="en-US" sz="1400">
                <a:solidFill>
                  <a:schemeClr val="dk1"/>
                </a:solidFill>
                <a:latin typeface="Arial"/>
                <a:ea typeface="Arial"/>
                <a:cs typeface="Arial"/>
                <a:sym typeface="Arial"/>
              </a:rPr>
              <a:t>S</a:t>
            </a:r>
            <a:r>
              <a:rPr b="1" lang="en-US" sz="1600">
                <a:solidFill>
                  <a:schemeClr val="dk1"/>
                </a:solidFill>
                <a:latin typeface="Arial"/>
                <a:ea typeface="Arial"/>
                <a:cs typeface="Arial"/>
                <a:sym typeface="Arial"/>
              </a:rPr>
              <a:t>angeetha B. Srinivasa</a:t>
            </a:r>
            <a:endParaRPr sz="1600"/>
          </a:p>
          <a:p>
            <a:pPr indent="0" lvl="0" marL="0" marR="0" rtl="0" algn="ctr">
              <a:spcBef>
                <a:spcPts val="0"/>
              </a:spcBef>
              <a:spcAft>
                <a:spcPts val="0"/>
              </a:spcAft>
              <a:buNone/>
            </a:pPr>
            <a:r>
              <a:rPr i="1" lang="en-US" sz="1600">
                <a:solidFill>
                  <a:schemeClr val="dk1"/>
                </a:solidFill>
              </a:rPr>
              <a:t>Master’s Student</a:t>
            </a:r>
            <a:endParaRPr i="1" sz="1600">
              <a:solidFill>
                <a:schemeClr val="dk1"/>
              </a:solidFill>
            </a:endParaRPr>
          </a:p>
          <a:p>
            <a:pPr indent="0" lvl="0" marL="0" marR="0" rtl="0" algn="ctr">
              <a:spcBef>
                <a:spcPts val="0"/>
              </a:spcBef>
              <a:spcAft>
                <a:spcPts val="0"/>
              </a:spcAft>
              <a:buNone/>
            </a:pPr>
            <a:r>
              <a:rPr i="1" lang="en-US" sz="1600">
                <a:solidFill>
                  <a:schemeClr val="dk1"/>
                </a:solidFill>
              </a:rPr>
              <a:t>Department of Computer Science</a:t>
            </a:r>
            <a:endParaRPr i="1" sz="1600">
              <a:solidFill>
                <a:schemeClr val="dk1"/>
              </a:solidFill>
            </a:endParaRPr>
          </a:p>
          <a:p>
            <a:pPr indent="0" lvl="0" marL="0" marR="0" rtl="0" algn="ctr">
              <a:spcBef>
                <a:spcPts val="0"/>
              </a:spcBef>
              <a:spcAft>
                <a:spcPts val="0"/>
              </a:spcAft>
              <a:buNone/>
            </a:pPr>
            <a:r>
              <a:rPr i="1" lang="en-US" sz="1600">
                <a:solidFill>
                  <a:schemeClr val="dk1"/>
                </a:solidFill>
                <a:latin typeface="Arial Narrow"/>
                <a:ea typeface="Arial Narrow"/>
                <a:cs typeface="Arial Narrow"/>
                <a:sym typeface="Arial Narrow"/>
              </a:rPr>
              <a:t>Virginia Tech </a:t>
            </a:r>
            <a:endParaRPr sz="1600"/>
          </a:p>
        </p:txBody>
      </p:sp>
      <p:sp>
        <p:nvSpPr>
          <p:cNvPr id="76" name="Google Shape;76;p13"/>
          <p:cNvSpPr txBox="1"/>
          <p:nvPr>
            <p:ph type="ctrTitle"/>
          </p:nvPr>
        </p:nvSpPr>
        <p:spPr>
          <a:xfrm>
            <a:off x="839075" y="4350475"/>
            <a:ext cx="7848600" cy="1219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4800"/>
              <a:t>Solar Storm Prediction</a:t>
            </a:r>
            <a:endParaRPr sz="4800"/>
          </a:p>
        </p:txBody>
      </p:sp>
      <p:sp>
        <p:nvSpPr>
          <p:cNvPr id="77" name="Google Shape;77;p13"/>
          <p:cNvSpPr txBox="1"/>
          <p:nvPr/>
        </p:nvSpPr>
        <p:spPr>
          <a:xfrm>
            <a:off x="1199700" y="5250725"/>
            <a:ext cx="3581400" cy="76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rPr>
              <a:t>Disha Sardana</a:t>
            </a:r>
            <a:endParaRPr b="1" sz="1600">
              <a:solidFill>
                <a:schemeClr val="dk1"/>
              </a:solidFill>
            </a:endParaRPr>
          </a:p>
          <a:p>
            <a:pPr indent="0" lvl="0" marL="0" marR="0" rtl="0" algn="ctr">
              <a:spcBef>
                <a:spcPts val="0"/>
              </a:spcBef>
              <a:spcAft>
                <a:spcPts val="0"/>
              </a:spcAft>
              <a:buNone/>
            </a:pPr>
            <a:r>
              <a:rPr i="1" lang="en-US" sz="1600">
                <a:solidFill>
                  <a:schemeClr val="dk1"/>
                </a:solidFill>
                <a:latin typeface="Arial Narrow"/>
                <a:ea typeface="Arial Narrow"/>
                <a:cs typeface="Arial Narrow"/>
                <a:sym typeface="Arial Narrow"/>
              </a:rPr>
              <a:t>Master’s Student</a:t>
            </a:r>
            <a:endParaRPr i="1" sz="1600">
              <a:solidFill>
                <a:schemeClr val="dk1"/>
              </a:solidFill>
              <a:latin typeface="Arial Narrow"/>
              <a:ea typeface="Arial Narrow"/>
              <a:cs typeface="Arial Narrow"/>
              <a:sym typeface="Arial Narrow"/>
            </a:endParaRPr>
          </a:p>
          <a:p>
            <a:pPr indent="0" lvl="0" marL="0" marR="0" rtl="0" algn="ctr">
              <a:spcBef>
                <a:spcPts val="0"/>
              </a:spcBef>
              <a:spcAft>
                <a:spcPts val="0"/>
              </a:spcAft>
              <a:buNone/>
            </a:pPr>
            <a:r>
              <a:rPr i="1" lang="en-US" sz="1600">
                <a:solidFill>
                  <a:schemeClr val="dk1"/>
                </a:solidFill>
                <a:latin typeface="Arial Narrow"/>
                <a:ea typeface="Arial Narrow"/>
                <a:cs typeface="Arial Narrow"/>
                <a:sym typeface="Arial Narrow"/>
              </a:rPr>
              <a:t>Department of Electrical and Computer Engg. </a:t>
            </a:r>
            <a:endParaRPr i="1" sz="1600">
              <a:solidFill>
                <a:schemeClr val="dk1"/>
              </a:solidFill>
              <a:latin typeface="Arial Narrow"/>
              <a:ea typeface="Arial Narrow"/>
              <a:cs typeface="Arial Narrow"/>
              <a:sym typeface="Arial Narrow"/>
            </a:endParaRPr>
          </a:p>
          <a:p>
            <a:pPr indent="0" lvl="0" marL="0" marR="0" rtl="0" algn="ctr">
              <a:spcBef>
                <a:spcPts val="0"/>
              </a:spcBef>
              <a:spcAft>
                <a:spcPts val="0"/>
              </a:spcAft>
              <a:buNone/>
            </a:pPr>
            <a:r>
              <a:rPr i="1" lang="en-US" sz="1600">
                <a:solidFill>
                  <a:schemeClr val="dk1"/>
                </a:solidFill>
                <a:latin typeface="Arial Narrow"/>
                <a:ea typeface="Arial Narrow"/>
                <a:cs typeface="Arial Narrow"/>
                <a:sym typeface="Arial Narrow"/>
              </a:rPr>
              <a:t>Virginia Tech </a:t>
            </a:r>
            <a:endParaRPr i="1" sz="160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533400" y="1442100"/>
            <a:ext cx="8305800" cy="48063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lang="en-US" sz="1900"/>
              <a:t>     R-values: Test                                                R-values: Overall</a:t>
            </a:r>
            <a:endParaRPr sz="1900"/>
          </a:p>
          <a:p>
            <a:pPr indent="0" lvl="0" marL="0" rtl="0" algn="l">
              <a:spcBef>
                <a:spcPts val="640"/>
              </a:spcBef>
              <a:spcAft>
                <a:spcPts val="0"/>
              </a:spcAft>
              <a:buNone/>
            </a:pPr>
            <a:r>
              <a:rPr lang="en-US" sz="1600"/>
              <a:t>R-values are 0.98 for almost all the cases thus the model exhibits a strong correlation</a:t>
            </a:r>
            <a:endParaRPr sz="1600"/>
          </a:p>
        </p:txBody>
      </p:sp>
      <p:sp>
        <p:nvSpPr>
          <p:cNvPr id="152" name="Google Shape;152;p22"/>
          <p:cNvSpPr txBox="1"/>
          <p:nvPr>
            <p:ph idx="12" type="sldNum"/>
          </p:nvPr>
        </p:nvSpPr>
        <p:spPr>
          <a:xfrm>
            <a:off x="304800" y="6288088"/>
            <a:ext cx="914400" cy="4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Screen Shot 2016-12-11 at 5.10.53 PM.png" id="153" name="Google Shape;153;p22"/>
          <p:cNvPicPr preferRelativeResize="0"/>
          <p:nvPr/>
        </p:nvPicPr>
        <p:blipFill>
          <a:blip r:embed="rId3">
            <a:alphaModFix/>
          </a:blip>
          <a:stretch>
            <a:fillRect/>
          </a:stretch>
        </p:blipFill>
        <p:spPr>
          <a:xfrm>
            <a:off x="304800" y="2420075"/>
            <a:ext cx="4406076" cy="3572625"/>
          </a:xfrm>
          <a:prstGeom prst="rect">
            <a:avLst/>
          </a:prstGeom>
          <a:noFill/>
          <a:ln>
            <a:noFill/>
          </a:ln>
        </p:spPr>
      </p:pic>
      <p:pic>
        <p:nvPicPr>
          <p:cNvPr descr="Screen Shot 2016-12-11 at 5.11.00 PM.png" id="154" name="Google Shape;154;p22"/>
          <p:cNvPicPr preferRelativeResize="0"/>
          <p:nvPr/>
        </p:nvPicPr>
        <p:blipFill>
          <a:blip r:embed="rId4">
            <a:alphaModFix/>
          </a:blip>
          <a:stretch>
            <a:fillRect/>
          </a:stretch>
        </p:blipFill>
        <p:spPr>
          <a:xfrm>
            <a:off x="4774975" y="2420075"/>
            <a:ext cx="4304924" cy="3572624"/>
          </a:xfrm>
          <a:prstGeom prst="rect">
            <a:avLst/>
          </a:prstGeom>
          <a:noFill/>
          <a:ln>
            <a:noFill/>
          </a:ln>
        </p:spPr>
      </p:pic>
      <p:sp>
        <p:nvSpPr>
          <p:cNvPr id="155" name="Google Shape;155;p22"/>
          <p:cNvSpPr txBox="1"/>
          <p:nvPr>
            <p:ph type="title"/>
          </p:nvPr>
        </p:nvSpPr>
        <p:spPr>
          <a:xfrm>
            <a:off x="419100" y="747050"/>
            <a:ext cx="8305800" cy="5829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Model Evaluation</a:t>
            </a:r>
            <a:endParaRPr b="0" i="0" sz="36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19100" y="719475"/>
            <a:ext cx="8305800" cy="457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Real-world Insights</a:t>
            </a:r>
            <a:endParaRPr b="0" i="0" sz="3600" u="none" cap="none" strike="noStrike">
              <a:solidFill>
                <a:schemeClr val="lt1"/>
              </a:solidFill>
              <a:latin typeface="Arial"/>
              <a:ea typeface="Arial"/>
              <a:cs typeface="Arial"/>
              <a:sym typeface="Arial"/>
            </a:endParaRPr>
          </a:p>
        </p:txBody>
      </p:sp>
      <p:sp>
        <p:nvSpPr>
          <p:cNvPr id="161" name="Google Shape;161;p23"/>
          <p:cNvSpPr txBox="1"/>
          <p:nvPr>
            <p:ph idx="1" type="body"/>
          </p:nvPr>
        </p:nvSpPr>
        <p:spPr>
          <a:xfrm>
            <a:off x="419100" y="1753725"/>
            <a:ext cx="8305800" cy="4657800"/>
          </a:xfrm>
          <a:prstGeom prst="rect">
            <a:avLst/>
          </a:prstGeom>
          <a:noFill/>
          <a:ln>
            <a:noFill/>
          </a:ln>
        </p:spPr>
        <p:txBody>
          <a:bodyPr anchorCtr="0" anchor="t" bIns="45700" lIns="91425" spcFirstLastPara="1" rIns="91425" wrap="square" tIns="45700">
            <a:noAutofit/>
          </a:bodyPr>
          <a:lstStyle/>
          <a:p>
            <a:pPr indent="-279400" lvl="0" marL="342900" marR="0" rtl="0" algn="l">
              <a:spcBef>
                <a:spcPts val="640"/>
              </a:spcBef>
              <a:spcAft>
                <a:spcPts val="0"/>
              </a:spcAft>
              <a:buClr>
                <a:srgbClr val="691638"/>
              </a:buClr>
              <a:buSzPts val="2200"/>
              <a:buFont typeface="Arial"/>
              <a:buChar char="•"/>
            </a:pPr>
            <a:r>
              <a:rPr lang="en-US" sz="2200"/>
              <a:t>There is a strong correlation between Dst index and the solar wind parameters.</a:t>
            </a:r>
            <a:endParaRPr sz="2200"/>
          </a:p>
          <a:p>
            <a:pPr indent="-279400" lvl="0" marL="342900" marR="0" rtl="0" algn="l">
              <a:spcBef>
                <a:spcPts val="640"/>
              </a:spcBef>
              <a:spcAft>
                <a:spcPts val="0"/>
              </a:spcAft>
              <a:buClr>
                <a:srgbClr val="691638"/>
              </a:buClr>
              <a:buSzPts val="2200"/>
              <a:buFont typeface="Arial"/>
              <a:buChar char="•"/>
            </a:pPr>
            <a:r>
              <a:rPr lang="en-US" sz="2200"/>
              <a:t>Different types of space weather can affect different technologies on Earth.</a:t>
            </a:r>
            <a:endParaRPr sz="2200"/>
          </a:p>
          <a:p>
            <a:pPr indent="-279400" lvl="0" marL="342900" marR="0" rtl="0" algn="l">
              <a:spcBef>
                <a:spcPts val="640"/>
              </a:spcBef>
              <a:spcAft>
                <a:spcPts val="0"/>
              </a:spcAft>
              <a:buClr>
                <a:srgbClr val="691638"/>
              </a:buClr>
              <a:buSzPts val="2200"/>
              <a:buFont typeface="Arial"/>
              <a:buChar char="•"/>
            </a:pPr>
            <a:r>
              <a:rPr lang="en-US" sz="2200"/>
              <a:t>Solar Energetic Particles (energetic protons)can penetrate satellite electronics and can cause electrical failure.</a:t>
            </a:r>
            <a:endParaRPr sz="2200"/>
          </a:p>
          <a:p>
            <a:pPr indent="-279400" lvl="0" marL="342900" marR="0" rtl="0" algn="l">
              <a:spcBef>
                <a:spcPts val="640"/>
              </a:spcBef>
              <a:spcAft>
                <a:spcPts val="0"/>
              </a:spcAft>
              <a:buClr>
                <a:srgbClr val="691638"/>
              </a:buClr>
              <a:buSzPts val="2200"/>
              <a:buFont typeface="Arial"/>
              <a:buChar char="•"/>
            </a:pPr>
            <a:r>
              <a:rPr lang="en-US" sz="2200"/>
              <a:t>Our model predicts the Dst index with an R-value of 0.98 , therefore, we can identify the presence of a storm with high confidence.</a:t>
            </a:r>
            <a:endParaRPr sz="2200"/>
          </a:p>
          <a:p>
            <a:pPr indent="-279400" lvl="0" marL="342900" marR="0" rtl="0" algn="l">
              <a:spcBef>
                <a:spcPts val="640"/>
              </a:spcBef>
              <a:spcAft>
                <a:spcPts val="0"/>
              </a:spcAft>
              <a:buClr>
                <a:srgbClr val="691638"/>
              </a:buClr>
              <a:buSzPts val="2200"/>
              <a:buFont typeface="Arial"/>
              <a:buChar char="•"/>
            </a:pPr>
            <a:r>
              <a:rPr lang="en-US" sz="2200"/>
              <a:t>Thus, necessary precautions can be taken and millions of dollars can be saved in terms of technology and communication failures.</a:t>
            </a:r>
            <a:endParaRPr sz="2200"/>
          </a:p>
          <a:p>
            <a:pPr indent="0" lvl="0" marL="0" marR="0" rtl="0" algn="l">
              <a:spcBef>
                <a:spcPts val="640"/>
              </a:spcBef>
              <a:spcAft>
                <a:spcPts val="0"/>
              </a:spcAft>
              <a:buNone/>
            </a:pPr>
            <a:r>
              <a:t/>
            </a:r>
            <a:endParaRPr sz="2200"/>
          </a:p>
        </p:txBody>
      </p:sp>
      <p:sp>
        <p:nvSpPr>
          <p:cNvPr id="162" name="Google Shape;162;p23"/>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19100" y="687575"/>
            <a:ext cx="8305800" cy="5508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rPr>
              <a:t>Lessons Learned</a:t>
            </a:r>
            <a:endParaRPr b="0" i="0" sz="3600" u="none" cap="none" strike="noStrike">
              <a:solidFill>
                <a:srgbClr val="FFFFFF"/>
              </a:solidFill>
              <a:latin typeface="Arial"/>
              <a:ea typeface="Arial"/>
              <a:cs typeface="Arial"/>
              <a:sym typeface="Arial"/>
            </a:endParaRPr>
          </a:p>
        </p:txBody>
      </p:sp>
      <p:sp>
        <p:nvSpPr>
          <p:cNvPr id="168" name="Google Shape;168;p24"/>
          <p:cNvSpPr txBox="1"/>
          <p:nvPr>
            <p:ph idx="1" type="body"/>
          </p:nvPr>
        </p:nvSpPr>
        <p:spPr>
          <a:xfrm>
            <a:off x="597200" y="1652625"/>
            <a:ext cx="8305800" cy="4438500"/>
          </a:xfrm>
          <a:prstGeom prst="rect">
            <a:avLst/>
          </a:prstGeom>
          <a:noFill/>
          <a:ln>
            <a:noFill/>
          </a:ln>
        </p:spPr>
        <p:txBody>
          <a:bodyPr anchorCtr="0" anchor="t" bIns="45700" lIns="91425" spcFirstLastPara="1" rIns="91425" wrap="square" tIns="45700">
            <a:noAutofit/>
          </a:bodyPr>
          <a:lstStyle/>
          <a:p>
            <a:pPr indent="-279400" lvl="0" marL="342900" marR="0" rtl="0" algn="l">
              <a:spcBef>
                <a:spcPts val="640"/>
              </a:spcBef>
              <a:spcAft>
                <a:spcPts val="0"/>
              </a:spcAft>
              <a:buClr>
                <a:srgbClr val="691638"/>
              </a:buClr>
              <a:buSzPts val="2200"/>
              <a:buFont typeface="Arial"/>
              <a:buChar char="•"/>
            </a:pPr>
            <a:r>
              <a:rPr lang="en-US" sz="2200"/>
              <a:t>We explored NARX model and learned about 3 different training algorithms that can be used in this model.</a:t>
            </a:r>
            <a:endParaRPr sz="2200"/>
          </a:p>
          <a:p>
            <a:pPr indent="-279400" lvl="0" marL="342900" marR="0" rtl="0" algn="l">
              <a:spcBef>
                <a:spcPts val="640"/>
              </a:spcBef>
              <a:spcAft>
                <a:spcPts val="0"/>
              </a:spcAft>
              <a:buClr>
                <a:srgbClr val="691638"/>
              </a:buClr>
              <a:buSzPts val="2200"/>
              <a:buFont typeface="Arial"/>
              <a:buChar char="•"/>
            </a:pPr>
            <a:r>
              <a:rPr lang="en-US" sz="2200"/>
              <a:t>Our understanding about solar storms and their impact on the real-world was further enhanced.</a:t>
            </a:r>
            <a:endParaRPr sz="2200"/>
          </a:p>
          <a:p>
            <a:pPr indent="-279400" lvl="0" marL="342900" marR="0" rtl="0" algn="l">
              <a:spcBef>
                <a:spcPts val="640"/>
              </a:spcBef>
              <a:spcAft>
                <a:spcPts val="0"/>
              </a:spcAft>
              <a:buClr>
                <a:srgbClr val="691638"/>
              </a:buClr>
              <a:buSzPts val="2200"/>
              <a:buFont typeface="Arial"/>
              <a:buChar char="•"/>
            </a:pPr>
            <a:r>
              <a:rPr lang="en-US" sz="2200"/>
              <a:t>Most of the current implementations make use of ANN but none of them have used NARX for DST index prediction. </a:t>
            </a:r>
            <a:endParaRPr sz="2200"/>
          </a:p>
          <a:p>
            <a:pPr indent="-279400" lvl="0" marL="342900" marR="0" rtl="0" algn="l">
              <a:spcBef>
                <a:spcPts val="640"/>
              </a:spcBef>
              <a:spcAft>
                <a:spcPts val="0"/>
              </a:spcAft>
              <a:buClr>
                <a:srgbClr val="691638"/>
              </a:buClr>
              <a:buSzPts val="2200"/>
              <a:buFont typeface="Arial"/>
              <a:buChar char="•"/>
            </a:pPr>
            <a:r>
              <a:rPr lang="en-US" sz="2200"/>
              <a:t>Given another chance, we would try predicting storms on the basis of other indices too like Kp, AE and ap, therefore, giving better estimate of predicting a storm.</a:t>
            </a:r>
            <a:endParaRPr sz="2200"/>
          </a:p>
          <a:p>
            <a:pPr indent="-279400" lvl="0" marL="342900" marR="0" rtl="0" algn="l">
              <a:spcBef>
                <a:spcPts val="640"/>
              </a:spcBef>
              <a:spcAft>
                <a:spcPts val="0"/>
              </a:spcAft>
              <a:buClr>
                <a:srgbClr val="691638"/>
              </a:buClr>
              <a:buSzPts val="2200"/>
              <a:buFont typeface="Arial"/>
              <a:buChar char="•"/>
            </a:pPr>
            <a:r>
              <a:rPr lang="en-US" sz="2200"/>
              <a:t>Instead of doing a binary classification, 0 : no storm &amp;1 : storm, we would have made it a multi-class label problem i.e intense storms (Dst &lt; −100 nT), moderate storms (−100 nT &lt;Dst &lt;−50 nT) and weak storms (Dst &gt;−50 nT). </a:t>
            </a:r>
            <a:endParaRPr sz="2200"/>
          </a:p>
          <a:p>
            <a:pPr indent="0" lvl="0" marL="0" marR="0" rtl="0" algn="l">
              <a:spcBef>
                <a:spcPts val="64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4"/>
          <p:cNvPicPr preferRelativeResize="0"/>
          <p:nvPr/>
        </p:nvPicPr>
        <p:blipFill rotWithShape="1">
          <a:blip r:embed="rId3">
            <a:alphaModFix/>
          </a:blip>
          <a:srcRect b="0" l="0" r="0" t="0"/>
          <a:stretch/>
        </p:blipFill>
        <p:spPr>
          <a:xfrm>
            <a:off x="7086600" y="1600201"/>
            <a:ext cx="1728288" cy="1676400"/>
          </a:xfrm>
          <a:prstGeom prst="rect">
            <a:avLst/>
          </a:prstGeom>
          <a:noFill/>
          <a:ln>
            <a:noFill/>
          </a:ln>
          <a:effectLst>
            <a:reflection blurRad="0" dir="5400000" dist="50800" endA="0" endPos="65000" fadeDir="5400000" kx="0" rotWithShape="0" algn="bl" stA="32000" stPos="0" sy="-100000" ky="0"/>
          </a:effectLst>
        </p:spPr>
      </p:pic>
      <p:sp>
        <p:nvSpPr>
          <p:cNvPr id="84" name="Google Shape;84;p14"/>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85" name="Google Shape;85;p14"/>
          <p:cNvSpPr txBox="1"/>
          <p:nvPr>
            <p:ph type="title"/>
          </p:nvPr>
        </p:nvSpPr>
        <p:spPr>
          <a:xfrm>
            <a:off x="304800" y="699600"/>
            <a:ext cx="7772400" cy="838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rPr>
              <a:t>Problem</a:t>
            </a:r>
            <a:r>
              <a:rPr i="0" lang="en-US" sz="3600" u="none" cap="none" strike="noStrike">
                <a:solidFill>
                  <a:srgbClr val="FFFFFF"/>
                </a:solidFill>
                <a:latin typeface="Arial"/>
                <a:ea typeface="Arial"/>
                <a:cs typeface="Arial"/>
                <a:sym typeface="Arial"/>
              </a:rPr>
              <a:t> Statement</a:t>
            </a:r>
            <a:endParaRPr sz="3600">
              <a:solidFill>
                <a:srgbClr val="FFFFFF"/>
              </a:solidFill>
            </a:endParaRPr>
          </a:p>
        </p:txBody>
      </p:sp>
      <p:sp>
        <p:nvSpPr>
          <p:cNvPr id="86" name="Google Shape;86;p14"/>
          <p:cNvSpPr txBox="1"/>
          <p:nvPr>
            <p:ph idx="1" type="body"/>
          </p:nvPr>
        </p:nvSpPr>
        <p:spPr>
          <a:xfrm>
            <a:off x="304800" y="4348925"/>
            <a:ext cx="8382000" cy="19392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640"/>
              </a:spcBef>
              <a:spcAft>
                <a:spcPts val="0"/>
              </a:spcAft>
              <a:buSzPts val="2200"/>
              <a:buChar char="•"/>
            </a:pPr>
            <a:r>
              <a:rPr lang="en-US" sz="2200"/>
              <a:t>Solar flares can produce strong x-rays that degrade or block high-frequency radio waves used for radio communication during events known as Radio Blackout Storms.</a:t>
            </a:r>
            <a:endParaRPr sz="2200"/>
          </a:p>
          <a:p>
            <a:pPr indent="-368300" lvl="0" marL="457200" marR="0" rtl="0" algn="l">
              <a:spcBef>
                <a:spcPts val="0"/>
              </a:spcBef>
              <a:spcAft>
                <a:spcPts val="0"/>
              </a:spcAft>
              <a:buSzPts val="2200"/>
              <a:buChar char="•"/>
            </a:pPr>
            <a:r>
              <a:rPr lang="en-US" sz="2200"/>
              <a:t>We thus predict the occurrence of solar storms based on Dst index over 16 years of publicly available dataset.</a:t>
            </a:r>
            <a:endParaRPr sz="2200"/>
          </a:p>
        </p:txBody>
      </p:sp>
      <p:pic>
        <p:nvPicPr>
          <p:cNvPr descr="Screenshot (253).png" id="87" name="Google Shape;87;p14"/>
          <p:cNvPicPr preferRelativeResize="0"/>
          <p:nvPr/>
        </p:nvPicPr>
        <p:blipFill>
          <a:blip r:embed="rId4">
            <a:alphaModFix/>
          </a:blip>
          <a:stretch>
            <a:fillRect/>
          </a:stretch>
        </p:blipFill>
        <p:spPr>
          <a:xfrm>
            <a:off x="1696625" y="1600200"/>
            <a:ext cx="5103600" cy="259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303025" y="709175"/>
            <a:ext cx="6248400" cy="838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rPr>
              <a:t>Data Description</a:t>
            </a:r>
            <a:endParaRPr sz="3600">
              <a:solidFill>
                <a:srgbClr val="FFFFFF"/>
              </a:solidFill>
            </a:endParaRPr>
          </a:p>
        </p:txBody>
      </p:sp>
      <p:sp>
        <p:nvSpPr>
          <p:cNvPr id="94" name="Google Shape;94;p15"/>
          <p:cNvSpPr txBox="1"/>
          <p:nvPr>
            <p:ph idx="1" type="body"/>
          </p:nvPr>
        </p:nvSpPr>
        <p:spPr>
          <a:xfrm>
            <a:off x="303025" y="1660450"/>
            <a:ext cx="8745300" cy="42405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900"/>
              </a:spcBef>
              <a:spcAft>
                <a:spcPts val="0"/>
              </a:spcAft>
              <a:buSzPts val="2200"/>
              <a:buChar char="•"/>
            </a:pPr>
            <a:r>
              <a:rPr lang="en-US" sz="2200"/>
              <a:t>The solar wind plasma and field measurements with 1 hour time resolution are obtained from the OMNI website: </a:t>
            </a:r>
            <a:r>
              <a:rPr lang="en-US" sz="2200" u="sng">
                <a:solidFill>
                  <a:schemeClr val="hlink"/>
                </a:solidFill>
                <a:hlinkClick r:id="rId3"/>
              </a:rPr>
              <a:t>http://omniweb.gsfc.nasa.gov</a:t>
            </a:r>
            <a:endParaRPr sz="2200"/>
          </a:p>
          <a:p>
            <a:pPr indent="-368300" lvl="0" marL="457200" rtl="0" algn="l">
              <a:spcBef>
                <a:spcPts val="900"/>
              </a:spcBef>
              <a:spcAft>
                <a:spcPts val="0"/>
              </a:spcAft>
              <a:buSzPts val="2200"/>
              <a:buChar char="•"/>
            </a:pPr>
            <a:r>
              <a:rPr lang="en-US" sz="2200"/>
              <a:t>OMNI data center provide average magnitude of interplanetary magnetic field IMF(nT), negative z-component of IMF Bz (nT), solar wind plasma number density n (cm</a:t>
            </a:r>
            <a:r>
              <a:rPr baseline="30000" lang="en-US" sz="2200"/>
              <a:t>-3</a:t>
            </a:r>
            <a:r>
              <a:rPr lang="en-US" sz="2200"/>
              <a:t>) and the solar wind velocity V (km/s). All the field parameters are in Geocentric Solar Magnetospheric (GSM) coordinate system.</a:t>
            </a:r>
            <a:endParaRPr sz="2200"/>
          </a:p>
          <a:p>
            <a:pPr indent="-368300" lvl="0" marL="457200" marR="0" rtl="0" algn="l">
              <a:spcBef>
                <a:spcPts val="0"/>
              </a:spcBef>
              <a:spcAft>
                <a:spcPts val="0"/>
              </a:spcAft>
              <a:buSzPts val="2200"/>
              <a:buChar char="•"/>
            </a:pPr>
            <a:r>
              <a:rPr lang="en-US" sz="2200"/>
              <a:t>Hourly Dst indices are obtained from the world data center at the University of Kyoto database: </a:t>
            </a:r>
            <a:r>
              <a:rPr lang="en-US" sz="2200" u="sng">
                <a:solidFill>
                  <a:schemeClr val="hlink"/>
                </a:solidFill>
                <a:hlinkClick r:id="rId4"/>
              </a:rPr>
              <a:t>http://wdc.kugi.kyoto-u.ac.jp/dstdir/index.html</a:t>
            </a:r>
            <a:endParaRPr sz="2200"/>
          </a:p>
          <a:p>
            <a:pPr indent="0" lvl="0" marL="0" marR="0" rtl="0" algn="l">
              <a:spcBef>
                <a:spcPts val="900"/>
              </a:spcBef>
              <a:spcAft>
                <a:spcPts val="0"/>
              </a:spcAft>
              <a:buNone/>
            </a:pPr>
            <a:r>
              <a:t/>
            </a:r>
            <a:endParaRPr sz="2400"/>
          </a:p>
          <a:p>
            <a:pPr indent="0" lvl="0" marL="0" marR="0" rtl="0" algn="l">
              <a:spcBef>
                <a:spcPts val="900"/>
              </a:spcBef>
              <a:spcAft>
                <a:spcPts val="0"/>
              </a:spcAft>
              <a:buNone/>
            </a:pPr>
            <a:r>
              <a:t/>
            </a:r>
            <a:endParaRPr sz="2400"/>
          </a:p>
          <a:p>
            <a:pPr indent="0" lvl="0" marL="0" marR="0" rtl="0" algn="l">
              <a:spcBef>
                <a:spcPts val="90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55300" y="641850"/>
            <a:ext cx="8305800" cy="838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rPr>
              <a:t>Data Pre-processing</a:t>
            </a:r>
            <a:endParaRPr sz="3600">
              <a:solidFill>
                <a:srgbClr val="FFFFFF"/>
              </a:solidFill>
            </a:endParaRPr>
          </a:p>
        </p:txBody>
      </p:sp>
      <p:sp>
        <p:nvSpPr>
          <p:cNvPr id="101" name="Google Shape;101;p16"/>
          <p:cNvSpPr txBox="1"/>
          <p:nvPr>
            <p:ph idx="1" type="body"/>
          </p:nvPr>
        </p:nvSpPr>
        <p:spPr>
          <a:xfrm>
            <a:off x="355300" y="1579850"/>
            <a:ext cx="8477700" cy="4310400"/>
          </a:xfrm>
          <a:prstGeom prst="rect">
            <a:avLst/>
          </a:prstGeom>
          <a:noFill/>
          <a:ln>
            <a:noFill/>
          </a:ln>
        </p:spPr>
        <p:txBody>
          <a:bodyPr anchorCtr="0" anchor="t" bIns="45700" lIns="91425" spcFirstLastPara="1" rIns="91425" wrap="square" tIns="45700">
            <a:noAutofit/>
          </a:bodyPr>
          <a:lstStyle/>
          <a:p>
            <a:pPr indent="-279400" lvl="0" marL="342900" marR="0" rtl="0" algn="l">
              <a:spcBef>
                <a:spcPts val="1800"/>
              </a:spcBef>
              <a:spcAft>
                <a:spcPts val="0"/>
              </a:spcAft>
              <a:buClr>
                <a:srgbClr val="691638"/>
              </a:buClr>
              <a:buSzPts val="2200"/>
              <a:buFont typeface="Arial"/>
              <a:buChar char="•"/>
            </a:pPr>
            <a:r>
              <a:rPr b="1" lang="en-US" sz="2200"/>
              <a:t>Input Values</a:t>
            </a:r>
            <a:r>
              <a:rPr lang="en-US" sz="2200"/>
              <a:t>: The data from the OMNI data center needs no data pre-processing. There are no missing values or (####/ 9999) values. Normalization isn't needed since the input features' values are used as such to predict the Dst indices. The data is in .lst format, so no format conversions are needed as such.</a:t>
            </a:r>
            <a:endParaRPr sz="2200"/>
          </a:p>
          <a:p>
            <a:pPr indent="-279400" lvl="0" marL="342900" marR="0" rtl="0" algn="l">
              <a:spcBef>
                <a:spcPts val="1800"/>
              </a:spcBef>
              <a:spcAft>
                <a:spcPts val="0"/>
              </a:spcAft>
              <a:buClr>
                <a:srgbClr val="691638"/>
              </a:buClr>
              <a:buSzPts val="2200"/>
              <a:buFont typeface="Arial"/>
              <a:buChar char="•"/>
            </a:pPr>
            <a:r>
              <a:rPr b="1" lang="en-US" sz="2200"/>
              <a:t>Target Values</a:t>
            </a:r>
            <a:r>
              <a:rPr lang="en-US" sz="2200"/>
              <a:t>: The data from Kyoto database is given in .dat format. It has to be converted to .csv format to use it in MATLAB code. Also, it has about 8-10 lines of text data after every month of data which needs to be cleaned. Apart from the data cleaning, there aren't any missing values or (#### / 9999) values. Normalization isn't needed here too.</a:t>
            </a:r>
            <a:endParaRPr sz="2200"/>
          </a:p>
          <a:p>
            <a:pPr indent="0" lvl="0" marL="0" marR="0" rtl="0" algn="l">
              <a:spcBef>
                <a:spcPts val="1800"/>
              </a:spcBef>
              <a:spcAft>
                <a:spcPts val="0"/>
              </a:spcAft>
              <a:buNone/>
            </a:pPr>
            <a:r>
              <a:t/>
            </a:r>
            <a:endParaRPr sz="2100"/>
          </a:p>
        </p:txBody>
      </p:sp>
      <p:sp>
        <p:nvSpPr>
          <p:cNvPr id="102" name="Google Shape;102;p16"/>
          <p:cNvSpPr txBox="1"/>
          <p:nvPr>
            <p:ph idx="12" type="sldNum"/>
          </p:nvPr>
        </p:nvSpPr>
        <p:spPr>
          <a:xfrm>
            <a:off x="218850" y="61604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04800" y="642225"/>
            <a:ext cx="8305800" cy="8382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FFFF"/>
                </a:solidFill>
              </a:rPr>
              <a:t>Data Exploration</a:t>
            </a:r>
            <a:endParaRPr i="0" sz="3600" u="none" cap="none" strike="noStrike">
              <a:solidFill>
                <a:srgbClr val="FFFFFF"/>
              </a:solidFill>
              <a:latin typeface="Arial"/>
              <a:ea typeface="Arial"/>
              <a:cs typeface="Arial"/>
              <a:sym typeface="Arial"/>
            </a:endParaRPr>
          </a:p>
        </p:txBody>
      </p:sp>
      <p:sp>
        <p:nvSpPr>
          <p:cNvPr id="108" name="Google Shape;108;p17"/>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pic>
        <p:nvPicPr>
          <p:cNvPr descr="Screenshot (252).png" id="109" name="Google Shape;109;p17"/>
          <p:cNvPicPr preferRelativeResize="0"/>
          <p:nvPr/>
        </p:nvPicPr>
        <p:blipFill>
          <a:blip r:embed="rId3">
            <a:alphaModFix/>
          </a:blip>
          <a:stretch>
            <a:fillRect/>
          </a:stretch>
        </p:blipFill>
        <p:spPr>
          <a:xfrm>
            <a:off x="419100" y="2135200"/>
            <a:ext cx="8445699" cy="4436100"/>
          </a:xfrm>
          <a:prstGeom prst="rect">
            <a:avLst/>
          </a:prstGeom>
          <a:noFill/>
          <a:ln>
            <a:noFill/>
          </a:ln>
        </p:spPr>
      </p:pic>
      <p:pic>
        <p:nvPicPr>
          <p:cNvPr descr="stat.png" id="110" name="Google Shape;110;p17"/>
          <p:cNvPicPr preferRelativeResize="0"/>
          <p:nvPr/>
        </p:nvPicPr>
        <p:blipFill>
          <a:blip r:embed="rId4">
            <a:alphaModFix/>
          </a:blip>
          <a:stretch>
            <a:fillRect/>
          </a:stretch>
        </p:blipFill>
        <p:spPr>
          <a:xfrm>
            <a:off x="840125" y="1686575"/>
            <a:ext cx="4871600" cy="265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04800" y="559975"/>
            <a:ext cx="8305800" cy="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3600">
                <a:solidFill>
                  <a:srgbClr val="FFFFFF"/>
                </a:solidFill>
              </a:rPr>
              <a:t>Data Exploration</a:t>
            </a:r>
            <a:endParaRPr sz="3600">
              <a:solidFill>
                <a:srgbClr val="FFFFFF"/>
              </a:solidFill>
            </a:endParaRPr>
          </a:p>
          <a:p>
            <a:pPr indent="0" lvl="0" marL="0" rtl="0" algn="l">
              <a:spcBef>
                <a:spcPts val="0"/>
              </a:spcBef>
              <a:spcAft>
                <a:spcPts val="0"/>
              </a:spcAft>
              <a:buNone/>
            </a:pPr>
            <a:r>
              <a:t/>
            </a:r>
            <a:endParaRPr sz="3600">
              <a:solidFill>
                <a:srgbClr val="FFFFFF"/>
              </a:solidFill>
            </a:endParaRPr>
          </a:p>
        </p:txBody>
      </p:sp>
      <p:sp>
        <p:nvSpPr>
          <p:cNvPr id="117" name="Google Shape;117;p18"/>
          <p:cNvSpPr txBox="1"/>
          <p:nvPr>
            <p:ph idx="12" type="sldNum"/>
          </p:nvPr>
        </p:nvSpPr>
        <p:spPr>
          <a:xfrm>
            <a:off x="304800" y="6288088"/>
            <a:ext cx="914400" cy="4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storm_year2.png" id="118" name="Google Shape;118;p18"/>
          <p:cNvPicPr preferRelativeResize="0"/>
          <p:nvPr/>
        </p:nvPicPr>
        <p:blipFill>
          <a:blip r:embed="rId3">
            <a:alphaModFix/>
          </a:blip>
          <a:stretch>
            <a:fillRect/>
          </a:stretch>
        </p:blipFill>
        <p:spPr>
          <a:xfrm>
            <a:off x="622000" y="3700125"/>
            <a:ext cx="4529476" cy="2852575"/>
          </a:xfrm>
          <a:prstGeom prst="rect">
            <a:avLst/>
          </a:prstGeom>
          <a:noFill/>
          <a:ln>
            <a:noFill/>
          </a:ln>
        </p:spPr>
      </p:pic>
      <p:pic>
        <p:nvPicPr>
          <p:cNvPr descr="storm_month.png" id="119" name="Google Shape;119;p18"/>
          <p:cNvPicPr preferRelativeResize="0"/>
          <p:nvPr/>
        </p:nvPicPr>
        <p:blipFill>
          <a:blip r:embed="rId4">
            <a:alphaModFix/>
          </a:blip>
          <a:stretch>
            <a:fillRect/>
          </a:stretch>
        </p:blipFill>
        <p:spPr>
          <a:xfrm>
            <a:off x="4881875" y="1675850"/>
            <a:ext cx="4065424" cy="2549425"/>
          </a:xfrm>
          <a:prstGeom prst="rect">
            <a:avLst/>
          </a:prstGeom>
          <a:noFill/>
          <a:ln>
            <a:noFill/>
          </a:ln>
        </p:spPr>
      </p:pic>
      <p:pic>
        <p:nvPicPr>
          <p:cNvPr descr="storm_hour.png" id="120" name="Google Shape;120;p18"/>
          <p:cNvPicPr preferRelativeResize="0"/>
          <p:nvPr/>
        </p:nvPicPr>
        <p:blipFill>
          <a:blip r:embed="rId5">
            <a:alphaModFix/>
          </a:blip>
          <a:stretch>
            <a:fillRect/>
          </a:stretch>
        </p:blipFill>
        <p:spPr>
          <a:xfrm>
            <a:off x="4913775" y="4320950"/>
            <a:ext cx="4001626" cy="2231750"/>
          </a:xfrm>
          <a:prstGeom prst="rect">
            <a:avLst/>
          </a:prstGeom>
          <a:noFill/>
          <a:ln>
            <a:noFill/>
          </a:ln>
        </p:spPr>
      </p:pic>
      <p:sp>
        <p:nvSpPr>
          <p:cNvPr id="121" name="Google Shape;121;p18"/>
          <p:cNvSpPr txBox="1"/>
          <p:nvPr/>
        </p:nvSpPr>
        <p:spPr>
          <a:xfrm>
            <a:off x="207325" y="1521050"/>
            <a:ext cx="4848300" cy="205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The main idea is to identify a pattern on the month/ year/ onset times basis. It is observed that there are no storms from year 2007-2010, which ought to happen since that is a solar minimum phase. </a:t>
            </a:r>
            <a:endParaRPr sz="1800"/>
          </a:p>
          <a:p>
            <a:pPr indent="-342900" lvl="0" marL="457200" rtl="0" algn="l">
              <a:spcBef>
                <a:spcPts val="0"/>
              </a:spcBef>
              <a:spcAft>
                <a:spcPts val="0"/>
              </a:spcAft>
              <a:buSzPts val="1800"/>
              <a:buChar char="●"/>
            </a:pPr>
            <a:r>
              <a:rPr lang="en-US" sz="1800"/>
              <a:t>Also it is observed that maximum number of storms happened in the month of Oct.</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419100" y="634875"/>
            <a:ext cx="8305800" cy="550800"/>
          </a:xfrm>
          <a:prstGeom prst="rect">
            <a:avLst/>
          </a:prstGeom>
          <a:noFill/>
          <a:ln cap="flat" cmpd="sng" w="9525">
            <a:solidFill>
              <a:schemeClr val="lt1">
                <a:alpha val="0"/>
              </a:schemeClr>
            </a:solidFill>
            <a:prstDash val="solid"/>
            <a:round/>
            <a:headEnd len="sm" w="sm" type="none"/>
            <a:tailEnd len="sm" w="sm" type="none"/>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Model Building</a:t>
            </a:r>
            <a:endParaRPr i="0" sz="3600" u="none" cap="none" strike="noStrike">
              <a:solidFill>
                <a:schemeClr val="lt1"/>
              </a:solidFill>
              <a:latin typeface="Arial"/>
              <a:ea typeface="Arial"/>
              <a:cs typeface="Arial"/>
              <a:sym typeface="Arial"/>
            </a:endParaRPr>
          </a:p>
        </p:txBody>
      </p:sp>
      <p:sp>
        <p:nvSpPr>
          <p:cNvPr id="127" name="Google Shape;127;p19"/>
          <p:cNvSpPr txBox="1"/>
          <p:nvPr>
            <p:ph idx="1" type="body"/>
          </p:nvPr>
        </p:nvSpPr>
        <p:spPr>
          <a:xfrm>
            <a:off x="533400" y="1490175"/>
            <a:ext cx="8305800" cy="4758300"/>
          </a:xfrm>
          <a:prstGeom prst="rect">
            <a:avLst/>
          </a:prstGeom>
          <a:noFill/>
          <a:ln>
            <a:noFill/>
          </a:ln>
        </p:spPr>
        <p:txBody>
          <a:bodyPr anchorCtr="0" anchor="t" bIns="45700" lIns="91425" spcFirstLastPara="1" rIns="91425" wrap="square" tIns="45700">
            <a:noAutofit/>
          </a:bodyPr>
          <a:lstStyle/>
          <a:p>
            <a:pPr indent="-266700" lvl="0" marL="342900" marR="0" rtl="0" algn="l">
              <a:spcBef>
                <a:spcPts val="640"/>
              </a:spcBef>
              <a:spcAft>
                <a:spcPts val="0"/>
              </a:spcAft>
              <a:buClr>
                <a:srgbClr val="691638"/>
              </a:buClr>
              <a:buSzPts val="2000"/>
              <a:buFont typeface="Arial"/>
              <a:buChar char="•"/>
            </a:pPr>
            <a:r>
              <a:rPr lang="en-US" sz="2000"/>
              <a:t>The nonlinear autoregressive network with exogenous inputs (</a:t>
            </a:r>
            <a:r>
              <a:rPr b="1" lang="en-US" sz="2000"/>
              <a:t>NARX</a:t>
            </a:r>
            <a:r>
              <a:rPr lang="en-US" sz="2000"/>
              <a:t>) is a recurrent dynamic network, with feedback connections enclosing several layers of the network and is generally used in time-series prediction.</a:t>
            </a:r>
            <a:endParaRPr sz="2000"/>
          </a:p>
          <a:p>
            <a:pPr indent="-266700" lvl="0" marL="342900" marR="0" rtl="0" algn="l">
              <a:spcBef>
                <a:spcPts val="640"/>
              </a:spcBef>
              <a:spcAft>
                <a:spcPts val="0"/>
              </a:spcAft>
              <a:buClr>
                <a:srgbClr val="691638"/>
              </a:buClr>
              <a:buSzPts val="2000"/>
              <a:buFont typeface="Arial"/>
              <a:buChar char="•"/>
            </a:pPr>
            <a:r>
              <a:rPr lang="en-US" sz="2000"/>
              <a:t>Training Algorithms</a:t>
            </a:r>
            <a:endParaRPr sz="2000"/>
          </a:p>
          <a:p>
            <a:pPr indent="-234950" lvl="1" marL="742950" marR="0" rtl="0" algn="l">
              <a:spcBef>
                <a:spcPts val="640"/>
              </a:spcBef>
              <a:spcAft>
                <a:spcPts val="0"/>
              </a:spcAft>
              <a:buSzPts val="2000"/>
              <a:buChar char="•"/>
            </a:pPr>
            <a:r>
              <a:rPr b="1" lang="en-US" sz="2000"/>
              <a:t>Levenberg-Marquardt</a:t>
            </a:r>
            <a:r>
              <a:rPr lang="en-US" sz="2000"/>
              <a:t> is a popular alternative to the Gauss-Newton method of finding the minimum of a function that is a sum of squares of nonlinear functions.</a:t>
            </a:r>
            <a:endParaRPr sz="2000"/>
          </a:p>
          <a:p>
            <a:pPr indent="-234950" lvl="1" marL="742950" marR="0" rtl="0" algn="l">
              <a:spcBef>
                <a:spcPts val="640"/>
              </a:spcBef>
              <a:spcAft>
                <a:spcPts val="0"/>
              </a:spcAft>
              <a:buSzPts val="2000"/>
              <a:buChar char="•"/>
            </a:pPr>
            <a:r>
              <a:rPr b="1" lang="en-US" sz="2000"/>
              <a:t>Bayesian Regularization</a:t>
            </a:r>
            <a:r>
              <a:rPr lang="en-US" sz="2000"/>
              <a:t> is a network training function that updates the weight and bias values according to Levenberg-Marquardt optimization. It produces a network that generalizes well.</a:t>
            </a:r>
            <a:endParaRPr sz="2000"/>
          </a:p>
          <a:p>
            <a:pPr indent="-234950" lvl="1" marL="742950" marR="0" rtl="0" algn="l">
              <a:spcBef>
                <a:spcPts val="640"/>
              </a:spcBef>
              <a:spcAft>
                <a:spcPts val="0"/>
              </a:spcAft>
              <a:buSzPts val="2000"/>
              <a:buChar char="•"/>
            </a:pPr>
            <a:r>
              <a:rPr b="1" lang="en-US" sz="2000"/>
              <a:t>SCG</a:t>
            </a:r>
            <a:r>
              <a:rPr lang="en-US" sz="2000"/>
              <a:t> is a supervised learning algorithm for feedforward neural networks, and is a member of the class of conjugate gradient methods. </a:t>
            </a:r>
            <a:endParaRPr sz="2000"/>
          </a:p>
        </p:txBody>
      </p:sp>
      <p:sp>
        <p:nvSpPr>
          <p:cNvPr id="128" name="Google Shape;128;p19"/>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19100" y="747050"/>
            <a:ext cx="8305800" cy="5829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Model Evaluation</a:t>
            </a:r>
            <a:endParaRPr b="0" i="0" sz="3600" u="none" cap="none" strike="noStrike">
              <a:solidFill>
                <a:schemeClr val="lt1"/>
              </a:solidFill>
              <a:latin typeface="Arial"/>
              <a:ea typeface="Arial"/>
              <a:cs typeface="Arial"/>
              <a:sym typeface="Arial"/>
            </a:endParaRPr>
          </a:p>
        </p:txBody>
      </p:sp>
      <p:sp>
        <p:nvSpPr>
          <p:cNvPr id="134" name="Google Shape;134;p20"/>
          <p:cNvSpPr txBox="1"/>
          <p:nvPr>
            <p:ph idx="1" type="body"/>
          </p:nvPr>
        </p:nvSpPr>
        <p:spPr>
          <a:xfrm>
            <a:off x="533400" y="1413888"/>
            <a:ext cx="8305800" cy="4834500"/>
          </a:xfrm>
          <a:prstGeom prst="rect">
            <a:avLst/>
          </a:prstGeom>
          <a:noFill/>
          <a:ln>
            <a:noFill/>
          </a:ln>
        </p:spPr>
        <p:txBody>
          <a:bodyPr anchorCtr="0" anchor="t" bIns="45700" lIns="91425" spcFirstLastPara="1" rIns="91425" wrap="square" tIns="45700">
            <a:noAutofit/>
          </a:bodyPr>
          <a:lstStyle/>
          <a:p>
            <a:pPr indent="-254000" lvl="0" marL="342900" marR="0" rtl="0" algn="l">
              <a:spcBef>
                <a:spcPts val="640"/>
              </a:spcBef>
              <a:spcAft>
                <a:spcPts val="0"/>
              </a:spcAft>
              <a:buClr>
                <a:srgbClr val="691638"/>
              </a:buClr>
              <a:buSzPts val="1800"/>
              <a:buFont typeface="Arial"/>
              <a:buChar char="•"/>
            </a:pPr>
            <a:r>
              <a:rPr lang="en-US" sz="1800"/>
              <a:t>Our model is evaluated by computing MSE and Regression R-value by varying</a:t>
            </a:r>
            <a:endParaRPr sz="1800"/>
          </a:p>
          <a:p>
            <a:pPr indent="-222250" lvl="1" marL="742950" marR="0" rtl="0" algn="l">
              <a:spcBef>
                <a:spcPts val="640"/>
              </a:spcBef>
              <a:spcAft>
                <a:spcPts val="0"/>
              </a:spcAft>
              <a:buSzPts val="1800"/>
              <a:buChar char="•"/>
            </a:pPr>
            <a:r>
              <a:rPr lang="en-US" sz="1800"/>
              <a:t>number of hidden neurons ( 2, 4, 8 neurons)</a:t>
            </a:r>
            <a:endParaRPr sz="1800"/>
          </a:p>
          <a:p>
            <a:pPr indent="-222250" lvl="1" marL="742950" marR="0" rtl="0" algn="l">
              <a:spcBef>
                <a:spcPts val="640"/>
              </a:spcBef>
              <a:spcAft>
                <a:spcPts val="0"/>
              </a:spcAft>
              <a:buSzPts val="1800"/>
              <a:buChar char="•"/>
            </a:pPr>
            <a:r>
              <a:rPr lang="en-US" sz="1800"/>
              <a:t>the size of the dataset (1, 5, 10 and 16 years)</a:t>
            </a:r>
            <a:endParaRPr sz="1800"/>
          </a:p>
          <a:p>
            <a:pPr indent="-222250" lvl="1" marL="742950" marR="0" rtl="0" algn="l">
              <a:spcBef>
                <a:spcPts val="640"/>
              </a:spcBef>
              <a:spcAft>
                <a:spcPts val="0"/>
              </a:spcAft>
              <a:buSzPts val="1800"/>
              <a:buChar char="•"/>
            </a:pPr>
            <a:r>
              <a:rPr lang="en-US" sz="1800"/>
              <a:t>the number of features ( 4 vs 10 features)</a:t>
            </a:r>
            <a:endParaRPr sz="1800"/>
          </a:p>
          <a:p>
            <a:pPr indent="-254000" lvl="0" marL="342900" marR="0" rtl="0" algn="l">
              <a:spcBef>
                <a:spcPts val="640"/>
              </a:spcBef>
              <a:spcAft>
                <a:spcPts val="0"/>
              </a:spcAft>
              <a:buClr>
                <a:srgbClr val="691638"/>
              </a:buClr>
              <a:buSzPts val="1800"/>
              <a:buFont typeface="Arial"/>
              <a:buChar char="•"/>
            </a:pPr>
            <a:r>
              <a:rPr b="1" lang="en-US" sz="1800"/>
              <a:t>Impact of varying features from 10 to 4:</a:t>
            </a:r>
            <a:endParaRPr b="1" sz="1800"/>
          </a:p>
          <a:p>
            <a:pPr indent="-254000" lvl="0" marL="342900" marR="0" rtl="0" algn="l">
              <a:spcBef>
                <a:spcPts val="640"/>
              </a:spcBef>
              <a:spcAft>
                <a:spcPts val="0"/>
              </a:spcAft>
              <a:buClr>
                <a:srgbClr val="691638"/>
              </a:buClr>
              <a:buSzPts val="1800"/>
              <a:buFont typeface="Arial"/>
              <a:buChar char="•"/>
            </a:pPr>
            <a:r>
              <a:rPr lang="en-US" sz="1800"/>
              <a:t>Overall R-value increases from 0.96 to 0.97 and R-value of test improves from 0.89 to 0.97</a:t>
            </a:r>
            <a:endParaRPr sz="1800"/>
          </a:p>
          <a:p>
            <a:pPr indent="0" lvl="0" marL="0" marR="0" rtl="0" algn="l">
              <a:spcBef>
                <a:spcPts val="640"/>
              </a:spcBef>
              <a:spcAft>
                <a:spcPts val="0"/>
              </a:spcAft>
              <a:buNone/>
            </a:pPr>
            <a:r>
              <a:t/>
            </a:r>
            <a:endParaRPr sz="2200"/>
          </a:p>
          <a:p>
            <a:pPr indent="0" lvl="0" marL="0" marR="0" rtl="0" algn="l">
              <a:spcBef>
                <a:spcPts val="640"/>
              </a:spcBef>
              <a:spcAft>
                <a:spcPts val="0"/>
              </a:spcAft>
              <a:buNone/>
            </a:pPr>
            <a:r>
              <a:t/>
            </a:r>
            <a:endParaRPr sz="2200"/>
          </a:p>
          <a:p>
            <a:pPr indent="0" lvl="0" marL="0" marR="0" rtl="0" algn="l">
              <a:spcBef>
                <a:spcPts val="640"/>
              </a:spcBef>
              <a:spcAft>
                <a:spcPts val="0"/>
              </a:spcAft>
              <a:buNone/>
            </a:pPr>
            <a:r>
              <a:t/>
            </a:r>
            <a:endParaRPr sz="2200"/>
          </a:p>
          <a:p>
            <a:pPr indent="0" lvl="0" marL="0" marR="0" rtl="0" algn="l">
              <a:spcBef>
                <a:spcPts val="640"/>
              </a:spcBef>
              <a:spcAft>
                <a:spcPts val="0"/>
              </a:spcAft>
              <a:buNone/>
            </a:pPr>
            <a:r>
              <a:t/>
            </a:r>
            <a:endParaRPr sz="2200"/>
          </a:p>
        </p:txBody>
      </p:sp>
      <p:sp>
        <p:nvSpPr>
          <p:cNvPr id="135" name="Google Shape;135;p20"/>
          <p:cNvSpPr txBox="1"/>
          <p:nvPr>
            <p:ph idx="12" type="sldNum"/>
          </p:nvPr>
        </p:nvSpPr>
        <p:spPr>
          <a:xfrm>
            <a:off x="304800" y="6288088"/>
            <a:ext cx="914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pic>
        <p:nvPicPr>
          <p:cNvPr descr="Screen Shot 2016-12-11 at 5.25.20 PM.png" id="136" name="Google Shape;136;p20"/>
          <p:cNvPicPr preferRelativeResize="0"/>
          <p:nvPr/>
        </p:nvPicPr>
        <p:blipFill rotWithShape="1">
          <a:blip r:embed="rId3">
            <a:alphaModFix/>
          </a:blip>
          <a:srcRect b="5338" l="0" r="0" t="0"/>
          <a:stretch/>
        </p:blipFill>
        <p:spPr>
          <a:xfrm>
            <a:off x="1489750" y="4082900"/>
            <a:ext cx="2577200" cy="2524474"/>
          </a:xfrm>
          <a:prstGeom prst="rect">
            <a:avLst/>
          </a:prstGeom>
          <a:noFill/>
          <a:ln>
            <a:noFill/>
          </a:ln>
        </p:spPr>
      </p:pic>
      <p:pic>
        <p:nvPicPr>
          <p:cNvPr descr="Screen Shot 2016-12-11 at 5.25.29 PM.png" id="137" name="Google Shape;137;p20"/>
          <p:cNvPicPr preferRelativeResize="0"/>
          <p:nvPr/>
        </p:nvPicPr>
        <p:blipFill>
          <a:blip r:embed="rId4">
            <a:alphaModFix/>
          </a:blip>
          <a:stretch>
            <a:fillRect/>
          </a:stretch>
        </p:blipFill>
        <p:spPr>
          <a:xfrm>
            <a:off x="4178000" y="4082888"/>
            <a:ext cx="2689449" cy="252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 type="body"/>
          </p:nvPr>
        </p:nvSpPr>
        <p:spPr>
          <a:xfrm>
            <a:off x="533400" y="1474150"/>
            <a:ext cx="8305800" cy="4774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b="1" lang="en-US" sz="1800"/>
              <a:t>Takeaways from MSE of test data </a:t>
            </a:r>
            <a:endParaRPr b="1" sz="1800"/>
          </a:p>
          <a:p>
            <a:pPr indent="-342900" lvl="0" marL="457200" rtl="0" algn="l">
              <a:spcBef>
                <a:spcPts val="360"/>
              </a:spcBef>
              <a:spcAft>
                <a:spcPts val="0"/>
              </a:spcAft>
              <a:buSzPts val="1800"/>
              <a:buChar char="•"/>
            </a:pPr>
            <a:r>
              <a:rPr lang="en-US" sz="1800"/>
              <a:t>For Levenberg and Bayesian, MSE decreases as the number of neurons in the hidden layer increases. </a:t>
            </a:r>
            <a:endParaRPr sz="1800"/>
          </a:p>
          <a:p>
            <a:pPr indent="-342900" lvl="0" marL="457200" rtl="0" algn="l">
              <a:spcBef>
                <a:spcPts val="360"/>
              </a:spcBef>
              <a:spcAft>
                <a:spcPts val="0"/>
              </a:spcAft>
              <a:buSzPts val="1800"/>
              <a:buChar char="•"/>
            </a:pPr>
            <a:r>
              <a:rPr lang="en-US" sz="1800"/>
              <a:t>SCG exhibits better performance with 2 neurons in hidden layer for 16 years and 10 years dataset </a:t>
            </a:r>
            <a:endParaRPr sz="1800"/>
          </a:p>
          <a:p>
            <a:pPr indent="-342900" lvl="0" marL="457200" rtl="0" algn="l">
              <a:spcBef>
                <a:spcPts val="360"/>
              </a:spcBef>
              <a:spcAft>
                <a:spcPts val="0"/>
              </a:spcAft>
              <a:buSzPts val="1800"/>
              <a:buChar char="•"/>
            </a:pPr>
            <a:r>
              <a:rPr lang="en-US" sz="1800"/>
              <a:t>SCG for 5 years and 1 year dataset gives better performance with 4 neurons in hidden layer.</a:t>
            </a:r>
            <a:endParaRPr sz="1800"/>
          </a:p>
          <a:p>
            <a:pPr indent="-139700" lvl="0" marL="342900" rtl="0" algn="l">
              <a:spcBef>
                <a:spcPts val="640"/>
              </a:spcBef>
              <a:spcAft>
                <a:spcPts val="0"/>
              </a:spcAft>
              <a:buNone/>
            </a:pPr>
            <a:r>
              <a:rPr b="1" lang="en-US" sz="1800"/>
              <a:t>Takeaways from MSE of validation data </a:t>
            </a:r>
            <a:endParaRPr b="1" sz="1800"/>
          </a:p>
          <a:p>
            <a:pPr indent="-342900" lvl="0" marL="457200" rtl="0" algn="l">
              <a:spcBef>
                <a:spcPts val="640"/>
              </a:spcBef>
              <a:spcAft>
                <a:spcPts val="0"/>
              </a:spcAft>
              <a:buSzPts val="1800"/>
              <a:buChar char="•"/>
            </a:pPr>
            <a:r>
              <a:rPr lang="en-US" sz="1800"/>
              <a:t>The pattern in MSE of validation data is similar to that of test data.</a:t>
            </a:r>
            <a:endParaRPr sz="1800"/>
          </a:p>
          <a:p>
            <a:pPr indent="-342900" lvl="0" marL="457200" marR="0" rtl="0" algn="l">
              <a:lnSpc>
                <a:spcPct val="100000"/>
              </a:lnSpc>
              <a:spcBef>
                <a:spcPts val="0"/>
              </a:spcBef>
              <a:spcAft>
                <a:spcPts val="0"/>
              </a:spcAft>
              <a:buClr>
                <a:srgbClr val="691638"/>
              </a:buClr>
              <a:buSzPts val="1800"/>
              <a:buFont typeface="Arial"/>
              <a:buChar char="•"/>
            </a:pPr>
            <a:r>
              <a:rPr lang="en-US" sz="1800"/>
              <a:t>Levenberg converges faster and requires far lesser iterations even for larger datasets.</a:t>
            </a:r>
            <a:endParaRPr sz="1800"/>
          </a:p>
          <a:p>
            <a:pPr indent="-342900" lvl="0" marL="457200" marR="0" rtl="0" algn="l">
              <a:lnSpc>
                <a:spcPct val="100000"/>
              </a:lnSpc>
              <a:spcBef>
                <a:spcPts val="0"/>
              </a:spcBef>
              <a:spcAft>
                <a:spcPts val="0"/>
              </a:spcAft>
              <a:buClr>
                <a:srgbClr val="691638"/>
              </a:buClr>
              <a:buSzPts val="1800"/>
              <a:buFont typeface="Arial"/>
              <a:buChar char="•"/>
            </a:pPr>
            <a:r>
              <a:rPr lang="en-US" sz="1800"/>
              <a:t>Bayesian takes more epochs to achieve the same MSE as Levenberg and is thus slower.</a:t>
            </a:r>
            <a:endParaRPr sz="1800"/>
          </a:p>
          <a:p>
            <a:pPr indent="-342900" lvl="0" marL="457200" marR="0" rtl="0" algn="l">
              <a:lnSpc>
                <a:spcPct val="100000"/>
              </a:lnSpc>
              <a:spcBef>
                <a:spcPts val="0"/>
              </a:spcBef>
              <a:spcAft>
                <a:spcPts val="0"/>
              </a:spcAft>
              <a:buClr>
                <a:srgbClr val="691638"/>
              </a:buClr>
              <a:buSzPts val="1800"/>
              <a:buFont typeface="Arial"/>
              <a:buChar char="•"/>
            </a:pPr>
            <a:r>
              <a:rPr lang="en-US" sz="1800"/>
              <a:t>SCG is a little better than Bayesian in that it takes fewer epochs than Bayesian and is almost on par with Levenberg in terms of the number of epochs it takes in general. </a:t>
            </a:r>
            <a:endParaRPr sz="1800"/>
          </a:p>
          <a:p>
            <a:pPr indent="0" lvl="0" marL="457200" rtl="0" algn="l">
              <a:spcBef>
                <a:spcPts val="640"/>
              </a:spcBef>
              <a:spcAft>
                <a:spcPts val="0"/>
              </a:spcAft>
              <a:buNone/>
            </a:pPr>
            <a:r>
              <a:t/>
            </a:r>
            <a:endParaRPr sz="1800"/>
          </a:p>
          <a:p>
            <a:pPr indent="0" lvl="0" marL="0" rtl="0" algn="l">
              <a:spcBef>
                <a:spcPts val="360"/>
              </a:spcBef>
              <a:spcAft>
                <a:spcPts val="0"/>
              </a:spcAft>
              <a:buNone/>
            </a:pPr>
            <a:r>
              <a:t/>
            </a:r>
            <a:endParaRPr b="1" sz="1600"/>
          </a:p>
          <a:p>
            <a:pPr indent="0" lvl="0" marL="0" rtl="0" algn="l">
              <a:spcBef>
                <a:spcPts val="640"/>
              </a:spcBef>
              <a:spcAft>
                <a:spcPts val="0"/>
              </a:spcAft>
              <a:buNone/>
            </a:pPr>
            <a:r>
              <a:t/>
            </a:r>
            <a:endParaRPr b="1" sz="1600"/>
          </a:p>
        </p:txBody>
      </p:sp>
      <p:sp>
        <p:nvSpPr>
          <p:cNvPr id="144" name="Google Shape;144;p21"/>
          <p:cNvSpPr txBox="1"/>
          <p:nvPr>
            <p:ph idx="12" type="sldNum"/>
          </p:nvPr>
        </p:nvSpPr>
        <p:spPr>
          <a:xfrm>
            <a:off x="304800" y="6288088"/>
            <a:ext cx="914400" cy="45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45" name="Google Shape;145;p21"/>
          <p:cNvSpPr txBox="1"/>
          <p:nvPr>
            <p:ph type="title"/>
          </p:nvPr>
        </p:nvSpPr>
        <p:spPr>
          <a:xfrm>
            <a:off x="419100" y="747050"/>
            <a:ext cx="8305800" cy="582900"/>
          </a:xfrm>
          <a:prstGeom prst="rect">
            <a:avLst/>
          </a:prstGeom>
          <a:noFill/>
          <a:ln>
            <a:noFill/>
          </a:ln>
          <a:effectLst>
            <a:outerShdw rotWithShape="0" algn="ctr" dir="2700000" dist="25399">
              <a:schemeClr val="lt2">
                <a:alpha val="30980"/>
              </a:scheme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lt1"/>
                </a:solidFill>
              </a:rPr>
              <a:t>Model Evaluation</a:t>
            </a:r>
            <a:endParaRPr b="0" i="0" sz="36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