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
      <p:font typeface="Lora"/>
      <p:regular r:id="rId44"/>
      <p:bold r:id="rId45"/>
      <p:italic r:id="rId46"/>
      <p:boldItalic r:id="rId47"/>
    </p:embeddedFont>
    <p:embeddedFont>
      <p:font typeface="Lato Black"/>
      <p:bold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42" Type="http://schemas.openxmlformats.org/officeDocument/2006/relationships/font" Target="fonts/Lato-italic.fntdata"/><Relationship Id="rId41" Type="http://schemas.openxmlformats.org/officeDocument/2006/relationships/font" Target="fonts/Lato-bold.fntdata"/><Relationship Id="rId44" Type="http://schemas.openxmlformats.org/officeDocument/2006/relationships/font" Target="fonts/Lora-regular.fntdata"/><Relationship Id="rId43" Type="http://schemas.openxmlformats.org/officeDocument/2006/relationships/font" Target="fonts/Lato-boldItalic.fntdata"/><Relationship Id="rId46" Type="http://schemas.openxmlformats.org/officeDocument/2006/relationships/font" Target="fonts/Lora-italic.fntdata"/><Relationship Id="rId45" Type="http://schemas.openxmlformats.org/officeDocument/2006/relationships/font" Target="fonts/Lor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lack-bold.fntdata"/><Relationship Id="rId47" Type="http://schemas.openxmlformats.org/officeDocument/2006/relationships/font" Target="fonts/Lora-boldItalic.fntdata"/><Relationship Id="rId49" Type="http://schemas.openxmlformats.org/officeDocument/2006/relationships/font" Target="fonts/LatoBlac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aleway-bold.fntdata"/><Relationship Id="rId36" Type="http://schemas.openxmlformats.org/officeDocument/2006/relationships/font" Target="fonts/Raleway-regular.fntdata"/><Relationship Id="rId39" Type="http://schemas.openxmlformats.org/officeDocument/2006/relationships/font" Target="fonts/Raleway-boldItalic.fntdata"/><Relationship Id="rId38" Type="http://schemas.openxmlformats.org/officeDocument/2006/relationships/font" Target="fonts/Raleway-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27f52c84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27f52c84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3e40644f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3e40644f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27f52c842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27f52c842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27f52c842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27f52c842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27f52c842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27f52c842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327f52c842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327f52c842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327f52c842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327f52c842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327f52c842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327f52c842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327f52c842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327f52c842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327f52c842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327f52c842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26c64107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26c64107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327f52c842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327f52c842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33e40644f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33e40644f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33e40644f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33e40644f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33e40644f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33e40644f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33e40644f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33e40644f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33e40644f4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133e40644f4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327f52c84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327f52c84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327f52c84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327f52c84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3244ac36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3244ac36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327f52c842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1327f52c842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27f52c84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27f52c84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327f52c842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327f52c842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3e40644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3e40644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3e40644f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3e40644f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27f52c84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27f52c84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27f52c84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27f52c84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27f52c84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27f52c84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27f52c84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27f52c84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625" y="1236725"/>
            <a:ext cx="75324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Lato"/>
                <a:ea typeface="Lato"/>
                <a:cs typeface="Lato"/>
                <a:sym typeface="Lato"/>
              </a:rPr>
              <a:t>Implementation of Custom Routing Algorithm in Cloud</a:t>
            </a:r>
            <a:endParaRPr sz="6400">
              <a:latin typeface="Lato"/>
              <a:ea typeface="Lato"/>
              <a:cs typeface="Lato"/>
              <a:sym typeface="Lato"/>
            </a:endParaRPr>
          </a:p>
        </p:txBody>
      </p:sp>
      <p:sp>
        <p:nvSpPr>
          <p:cNvPr id="87" name="Google Shape;87;p13"/>
          <p:cNvSpPr txBox="1"/>
          <p:nvPr>
            <p:ph idx="1" type="subTitle"/>
          </p:nvPr>
        </p:nvSpPr>
        <p:spPr>
          <a:xfrm>
            <a:off x="729625" y="3172900"/>
            <a:ext cx="7688100" cy="1768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1400">
                <a:solidFill>
                  <a:srgbClr val="000000"/>
                </a:solidFill>
                <a:latin typeface="Lato Black"/>
                <a:ea typeface="Lato Black"/>
                <a:cs typeface="Lato Black"/>
                <a:sym typeface="Lato Black"/>
              </a:rPr>
              <a:t>By</a:t>
            </a:r>
            <a:endParaRPr sz="1400">
              <a:solidFill>
                <a:srgbClr val="000000"/>
              </a:solidFill>
              <a:latin typeface="Lato Black"/>
              <a:ea typeface="Lato Black"/>
              <a:cs typeface="Lato Black"/>
              <a:sym typeface="Lato Black"/>
            </a:endParaRPr>
          </a:p>
          <a:p>
            <a:pPr indent="0" lvl="0" marL="0" rtl="0" algn="r">
              <a:spcBef>
                <a:spcPts val="0"/>
              </a:spcBef>
              <a:spcAft>
                <a:spcPts val="0"/>
              </a:spcAft>
              <a:buNone/>
            </a:pPr>
            <a:r>
              <a:rPr lang="en" sz="1400">
                <a:solidFill>
                  <a:srgbClr val="000000"/>
                </a:solidFill>
                <a:latin typeface="Lato Black"/>
                <a:ea typeface="Lato Black"/>
                <a:cs typeface="Lato Black"/>
                <a:sym typeface="Lato Black"/>
              </a:rPr>
              <a:t>Disha Bhattacharya</a:t>
            </a:r>
            <a:endParaRPr sz="1400">
              <a:solidFill>
                <a:srgbClr val="000000"/>
              </a:solidFill>
              <a:latin typeface="Lato Black"/>
              <a:ea typeface="Lato Black"/>
              <a:cs typeface="Lato Black"/>
              <a:sym typeface="Lato Black"/>
            </a:endParaRPr>
          </a:p>
          <a:p>
            <a:pPr indent="0" lvl="0" marL="0" rtl="0" algn="r">
              <a:spcBef>
                <a:spcPts val="0"/>
              </a:spcBef>
              <a:spcAft>
                <a:spcPts val="0"/>
              </a:spcAft>
              <a:buNone/>
            </a:pPr>
            <a:r>
              <a:rPr lang="en" sz="1400">
                <a:solidFill>
                  <a:srgbClr val="000000"/>
                </a:solidFill>
                <a:latin typeface="Lato Black"/>
                <a:ea typeface="Lato Black"/>
                <a:cs typeface="Lato Black"/>
                <a:sym typeface="Lato Black"/>
              </a:rPr>
              <a:t>Biswajeet Chakraborty</a:t>
            </a:r>
            <a:endParaRPr sz="1400">
              <a:solidFill>
                <a:srgbClr val="000000"/>
              </a:solidFill>
              <a:latin typeface="Lato Black"/>
              <a:ea typeface="Lato Black"/>
              <a:cs typeface="Lato Black"/>
              <a:sym typeface="Lato Black"/>
            </a:endParaRPr>
          </a:p>
          <a:p>
            <a:pPr indent="0" lvl="0" marL="0" rtl="0" algn="r">
              <a:spcBef>
                <a:spcPts val="0"/>
              </a:spcBef>
              <a:spcAft>
                <a:spcPts val="0"/>
              </a:spcAft>
              <a:buNone/>
            </a:pPr>
            <a:r>
              <a:rPr lang="en" sz="1400">
                <a:solidFill>
                  <a:srgbClr val="000000"/>
                </a:solidFill>
                <a:latin typeface="Lato Black"/>
                <a:ea typeface="Lato Black"/>
                <a:cs typeface="Lato Black"/>
                <a:sym typeface="Lato Black"/>
              </a:rPr>
              <a:t>Palash Dey</a:t>
            </a:r>
            <a:endParaRPr sz="1400">
              <a:solidFill>
                <a:srgbClr val="000000"/>
              </a:solidFill>
              <a:latin typeface="Lato Black"/>
              <a:ea typeface="Lato Black"/>
              <a:cs typeface="Lato Black"/>
              <a:sym typeface="Lato Black"/>
            </a:endParaRPr>
          </a:p>
          <a:p>
            <a:pPr indent="0" lvl="0" marL="0" rtl="0" algn="r">
              <a:spcBef>
                <a:spcPts val="0"/>
              </a:spcBef>
              <a:spcAft>
                <a:spcPts val="0"/>
              </a:spcAft>
              <a:buNone/>
            </a:pPr>
            <a:r>
              <a:rPr lang="en" sz="1400">
                <a:solidFill>
                  <a:srgbClr val="000000"/>
                </a:solidFill>
                <a:latin typeface="Lato Black"/>
                <a:ea typeface="Lato Black"/>
                <a:cs typeface="Lato Black"/>
                <a:sym typeface="Lato Black"/>
              </a:rPr>
              <a:t>Ananya Laha</a:t>
            </a:r>
            <a:endParaRPr sz="1400">
              <a:solidFill>
                <a:srgbClr val="000000"/>
              </a:solidFill>
              <a:latin typeface="Lato Black"/>
              <a:ea typeface="Lato Black"/>
              <a:cs typeface="Lato Black"/>
              <a:sym typeface="Lato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ctrTitle"/>
          </p:nvPr>
        </p:nvSpPr>
        <p:spPr>
          <a:xfrm>
            <a:off x="728038" y="51360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Network Formation</a:t>
            </a:r>
            <a:endParaRPr sz="3600"/>
          </a:p>
        </p:txBody>
      </p:sp>
      <p:pic>
        <p:nvPicPr>
          <p:cNvPr id="146" name="Google Shape;146;p22"/>
          <p:cNvPicPr preferRelativeResize="0"/>
          <p:nvPr/>
        </p:nvPicPr>
        <p:blipFill>
          <a:blip r:embed="rId3">
            <a:alphaModFix/>
          </a:blip>
          <a:stretch>
            <a:fillRect/>
          </a:stretch>
        </p:blipFill>
        <p:spPr>
          <a:xfrm>
            <a:off x="2116603" y="1111375"/>
            <a:ext cx="4910798" cy="3723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ctrTitle"/>
          </p:nvPr>
        </p:nvSpPr>
        <p:spPr>
          <a:xfrm>
            <a:off x="728038" y="51360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Betweenness Centrality of Nodes</a:t>
            </a:r>
            <a:endParaRPr sz="3300"/>
          </a:p>
        </p:txBody>
      </p:sp>
      <p:pic>
        <p:nvPicPr>
          <p:cNvPr id="152" name="Google Shape;152;p23"/>
          <p:cNvPicPr preferRelativeResize="0"/>
          <p:nvPr/>
        </p:nvPicPr>
        <p:blipFill>
          <a:blip r:embed="rId3">
            <a:alphaModFix/>
          </a:blip>
          <a:stretch>
            <a:fillRect/>
          </a:stretch>
        </p:blipFill>
        <p:spPr>
          <a:xfrm>
            <a:off x="2336763" y="1409150"/>
            <a:ext cx="4470674" cy="3316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p:nvPr/>
        </p:nvSpPr>
        <p:spPr>
          <a:xfrm>
            <a:off x="509600" y="2312200"/>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p:nvPr/>
        </p:nvSpPr>
        <p:spPr>
          <a:xfrm>
            <a:off x="771572"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10.128.0.2</a:t>
            </a:r>
            <a:endParaRPr sz="1100"/>
          </a:p>
        </p:txBody>
      </p:sp>
      <p:sp>
        <p:nvSpPr>
          <p:cNvPr id="159" name="Google Shape;159;p24"/>
          <p:cNvSpPr/>
          <p:nvPr/>
        </p:nvSpPr>
        <p:spPr>
          <a:xfrm>
            <a:off x="959477"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Node1</a:t>
            </a:r>
            <a:endParaRPr sz="900"/>
          </a:p>
        </p:txBody>
      </p:sp>
      <p:sp>
        <p:nvSpPr>
          <p:cNvPr id="160" name="Google Shape;160;p24"/>
          <p:cNvSpPr/>
          <p:nvPr/>
        </p:nvSpPr>
        <p:spPr>
          <a:xfrm>
            <a:off x="2258625" y="3696900"/>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p:nvPr/>
        </p:nvSpPr>
        <p:spPr>
          <a:xfrm>
            <a:off x="2520597" y="41403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10.128.0.5</a:t>
            </a:r>
            <a:endParaRPr sz="1100"/>
          </a:p>
        </p:txBody>
      </p:sp>
      <p:sp>
        <p:nvSpPr>
          <p:cNvPr id="162" name="Google Shape;162;p24"/>
          <p:cNvSpPr/>
          <p:nvPr/>
        </p:nvSpPr>
        <p:spPr>
          <a:xfrm>
            <a:off x="2708502" y="38241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Node4</a:t>
            </a:r>
            <a:endParaRPr sz="900"/>
          </a:p>
        </p:txBody>
      </p:sp>
      <p:sp>
        <p:nvSpPr>
          <p:cNvPr id="163" name="Google Shape;163;p24"/>
          <p:cNvSpPr/>
          <p:nvPr/>
        </p:nvSpPr>
        <p:spPr>
          <a:xfrm>
            <a:off x="2258650" y="1031075"/>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a:off x="2520622" y="14745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10.128.0.8</a:t>
            </a:r>
            <a:endParaRPr sz="1100"/>
          </a:p>
        </p:txBody>
      </p:sp>
      <p:sp>
        <p:nvSpPr>
          <p:cNvPr id="165" name="Google Shape;165;p24"/>
          <p:cNvSpPr/>
          <p:nvPr/>
        </p:nvSpPr>
        <p:spPr>
          <a:xfrm>
            <a:off x="2708527" y="11583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Node7</a:t>
            </a:r>
            <a:endParaRPr sz="900"/>
          </a:p>
        </p:txBody>
      </p:sp>
      <p:sp>
        <p:nvSpPr>
          <p:cNvPr id="166" name="Google Shape;166;p24"/>
          <p:cNvSpPr/>
          <p:nvPr/>
        </p:nvSpPr>
        <p:spPr>
          <a:xfrm>
            <a:off x="3988625" y="2312200"/>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p:nvPr/>
        </p:nvSpPr>
        <p:spPr>
          <a:xfrm>
            <a:off x="4250597"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10.128.0.3</a:t>
            </a:r>
            <a:endParaRPr sz="1100"/>
          </a:p>
        </p:txBody>
      </p:sp>
      <p:sp>
        <p:nvSpPr>
          <p:cNvPr id="168" name="Google Shape;168;p24"/>
          <p:cNvSpPr/>
          <p:nvPr/>
        </p:nvSpPr>
        <p:spPr>
          <a:xfrm>
            <a:off x="4438502"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Node2</a:t>
            </a:r>
            <a:endParaRPr sz="900"/>
          </a:p>
        </p:txBody>
      </p:sp>
      <p:sp>
        <p:nvSpPr>
          <p:cNvPr id="169" name="Google Shape;169;p24"/>
          <p:cNvSpPr/>
          <p:nvPr/>
        </p:nvSpPr>
        <p:spPr>
          <a:xfrm>
            <a:off x="6539650" y="309575"/>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p:nvPr/>
        </p:nvSpPr>
        <p:spPr>
          <a:xfrm>
            <a:off x="6801622" y="7530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10.128.0.6</a:t>
            </a:r>
            <a:endParaRPr sz="1100"/>
          </a:p>
        </p:txBody>
      </p:sp>
      <p:sp>
        <p:nvSpPr>
          <p:cNvPr id="171" name="Google Shape;171;p24"/>
          <p:cNvSpPr/>
          <p:nvPr/>
        </p:nvSpPr>
        <p:spPr>
          <a:xfrm>
            <a:off x="6989427" y="4368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Node5</a:t>
            </a:r>
            <a:endParaRPr sz="900"/>
          </a:p>
        </p:txBody>
      </p:sp>
      <p:sp>
        <p:nvSpPr>
          <p:cNvPr id="172" name="Google Shape;172;p24"/>
          <p:cNvSpPr/>
          <p:nvPr/>
        </p:nvSpPr>
        <p:spPr>
          <a:xfrm>
            <a:off x="6539650" y="18826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p:nvPr/>
        </p:nvSpPr>
        <p:spPr>
          <a:xfrm>
            <a:off x="6801622" y="23261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10.128.0.7</a:t>
            </a:r>
            <a:endParaRPr sz="1100"/>
          </a:p>
        </p:txBody>
      </p:sp>
      <p:sp>
        <p:nvSpPr>
          <p:cNvPr id="174" name="Google Shape;174;p24"/>
          <p:cNvSpPr/>
          <p:nvPr/>
        </p:nvSpPr>
        <p:spPr>
          <a:xfrm>
            <a:off x="6989527" y="20099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Node6</a:t>
            </a:r>
            <a:endParaRPr sz="900"/>
          </a:p>
        </p:txBody>
      </p:sp>
      <p:sp>
        <p:nvSpPr>
          <p:cNvPr id="175" name="Google Shape;175;p24"/>
          <p:cNvSpPr/>
          <p:nvPr/>
        </p:nvSpPr>
        <p:spPr>
          <a:xfrm>
            <a:off x="6187725" y="4140375"/>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a:off x="6449697" y="45838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10.128.0.4</a:t>
            </a:r>
            <a:endParaRPr sz="1100"/>
          </a:p>
        </p:txBody>
      </p:sp>
      <p:sp>
        <p:nvSpPr>
          <p:cNvPr id="177" name="Google Shape;177;p24"/>
          <p:cNvSpPr/>
          <p:nvPr/>
        </p:nvSpPr>
        <p:spPr>
          <a:xfrm>
            <a:off x="6637602" y="42676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Node3</a:t>
            </a:r>
            <a:endParaRPr sz="900"/>
          </a:p>
        </p:txBody>
      </p:sp>
      <p:cxnSp>
        <p:nvCxnSpPr>
          <p:cNvPr id="178" name="Google Shape;178;p24"/>
          <p:cNvCxnSpPr>
            <a:stCxn id="157" idx="3"/>
            <a:endCxn id="163" idx="2"/>
          </p:cNvCxnSpPr>
          <p:nvPr/>
        </p:nvCxnSpPr>
        <p:spPr>
          <a:xfrm flipH="1" rot="10800000">
            <a:off x="2063300" y="2058550"/>
            <a:ext cx="972300" cy="7674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24"/>
          <p:cNvCxnSpPr>
            <a:stCxn id="166" idx="1"/>
            <a:endCxn id="163" idx="2"/>
          </p:cNvCxnSpPr>
          <p:nvPr/>
        </p:nvCxnSpPr>
        <p:spPr>
          <a:xfrm rot="10800000">
            <a:off x="3035525" y="2058550"/>
            <a:ext cx="953100" cy="7674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24"/>
          <p:cNvCxnSpPr>
            <a:stCxn id="160" idx="1"/>
            <a:endCxn id="157" idx="2"/>
          </p:cNvCxnSpPr>
          <p:nvPr/>
        </p:nvCxnSpPr>
        <p:spPr>
          <a:xfrm rot="10800000">
            <a:off x="1286325" y="3339750"/>
            <a:ext cx="972300" cy="8709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24"/>
          <p:cNvCxnSpPr>
            <a:stCxn id="160" idx="3"/>
            <a:endCxn id="166" idx="2"/>
          </p:cNvCxnSpPr>
          <p:nvPr/>
        </p:nvCxnSpPr>
        <p:spPr>
          <a:xfrm flipH="1" rot="10800000">
            <a:off x="3812325" y="3339750"/>
            <a:ext cx="953100" cy="8709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24"/>
          <p:cNvCxnSpPr>
            <a:stCxn id="163" idx="3"/>
            <a:endCxn id="169" idx="1"/>
          </p:cNvCxnSpPr>
          <p:nvPr/>
        </p:nvCxnSpPr>
        <p:spPr>
          <a:xfrm flipH="1" rot="10800000">
            <a:off x="3812350" y="823325"/>
            <a:ext cx="2727300" cy="7215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24"/>
          <p:cNvCxnSpPr>
            <a:stCxn id="163" idx="3"/>
            <a:endCxn id="172" idx="1"/>
          </p:cNvCxnSpPr>
          <p:nvPr/>
        </p:nvCxnSpPr>
        <p:spPr>
          <a:xfrm>
            <a:off x="3812350" y="1544825"/>
            <a:ext cx="2727300" cy="8517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24"/>
          <p:cNvCxnSpPr>
            <a:stCxn id="160" idx="3"/>
            <a:endCxn id="175" idx="1"/>
          </p:cNvCxnSpPr>
          <p:nvPr/>
        </p:nvCxnSpPr>
        <p:spPr>
          <a:xfrm>
            <a:off x="3812325" y="4210650"/>
            <a:ext cx="2375400" cy="443400"/>
          </a:xfrm>
          <a:prstGeom prst="straightConnector1">
            <a:avLst/>
          </a:prstGeom>
          <a:noFill/>
          <a:ln cap="flat" cmpd="sng" w="9525">
            <a:solidFill>
              <a:schemeClr val="dk2"/>
            </a:solidFill>
            <a:prstDash val="solid"/>
            <a:round/>
            <a:headEnd len="med" w="med" type="none"/>
            <a:tailEnd len="med" w="med" type="none"/>
          </a:ln>
        </p:spPr>
      </p:cxnSp>
      <p:sp>
        <p:nvSpPr>
          <p:cNvPr id="185" name="Google Shape;185;p24"/>
          <p:cNvSpPr txBox="1"/>
          <p:nvPr>
            <p:ph idx="4294967295" type="title"/>
          </p:nvPr>
        </p:nvSpPr>
        <p:spPr>
          <a:xfrm>
            <a:off x="0" y="409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i="1" lang="en" sz="1733" u="sng">
                <a:solidFill>
                  <a:srgbClr val="1A1A1A"/>
                </a:solidFill>
                <a:latin typeface="Lato"/>
                <a:ea typeface="Lato"/>
                <a:cs typeface="Lato"/>
                <a:sym typeface="Lato"/>
              </a:rPr>
              <a:t>Routing </a:t>
            </a:r>
            <a:r>
              <a:rPr i="1" lang="en" sz="1733" u="sng">
                <a:solidFill>
                  <a:srgbClr val="1A1A1A"/>
                </a:solidFill>
                <a:latin typeface="Lato"/>
                <a:ea typeface="Lato"/>
                <a:cs typeface="Lato"/>
                <a:sym typeface="Lato"/>
              </a:rPr>
              <a:t>Starts From Node6 having lower Degree (Percolation Centrality)</a:t>
            </a:r>
            <a:endParaRPr i="1" sz="1733" u="sng">
              <a:solidFill>
                <a:srgbClr val="1A1A1A"/>
              </a:solidFill>
              <a:latin typeface="Lato"/>
              <a:ea typeface="Lato"/>
              <a:cs typeface="Lato"/>
              <a:sym typeface="Lato"/>
            </a:endParaRPr>
          </a:p>
          <a:p>
            <a:pPr indent="0" lvl="0" marL="0" rtl="0" algn="l">
              <a:spcBef>
                <a:spcPts val="0"/>
              </a:spcBef>
              <a:spcAft>
                <a:spcPts val="0"/>
              </a:spcAft>
              <a:buNone/>
            </a:pPr>
            <a:r>
              <a:t/>
            </a:r>
            <a:endParaRPr sz="1577">
              <a:latin typeface="Lato"/>
              <a:ea typeface="Lato"/>
              <a:cs typeface="Lato"/>
              <a:sym typeface="Lato"/>
            </a:endParaRPr>
          </a:p>
          <a:p>
            <a:pPr indent="0" lvl="0" marL="0" rtl="0" algn="l">
              <a:spcBef>
                <a:spcPts val="0"/>
              </a:spcBef>
              <a:spcAft>
                <a:spcPts val="0"/>
              </a:spcAft>
              <a:buNone/>
            </a:pPr>
            <a:r>
              <a:t/>
            </a:r>
            <a:endParaRPr/>
          </a:p>
        </p:txBody>
      </p:sp>
      <p:sp>
        <p:nvSpPr>
          <p:cNvPr id="186" name="Google Shape;186;p24"/>
          <p:cNvSpPr txBox="1"/>
          <p:nvPr/>
        </p:nvSpPr>
        <p:spPr>
          <a:xfrm>
            <a:off x="6989425" y="1537650"/>
            <a:ext cx="65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0ms</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p:nvPr/>
        </p:nvSpPr>
        <p:spPr>
          <a:xfrm>
            <a:off x="509600" y="2312200"/>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771572"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10.128.0.2</a:t>
            </a:r>
            <a:endParaRPr sz="1100"/>
          </a:p>
        </p:txBody>
      </p:sp>
      <p:sp>
        <p:nvSpPr>
          <p:cNvPr id="193" name="Google Shape;193;p25"/>
          <p:cNvSpPr/>
          <p:nvPr/>
        </p:nvSpPr>
        <p:spPr>
          <a:xfrm>
            <a:off x="959477"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Node1</a:t>
            </a:r>
            <a:endParaRPr sz="900"/>
          </a:p>
        </p:txBody>
      </p:sp>
      <p:sp>
        <p:nvSpPr>
          <p:cNvPr id="194" name="Google Shape;194;p25"/>
          <p:cNvSpPr/>
          <p:nvPr/>
        </p:nvSpPr>
        <p:spPr>
          <a:xfrm>
            <a:off x="2258625" y="3696900"/>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2520597" y="41403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10.128.0.5</a:t>
            </a:r>
            <a:endParaRPr sz="1100"/>
          </a:p>
        </p:txBody>
      </p:sp>
      <p:sp>
        <p:nvSpPr>
          <p:cNvPr id="196" name="Google Shape;196;p25"/>
          <p:cNvSpPr/>
          <p:nvPr/>
        </p:nvSpPr>
        <p:spPr>
          <a:xfrm>
            <a:off x="2708502" y="38241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Node4</a:t>
            </a:r>
            <a:endParaRPr sz="900"/>
          </a:p>
        </p:txBody>
      </p:sp>
      <p:sp>
        <p:nvSpPr>
          <p:cNvPr id="197" name="Google Shape;197;p25"/>
          <p:cNvSpPr/>
          <p:nvPr/>
        </p:nvSpPr>
        <p:spPr>
          <a:xfrm>
            <a:off x="2258650" y="10310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p:nvPr/>
        </p:nvSpPr>
        <p:spPr>
          <a:xfrm>
            <a:off x="2520622" y="14745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10.128.0.8</a:t>
            </a:r>
            <a:endParaRPr sz="1100"/>
          </a:p>
        </p:txBody>
      </p:sp>
      <p:sp>
        <p:nvSpPr>
          <p:cNvPr id="199" name="Google Shape;199;p25"/>
          <p:cNvSpPr/>
          <p:nvPr/>
        </p:nvSpPr>
        <p:spPr>
          <a:xfrm>
            <a:off x="2708527" y="11583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Node7</a:t>
            </a:r>
            <a:endParaRPr sz="900"/>
          </a:p>
        </p:txBody>
      </p:sp>
      <p:sp>
        <p:nvSpPr>
          <p:cNvPr id="200" name="Google Shape;200;p25"/>
          <p:cNvSpPr/>
          <p:nvPr/>
        </p:nvSpPr>
        <p:spPr>
          <a:xfrm>
            <a:off x="3988625" y="2312200"/>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p:nvPr/>
        </p:nvSpPr>
        <p:spPr>
          <a:xfrm>
            <a:off x="4250597"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10.128.0.3</a:t>
            </a:r>
            <a:endParaRPr sz="1100"/>
          </a:p>
        </p:txBody>
      </p:sp>
      <p:sp>
        <p:nvSpPr>
          <p:cNvPr id="202" name="Google Shape;202;p25"/>
          <p:cNvSpPr/>
          <p:nvPr/>
        </p:nvSpPr>
        <p:spPr>
          <a:xfrm>
            <a:off x="4438502"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Node2</a:t>
            </a:r>
            <a:endParaRPr sz="900"/>
          </a:p>
        </p:txBody>
      </p:sp>
      <p:sp>
        <p:nvSpPr>
          <p:cNvPr id="203" name="Google Shape;203;p25"/>
          <p:cNvSpPr/>
          <p:nvPr/>
        </p:nvSpPr>
        <p:spPr>
          <a:xfrm>
            <a:off x="6539650" y="309575"/>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p:nvPr/>
        </p:nvSpPr>
        <p:spPr>
          <a:xfrm>
            <a:off x="6801622" y="7530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10.128.0.6</a:t>
            </a:r>
            <a:endParaRPr sz="1100"/>
          </a:p>
        </p:txBody>
      </p:sp>
      <p:sp>
        <p:nvSpPr>
          <p:cNvPr id="205" name="Google Shape;205;p25"/>
          <p:cNvSpPr/>
          <p:nvPr/>
        </p:nvSpPr>
        <p:spPr>
          <a:xfrm>
            <a:off x="6989427" y="4368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Node5</a:t>
            </a:r>
            <a:endParaRPr sz="900"/>
          </a:p>
        </p:txBody>
      </p:sp>
      <p:sp>
        <p:nvSpPr>
          <p:cNvPr id="206" name="Google Shape;206;p25"/>
          <p:cNvSpPr/>
          <p:nvPr/>
        </p:nvSpPr>
        <p:spPr>
          <a:xfrm>
            <a:off x="6539650" y="18826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p:nvPr/>
        </p:nvSpPr>
        <p:spPr>
          <a:xfrm>
            <a:off x="6801622" y="23261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10.128.0.7</a:t>
            </a:r>
            <a:endParaRPr sz="1100"/>
          </a:p>
        </p:txBody>
      </p:sp>
      <p:sp>
        <p:nvSpPr>
          <p:cNvPr id="208" name="Google Shape;208;p25"/>
          <p:cNvSpPr/>
          <p:nvPr/>
        </p:nvSpPr>
        <p:spPr>
          <a:xfrm>
            <a:off x="6989527" y="20099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Node6</a:t>
            </a:r>
            <a:endParaRPr sz="900"/>
          </a:p>
        </p:txBody>
      </p:sp>
      <p:sp>
        <p:nvSpPr>
          <p:cNvPr id="209" name="Google Shape;209;p25"/>
          <p:cNvSpPr/>
          <p:nvPr/>
        </p:nvSpPr>
        <p:spPr>
          <a:xfrm>
            <a:off x="6187725" y="4140375"/>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a:off x="6449697" y="45838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10.128.0.4</a:t>
            </a:r>
            <a:endParaRPr sz="1100"/>
          </a:p>
        </p:txBody>
      </p:sp>
      <p:sp>
        <p:nvSpPr>
          <p:cNvPr id="211" name="Google Shape;211;p25"/>
          <p:cNvSpPr/>
          <p:nvPr/>
        </p:nvSpPr>
        <p:spPr>
          <a:xfrm>
            <a:off x="6637602" y="42676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Node3</a:t>
            </a:r>
            <a:endParaRPr sz="900"/>
          </a:p>
        </p:txBody>
      </p:sp>
      <p:cxnSp>
        <p:nvCxnSpPr>
          <p:cNvPr id="212" name="Google Shape;212;p25"/>
          <p:cNvCxnSpPr>
            <a:stCxn id="191" idx="3"/>
            <a:endCxn id="197" idx="2"/>
          </p:cNvCxnSpPr>
          <p:nvPr/>
        </p:nvCxnSpPr>
        <p:spPr>
          <a:xfrm flipH="1" rot="10800000">
            <a:off x="2063300" y="2058550"/>
            <a:ext cx="972300" cy="767400"/>
          </a:xfrm>
          <a:prstGeom prst="straightConnector1">
            <a:avLst/>
          </a:prstGeom>
          <a:noFill/>
          <a:ln cap="flat" cmpd="sng" w="9525">
            <a:solidFill>
              <a:schemeClr val="dk2"/>
            </a:solidFill>
            <a:prstDash val="solid"/>
            <a:round/>
            <a:headEnd len="med" w="med" type="none"/>
            <a:tailEnd len="med" w="med" type="none"/>
          </a:ln>
        </p:spPr>
      </p:cxnSp>
      <p:cxnSp>
        <p:nvCxnSpPr>
          <p:cNvPr id="213" name="Google Shape;213;p25"/>
          <p:cNvCxnSpPr>
            <a:stCxn id="200" idx="1"/>
            <a:endCxn id="197" idx="2"/>
          </p:cNvCxnSpPr>
          <p:nvPr/>
        </p:nvCxnSpPr>
        <p:spPr>
          <a:xfrm rot="10800000">
            <a:off x="3035525" y="2058550"/>
            <a:ext cx="953100" cy="767400"/>
          </a:xfrm>
          <a:prstGeom prst="straightConnector1">
            <a:avLst/>
          </a:prstGeom>
          <a:noFill/>
          <a:ln cap="flat" cmpd="sng" w="9525">
            <a:solidFill>
              <a:schemeClr val="dk2"/>
            </a:solidFill>
            <a:prstDash val="solid"/>
            <a:round/>
            <a:headEnd len="med" w="med" type="none"/>
            <a:tailEnd len="med" w="med" type="none"/>
          </a:ln>
        </p:spPr>
      </p:cxnSp>
      <p:cxnSp>
        <p:nvCxnSpPr>
          <p:cNvPr id="214" name="Google Shape;214;p25"/>
          <p:cNvCxnSpPr>
            <a:stCxn id="194" idx="1"/>
            <a:endCxn id="191" idx="2"/>
          </p:cNvCxnSpPr>
          <p:nvPr/>
        </p:nvCxnSpPr>
        <p:spPr>
          <a:xfrm rot="10800000">
            <a:off x="1286325" y="3339750"/>
            <a:ext cx="972300" cy="870900"/>
          </a:xfrm>
          <a:prstGeom prst="straightConnector1">
            <a:avLst/>
          </a:prstGeom>
          <a:noFill/>
          <a:ln cap="flat" cmpd="sng" w="9525">
            <a:solidFill>
              <a:schemeClr val="dk2"/>
            </a:solidFill>
            <a:prstDash val="solid"/>
            <a:round/>
            <a:headEnd len="med" w="med" type="none"/>
            <a:tailEnd len="med" w="med" type="none"/>
          </a:ln>
        </p:spPr>
      </p:cxnSp>
      <p:cxnSp>
        <p:nvCxnSpPr>
          <p:cNvPr id="215" name="Google Shape;215;p25"/>
          <p:cNvCxnSpPr>
            <a:stCxn id="194" idx="3"/>
            <a:endCxn id="200" idx="2"/>
          </p:cNvCxnSpPr>
          <p:nvPr/>
        </p:nvCxnSpPr>
        <p:spPr>
          <a:xfrm flipH="1" rot="10800000">
            <a:off x="3812325" y="3339750"/>
            <a:ext cx="953100" cy="87090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25"/>
          <p:cNvCxnSpPr>
            <a:stCxn id="197" idx="3"/>
            <a:endCxn id="203" idx="1"/>
          </p:cNvCxnSpPr>
          <p:nvPr/>
        </p:nvCxnSpPr>
        <p:spPr>
          <a:xfrm flipH="1" rot="10800000">
            <a:off x="3812350" y="823325"/>
            <a:ext cx="2727300" cy="72150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25"/>
          <p:cNvCxnSpPr>
            <a:stCxn id="197" idx="3"/>
            <a:endCxn id="206" idx="1"/>
          </p:cNvCxnSpPr>
          <p:nvPr/>
        </p:nvCxnSpPr>
        <p:spPr>
          <a:xfrm>
            <a:off x="3812350" y="1544825"/>
            <a:ext cx="2727300" cy="8517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25"/>
          <p:cNvCxnSpPr>
            <a:stCxn id="194" idx="3"/>
            <a:endCxn id="209" idx="1"/>
          </p:cNvCxnSpPr>
          <p:nvPr/>
        </p:nvCxnSpPr>
        <p:spPr>
          <a:xfrm>
            <a:off x="3812325" y="4210650"/>
            <a:ext cx="2375400" cy="443400"/>
          </a:xfrm>
          <a:prstGeom prst="straightConnector1">
            <a:avLst/>
          </a:prstGeom>
          <a:noFill/>
          <a:ln cap="flat" cmpd="sng" w="9525">
            <a:solidFill>
              <a:schemeClr val="dk2"/>
            </a:solidFill>
            <a:prstDash val="solid"/>
            <a:round/>
            <a:headEnd len="med" w="med" type="none"/>
            <a:tailEnd len="med" w="med" type="none"/>
          </a:ln>
        </p:spPr>
      </p:cxnSp>
      <p:sp>
        <p:nvSpPr>
          <p:cNvPr id="219" name="Google Shape;219;p25"/>
          <p:cNvSpPr txBox="1"/>
          <p:nvPr/>
        </p:nvSpPr>
        <p:spPr>
          <a:xfrm>
            <a:off x="6989425" y="1537638"/>
            <a:ext cx="65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0ms</a:t>
            </a:r>
            <a:endParaRPr>
              <a:latin typeface="Lato"/>
              <a:ea typeface="Lato"/>
              <a:cs typeface="Lato"/>
              <a:sym typeface="Lato"/>
            </a:endParaRPr>
          </a:p>
        </p:txBody>
      </p:sp>
      <p:sp>
        <p:nvSpPr>
          <p:cNvPr id="220" name="Google Shape;220;p25"/>
          <p:cNvSpPr txBox="1"/>
          <p:nvPr/>
        </p:nvSpPr>
        <p:spPr>
          <a:xfrm>
            <a:off x="2597275" y="751088"/>
            <a:ext cx="95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1882</a:t>
            </a:r>
            <a:r>
              <a:rPr lang="en">
                <a:latin typeface="Lato"/>
                <a:ea typeface="Lato"/>
                <a:cs typeface="Lato"/>
                <a:sym typeface="Lato"/>
              </a:rPr>
              <a:t>ms</a:t>
            </a:r>
            <a:endParaRPr>
              <a:latin typeface="Lato"/>
              <a:ea typeface="Lato"/>
              <a:cs typeface="Lato"/>
              <a:sym typeface="Lato"/>
            </a:endParaRPr>
          </a:p>
        </p:txBody>
      </p:sp>
      <p:sp>
        <p:nvSpPr>
          <p:cNvPr id="221" name="Google Shape;221;p25"/>
          <p:cNvSpPr txBox="1"/>
          <p:nvPr>
            <p:ph idx="4294967295" type="title"/>
          </p:nvPr>
        </p:nvSpPr>
        <p:spPr>
          <a:xfrm>
            <a:off x="0" y="409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i="1" lang="en" sz="1733" u="sng">
                <a:solidFill>
                  <a:srgbClr val="1A1A1A"/>
                </a:solidFill>
                <a:latin typeface="Lato"/>
                <a:ea typeface="Lato"/>
                <a:cs typeface="Lato"/>
                <a:sym typeface="Lato"/>
              </a:rPr>
              <a:t>Routing Starts From Node6 having lower Degree (Percolation Centrality)</a:t>
            </a:r>
            <a:endParaRPr i="1" sz="1733" u="sng">
              <a:solidFill>
                <a:srgbClr val="1A1A1A"/>
              </a:solidFill>
              <a:latin typeface="Lato"/>
              <a:ea typeface="Lato"/>
              <a:cs typeface="Lato"/>
              <a:sym typeface="Lato"/>
            </a:endParaRPr>
          </a:p>
          <a:p>
            <a:pPr indent="0" lvl="0" marL="0" rtl="0" algn="l">
              <a:spcBef>
                <a:spcPts val="0"/>
              </a:spcBef>
              <a:spcAft>
                <a:spcPts val="0"/>
              </a:spcAft>
              <a:buNone/>
            </a:pPr>
            <a:r>
              <a:t/>
            </a:r>
            <a:endParaRPr sz="1577">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p:nvPr/>
        </p:nvSpPr>
        <p:spPr>
          <a:xfrm>
            <a:off x="509600" y="2312200"/>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a:off x="771572"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10.128.0.2</a:t>
            </a:r>
            <a:endParaRPr sz="1100"/>
          </a:p>
        </p:txBody>
      </p:sp>
      <p:sp>
        <p:nvSpPr>
          <p:cNvPr id="228" name="Google Shape;228;p26"/>
          <p:cNvSpPr/>
          <p:nvPr/>
        </p:nvSpPr>
        <p:spPr>
          <a:xfrm>
            <a:off x="959477"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Node1</a:t>
            </a:r>
            <a:endParaRPr sz="900"/>
          </a:p>
        </p:txBody>
      </p:sp>
      <p:sp>
        <p:nvSpPr>
          <p:cNvPr id="229" name="Google Shape;229;p26"/>
          <p:cNvSpPr/>
          <p:nvPr/>
        </p:nvSpPr>
        <p:spPr>
          <a:xfrm>
            <a:off x="2258625" y="3696900"/>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6"/>
          <p:cNvSpPr/>
          <p:nvPr/>
        </p:nvSpPr>
        <p:spPr>
          <a:xfrm>
            <a:off x="2520597" y="41403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10.128.0.5</a:t>
            </a:r>
            <a:endParaRPr sz="1100"/>
          </a:p>
        </p:txBody>
      </p:sp>
      <p:sp>
        <p:nvSpPr>
          <p:cNvPr id="231" name="Google Shape;231;p26"/>
          <p:cNvSpPr/>
          <p:nvPr/>
        </p:nvSpPr>
        <p:spPr>
          <a:xfrm>
            <a:off x="2708502" y="38241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Node4</a:t>
            </a:r>
            <a:endParaRPr sz="900"/>
          </a:p>
        </p:txBody>
      </p:sp>
      <p:sp>
        <p:nvSpPr>
          <p:cNvPr id="232" name="Google Shape;232;p26"/>
          <p:cNvSpPr/>
          <p:nvPr/>
        </p:nvSpPr>
        <p:spPr>
          <a:xfrm>
            <a:off x="2258650" y="10310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
          <p:cNvSpPr/>
          <p:nvPr/>
        </p:nvSpPr>
        <p:spPr>
          <a:xfrm>
            <a:off x="2520622" y="14745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10.128.0.8</a:t>
            </a:r>
            <a:endParaRPr sz="1100"/>
          </a:p>
        </p:txBody>
      </p:sp>
      <p:sp>
        <p:nvSpPr>
          <p:cNvPr id="234" name="Google Shape;234;p26"/>
          <p:cNvSpPr/>
          <p:nvPr/>
        </p:nvSpPr>
        <p:spPr>
          <a:xfrm>
            <a:off x="2708527" y="11583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Node7</a:t>
            </a:r>
            <a:endParaRPr sz="900"/>
          </a:p>
        </p:txBody>
      </p:sp>
      <p:sp>
        <p:nvSpPr>
          <p:cNvPr id="235" name="Google Shape;235;p26"/>
          <p:cNvSpPr/>
          <p:nvPr/>
        </p:nvSpPr>
        <p:spPr>
          <a:xfrm>
            <a:off x="3988625" y="2312200"/>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p:nvPr/>
        </p:nvSpPr>
        <p:spPr>
          <a:xfrm>
            <a:off x="4250597"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10.128.0.3</a:t>
            </a:r>
            <a:endParaRPr sz="1100"/>
          </a:p>
        </p:txBody>
      </p:sp>
      <p:sp>
        <p:nvSpPr>
          <p:cNvPr id="237" name="Google Shape;237;p26"/>
          <p:cNvSpPr/>
          <p:nvPr/>
        </p:nvSpPr>
        <p:spPr>
          <a:xfrm>
            <a:off x="4438502"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Node2</a:t>
            </a:r>
            <a:endParaRPr sz="900"/>
          </a:p>
        </p:txBody>
      </p:sp>
      <p:sp>
        <p:nvSpPr>
          <p:cNvPr id="238" name="Google Shape;238;p26"/>
          <p:cNvSpPr/>
          <p:nvPr/>
        </p:nvSpPr>
        <p:spPr>
          <a:xfrm>
            <a:off x="6539650" y="309575"/>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p:nvPr/>
        </p:nvSpPr>
        <p:spPr>
          <a:xfrm>
            <a:off x="6801622" y="7530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10.128.0.6</a:t>
            </a:r>
            <a:endParaRPr sz="1100"/>
          </a:p>
        </p:txBody>
      </p:sp>
      <p:sp>
        <p:nvSpPr>
          <p:cNvPr id="240" name="Google Shape;240;p26"/>
          <p:cNvSpPr/>
          <p:nvPr/>
        </p:nvSpPr>
        <p:spPr>
          <a:xfrm>
            <a:off x="6989427" y="4368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Node5</a:t>
            </a:r>
            <a:endParaRPr sz="900"/>
          </a:p>
        </p:txBody>
      </p:sp>
      <p:sp>
        <p:nvSpPr>
          <p:cNvPr id="241" name="Google Shape;241;p26"/>
          <p:cNvSpPr/>
          <p:nvPr/>
        </p:nvSpPr>
        <p:spPr>
          <a:xfrm>
            <a:off x="6539650" y="18826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p:nvPr/>
        </p:nvSpPr>
        <p:spPr>
          <a:xfrm>
            <a:off x="6801622" y="23261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10.128.0.7</a:t>
            </a:r>
            <a:endParaRPr sz="1100"/>
          </a:p>
        </p:txBody>
      </p:sp>
      <p:sp>
        <p:nvSpPr>
          <p:cNvPr id="243" name="Google Shape;243;p26"/>
          <p:cNvSpPr/>
          <p:nvPr/>
        </p:nvSpPr>
        <p:spPr>
          <a:xfrm>
            <a:off x="6989527" y="20099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Node6</a:t>
            </a:r>
            <a:endParaRPr sz="900"/>
          </a:p>
        </p:txBody>
      </p:sp>
      <p:sp>
        <p:nvSpPr>
          <p:cNvPr id="244" name="Google Shape;244;p26"/>
          <p:cNvSpPr/>
          <p:nvPr/>
        </p:nvSpPr>
        <p:spPr>
          <a:xfrm>
            <a:off x="6187725" y="4140375"/>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a:off x="6449697" y="45838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10.128.0.4</a:t>
            </a:r>
            <a:endParaRPr sz="1100"/>
          </a:p>
        </p:txBody>
      </p:sp>
      <p:sp>
        <p:nvSpPr>
          <p:cNvPr id="246" name="Google Shape;246;p26"/>
          <p:cNvSpPr/>
          <p:nvPr/>
        </p:nvSpPr>
        <p:spPr>
          <a:xfrm>
            <a:off x="6637602" y="42676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Node3</a:t>
            </a:r>
            <a:endParaRPr sz="900"/>
          </a:p>
        </p:txBody>
      </p:sp>
      <p:cxnSp>
        <p:nvCxnSpPr>
          <p:cNvPr id="247" name="Google Shape;247;p26"/>
          <p:cNvCxnSpPr>
            <a:stCxn id="226" idx="3"/>
            <a:endCxn id="232" idx="2"/>
          </p:cNvCxnSpPr>
          <p:nvPr/>
        </p:nvCxnSpPr>
        <p:spPr>
          <a:xfrm flipH="1" rot="10800000">
            <a:off x="2063300" y="2058550"/>
            <a:ext cx="972300" cy="7674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26"/>
          <p:cNvCxnSpPr>
            <a:stCxn id="235" idx="1"/>
            <a:endCxn id="232" idx="2"/>
          </p:cNvCxnSpPr>
          <p:nvPr/>
        </p:nvCxnSpPr>
        <p:spPr>
          <a:xfrm rot="10800000">
            <a:off x="3035525" y="2058550"/>
            <a:ext cx="953100" cy="7674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26"/>
          <p:cNvCxnSpPr>
            <a:stCxn id="229" idx="1"/>
            <a:endCxn id="226" idx="2"/>
          </p:cNvCxnSpPr>
          <p:nvPr/>
        </p:nvCxnSpPr>
        <p:spPr>
          <a:xfrm rot="10800000">
            <a:off x="1286325" y="3339750"/>
            <a:ext cx="972300" cy="8709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26"/>
          <p:cNvCxnSpPr>
            <a:stCxn id="229" idx="3"/>
            <a:endCxn id="235" idx="2"/>
          </p:cNvCxnSpPr>
          <p:nvPr/>
        </p:nvCxnSpPr>
        <p:spPr>
          <a:xfrm flipH="1" rot="10800000">
            <a:off x="3812325" y="3339750"/>
            <a:ext cx="953100" cy="8709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26"/>
          <p:cNvCxnSpPr>
            <a:stCxn id="232" idx="3"/>
            <a:endCxn id="238" idx="1"/>
          </p:cNvCxnSpPr>
          <p:nvPr/>
        </p:nvCxnSpPr>
        <p:spPr>
          <a:xfrm flipH="1" rot="10800000">
            <a:off x="3812350" y="823325"/>
            <a:ext cx="2727300" cy="7215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26"/>
          <p:cNvCxnSpPr>
            <a:stCxn id="232" idx="3"/>
            <a:endCxn id="241" idx="1"/>
          </p:cNvCxnSpPr>
          <p:nvPr/>
        </p:nvCxnSpPr>
        <p:spPr>
          <a:xfrm>
            <a:off x="3812350" y="1544825"/>
            <a:ext cx="2727300" cy="8517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26"/>
          <p:cNvCxnSpPr>
            <a:stCxn id="229" idx="3"/>
            <a:endCxn id="244" idx="1"/>
          </p:cNvCxnSpPr>
          <p:nvPr/>
        </p:nvCxnSpPr>
        <p:spPr>
          <a:xfrm>
            <a:off x="3812325" y="4210650"/>
            <a:ext cx="2375400" cy="443400"/>
          </a:xfrm>
          <a:prstGeom prst="straightConnector1">
            <a:avLst/>
          </a:prstGeom>
          <a:noFill/>
          <a:ln cap="flat" cmpd="sng" w="9525">
            <a:solidFill>
              <a:schemeClr val="dk2"/>
            </a:solidFill>
            <a:prstDash val="solid"/>
            <a:round/>
            <a:headEnd len="med" w="med" type="none"/>
            <a:tailEnd len="med" w="med" type="none"/>
          </a:ln>
        </p:spPr>
      </p:cxnSp>
      <p:sp>
        <p:nvSpPr>
          <p:cNvPr id="254" name="Google Shape;254;p26"/>
          <p:cNvSpPr txBox="1"/>
          <p:nvPr/>
        </p:nvSpPr>
        <p:spPr>
          <a:xfrm>
            <a:off x="6989425" y="1537638"/>
            <a:ext cx="65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0ms</a:t>
            </a:r>
            <a:endParaRPr>
              <a:latin typeface="Lato"/>
              <a:ea typeface="Lato"/>
              <a:cs typeface="Lato"/>
              <a:sym typeface="Lato"/>
            </a:endParaRPr>
          </a:p>
        </p:txBody>
      </p:sp>
      <p:sp>
        <p:nvSpPr>
          <p:cNvPr id="255" name="Google Shape;255;p26"/>
          <p:cNvSpPr txBox="1"/>
          <p:nvPr/>
        </p:nvSpPr>
        <p:spPr>
          <a:xfrm>
            <a:off x="2597275" y="751088"/>
            <a:ext cx="95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1882ms</a:t>
            </a:r>
            <a:endParaRPr>
              <a:latin typeface="Lato"/>
              <a:ea typeface="Lato"/>
              <a:cs typeface="Lato"/>
              <a:sym typeface="Lato"/>
            </a:endParaRPr>
          </a:p>
        </p:txBody>
      </p:sp>
      <p:sp>
        <p:nvSpPr>
          <p:cNvPr id="256" name="Google Shape;256;p26"/>
          <p:cNvSpPr txBox="1"/>
          <p:nvPr/>
        </p:nvSpPr>
        <p:spPr>
          <a:xfrm>
            <a:off x="809925" y="1967938"/>
            <a:ext cx="95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3621</a:t>
            </a:r>
            <a:r>
              <a:rPr lang="en">
                <a:latin typeface="Lato"/>
                <a:ea typeface="Lato"/>
                <a:cs typeface="Lato"/>
                <a:sym typeface="Lato"/>
              </a:rPr>
              <a:t>ms</a:t>
            </a:r>
            <a:endParaRPr>
              <a:latin typeface="Lato"/>
              <a:ea typeface="Lato"/>
              <a:cs typeface="Lato"/>
              <a:sym typeface="Lato"/>
            </a:endParaRPr>
          </a:p>
        </p:txBody>
      </p:sp>
      <p:sp>
        <p:nvSpPr>
          <p:cNvPr id="257" name="Google Shape;257;p26"/>
          <p:cNvSpPr txBox="1"/>
          <p:nvPr>
            <p:ph idx="4294967295" type="title"/>
          </p:nvPr>
        </p:nvSpPr>
        <p:spPr>
          <a:xfrm>
            <a:off x="0" y="409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i="1" lang="en" sz="1733" u="sng">
                <a:solidFill>
                  <a:srgbClr val="1A1A1A"/>
                </a:solidFill>
                <a:latin typeface="Lato"/>
                <a:ea typeface="Lato"/>
                <a:cs typeface="Lato"/>
                <a:sym typeface="Lato"/>
              </a:rPr>
              <a:t>Routing Starts From Node6 having lower Degree (Percolation Centrality)</a:t>
            </a:r>
            <a:endParaRPr i="1" sz="1733" u="sng">
              <a:solidFill>
                <a:srgbClr val="1A1A1A"/>
              </a:solidFill>
              <a:latin typeface="Lato"/>
              <a:ea typeface="Lato"/>
              <a:cs typeface="Lato"/>
              <a:sym typeface="Lato"/>
            </a:endParaRPr>
          </a:p>
          <a:p>
            <a:pPr indent="0" lvl="0" marL="0" rtl="0" algn="l">
              <a:spcBef>
                <a:spcPts val="0"/>
              </a:spcBef>
              <a:spcAft>
                <a:spcPts val="0"/>
              </a:spcAft>
              <a:buNone/>
            </a:pPr>
            <a:r>
              <a:t/>
            </a:r>
            <a:endParaRPr sz="1577">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7"/>
          <p:cNvSpPr/>
          <p:nvPr/>
        </p:nvSpPr>
        <p:spPr>
          <a:xfrm>
            <a:off x="509600" y="2312200"/>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771572"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10.128.0.2</a:t>
            </a:r>
            <a:endParaRPr sz="1100"/>
          </a:p>
        </p:txBody>
      </p:sp>
      <p:sp>
        <p:nvSpPr>
          <p:cNvPr id="264" name="Google Shape;264;p27"/>
          <p:cNvSpPr/>
          <p:nvPr/>
        </p:nvSpPr>
        <p:spPr>
          <a:xfrm>
            <a:off x="959477"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Node1</a:t>
            </a:r>
            <a:endParaRPr sz="900"/>
          </a:p>
        </p:txBody>
      </p:sp>
      <p:sp>
        <p:nvSpPr>
          <p:cNvPr id="265" name="Google Shape;265;p27"/>
          <p:cNvSpPr/>
          <p:nvPr/>
        </p:nvSpPr>
        <p:spPr>
          <a:xfrm>
            <a:off x="2258625" y="3696900"/>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2520597" y="41403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10.128.0.5</a:t>
            </a:r>
            <a:endParaRPr sz="1100"/>
          </a:p>
        </p:txBody>
      </p:sp>
      <p:sp>
        <p:nvSpPr>
          <p:cNvPr id="267" name="Google Shape;267;p27"/>
          <p:cNvSpPr/>
          <p:nvPr/>
        </p:nvSpPr>
        <p:spPr>
          <a:xfrm>
            <a:off x="2708502" y="38241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Node4</a:t>
            </a:r>
            <a:endParaRPr sz="900"/>
          </a:p>
        </p:txBody>
      </p:sp>
      <p:sp>
        <p:nvSpPr>
          <p:cNvPr id="268" name="Google Shape;268;p27"/>
          <p:cNvSpPr/>
          <p:nvPr/>
        </p:nvSpPr>
        <p:spPr>
          <a:xfrm>
            <a:off x="2258650" y="10310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2520622" y="14745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10.128.0.8</a:t>
            </a:r>
            <a:endParaRPr sz="1100"/>
          </a:p>
        </p:txBody>
      </p:sp>
      <p:sp>
        <p:nvSpPr>
          <p:cNvPr id="270" name="Google Shape;270;p27"/>
          <p:cNvSpPr/>
          <p:nvPr/>
        </p:nvSpPr>
        <p:spPr>
          <a:xfrm>
            <a:off x="2708527" y="11583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Node7</a:t>
            </a:r>
            <a:endParaRPr sz="900"/>
          </a:p>
        </p:txBody>
      </p:sp>
      <p:sp>
        <p:nvSpPr>
          <p:cNvPr id="271" name="Google Shape;271;p27"/>
          <p:cNvSpPr/>
          <p:nvPr/>
        </p:nvSpPr>
        <p:spPr>
          <a:xfrm>
            <a:off x="3988625" y="2312200"/>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4250597"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10.128.0.3</a:t>
            </a:r>
            <a:endParaRPr sz="1100"/>
          </a:p>
        </p:txBody>
      </p:sp>
      <p:sp>
        <p:nvSpPr>
          <p:cNvPr id="273" name="Google Shape;273;p27"/>
          <p:cNvSpPr/>
          <p:nvPr/>
        </p:nvSpPr>
        <p:spPr>
          <a:xfrm>
            <a:off x="4438502"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Node2</a:t>
            </a:r>
            <a:endParaRPr sz="900"/>
          </a:p>
        </p:txBody>
      </p:sp>
      <p:sp>
        <p:nvSpPr>
          <p:cNvPr id="274" name="Google Shape;274;p27"/>
          <p:cNvSpPr/>
          <p:nvPr/>
        </p:nvSpPr>
        <p:spPr>
          <a:xfrm>
            <a:off x="6539650" y="3095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6801622" y="7530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10.128.0.6</a:t>
            </a:r>
            <a:endParaRPr sz="1100"/>
          </a:p>
        </p:txBody>
      </p:sp>
      <p:sp>
        <p:nvSpPr>
          <p:cNvPr id="276" name="Google Shape;276;p27"/>
          <p:cNvSpPr/>
          <p:nvPr/>
        </p:nvSpPr>
        <p:spPr>
          <a:xfrm>
            <a:off x="6989427" y="4368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Node5</a:t>
            </a:r>
            <a:endParaRPr sz="900"/>
          </a:p>
        </p:txBody>
      </p:sp>
      <p:sp>
        <p:nvSpPr>
          <p:cNvPr id="277" name="Google Shape;277;p27"/>
          <p:cNvSpPr/>
          <p:nvPr/>
        </p:nvSpPr>
        <p:spPr>
          <a:xfrm>
            <a:off x="6539650" y="18826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6801622" y="23261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10.128.0.7</a:t>
            </a:r>
            <a:endParaRPr sz="1100"/>
          </a:p>
        </p:txBody>
      </p:sp>
      <p:sp>
        <p:nvSpPr>
          <p:cNvPr id="279" name="Google Shape;279;p27"/>
          <p:cNvSpPr/>
          <p:nvPr/>
        </p:nvSpPr>
        <p:spPr>
          <a:xfrm>
            <a:off x="6989527" y="20099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Node6</a:t>
            </a:r>
            <a:endParaRPr sz="900"/>
          </a:p>
        </p:txBody>
      </p:sp>
      <p:sp>
        <p:nvSpPr>
          <p:cNvPr id="280" name="Google Shape;280;p27"/>
          <p:cNvSpPr/>
          <p:nvPr/>
        </p:nvSpPr>
        <p:spPr>
          <a:xfrm>
            <a:off x="6187725" y="4140375"/>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6449697" y="45838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10.128.0.4</a:t>
            </a:r>
            <a:endParaRPr sz="1100"/>
          </a:p>
        </p:txBody>
      </p:sp>
      <p:sp>
        <p:nvSpPr>
          <p:cNvPr id="282" name="Google Shape;282;p27"/>
          <p:cNvSpPr/>
          <p:nvPr/>
        </p:nvSpPr>
        <p:spPr>
          <a:xfrm>
            <a:off x="6637602" y="42676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Node3</a:t>
            </a:r>
            <a:endParaRPr sz="900"/>
          </a:p>
        </p:txBody>
      </p:sp>
      <p:cxnSp>
        <p:nvCxnSpPr>
          <p:cNvPr id="283" name="Google Shape;283;p27"/>
          <p:cNvCxnSpPr>
            <a:stCxn id="262" idx="3"/>
            <a:endCxn id="268" idx="2"/>
          </p:cNvCxnSpPr>
          <p:nvPr/>
        </p:nvCxnSpPr>
        <p:spPr>
          <a:xfrm flipH="1" rot="10800000">
            <a:off x="2063300" y="2058550"/>
            <a:ext cx="972300" cy="7674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27"/>
          <p:cNvCxnSpPr>
            <a:stCxn id="271" idx="1"/>
            <a:endCxn id="268" idx="2"/>
          </p:cNvCxnSpPr>
          <p:nvPr/>
        </p:nvCxnSpPr>
        <p:spPr>
          <a:xfrm rot="10800000">
            <a:off x="3035525" y="2058550"/>
            <a:ext cx="953100" cy="7674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27"/>
          <p:cNvCxnSpPr>
            <a:stCxn id="265" idx="1"/>
            <a:endCxn id="262" idx="2"/>
          </p:cNvCxnSpPr>
          <p:nvPr/>
        </p:nvCxnSpPr>
        <p:spPr>
          <a:xfrm rot="10800000">
            <a:off x="1286325" y="3339750"/>
            <a:ext cx="972300" cy="8709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27"/>
          <p:cNvCxnSpPr>
            <a:stCxn id="265" idx="3"/>
            <a:endCxn id="271" idx="2"/>
          </p:cNvCxnSpPr>
          <p:nvPr/>
        </p:nvCxnSpPr>
        <p:spPr>
          <a:xfrm flipH="1" rot="10800000">
            <a:off x="3812325" y="3339750"/>
            <a:ext cx="953100" cy="87090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27"/>
          <p:cNvCxnSpPr>
            <a:stCxn id="268" idx="3"/>
            <a:endCxn id="274" idx="1"/>
          </p:cNvCxnSpPr>
          <p:nvPr/>
        </p:nvCxnSpPr>
        <p:spPr>
          <a:xfrm flipH="1" rot="10800000">
            <a:off x="3812350" y="823325"/>
            <a:ext cx="2727300" cy="721500"/>
          </a:xfrm>
          <a:prstGeom prst="straightConnector1">
            <a:avLst/>
          </a:prstGeom>
          <a:noFill/>
          <a:ln cap="flat" cmpd="sng" w="9525">
            <a:solidFill>
              <a:schemeClr val="dk2"/>
            </a:solidFill>
            <a:prstDash val="solid"/>
            <a:round/>
            <a:headEnd len="med" w="med" type="none"/>
            <a:tailEnd len="med" w="med" type="none"/>
          </a:ln>
        </p:spPr>
      </p:cxnSp>
      <p:cxnSp>
        <p:nvCxnSpPr>
          <p:cNvPr id="288" name="Google Shape;288;p27"/>
          <p:cNvCxnSpPr>
            <a:stCxn id="268" idx="3"/>
            <a:endCxn id="277" idx="1"/>
          </p:cNvCxnSpPr>
          <p:nvPr/>
        </p:nvCxnSpPr>
        <p:spPr>
          <a:xfrm>
            <a:off x="3812350" y="1544825"/>
            <a:ext cx="2727300" cy="85170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p27"/>
          <p:cNvCxnSpPr>
            <a:stCxn id="265" idx="3"/>
            <a:endCxn id="280" idx="1"/>
          </p:cNvCxnSpPr>
          <p:nvPr/>
        </p:nvCxnSpPr>
        <p:spPr>
          <a:xfrm>
            <a:off x="3812325" y="4210650"/>
            <a:ext cx="2375400" cy="443400"/>
          </a:xfrm>
          <a:prstGeom prst="straightConnector1">
            <a:avLst/>
          </a:prstGeom>
          <a:noFill/>
          <a:ln cap="flat" cmpd="sng" w="9525">
            <a:solidFill>
              <a:schemeClr val="dk2"/>
            </a:solidFill>
            <a:prstDash val="solid"/>
            <a:round/>
            <a:headEnd len="med" w="med" type="none"/>
            <a:tailEnd len="med" w="med" type="none"/>
          </a:ln>
        </p:spPr>
      </p:cxnSp>
      <p:sp>
        <p:nvSpPr>
          <p:cNvPr id="290" name="Google Shape;290;p27"/>
          <p:cNvSpPr txBox="1"/>
          <p:nvPr/>
        </p:nvSpPr>
        <p:spPr>
          <a:xfrm>
            <a:off x="6989425" y="1537638"/>
            <a:ext cx="65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0ms</a:t>
            </a:r>
            <a:endParaRPr>
              <a:latin typeface="Lato"/>
              <a:ea typeface="Lato"/>
              <a:cs typeface="Lato"/>
              <a:sym typeface="Lato"/>
            </a:endParaRPr>
          </a:p>
        </p:txBody>
      </p:sp>
      <p:sp>
        <p:nvSpPr>
          <p:cNvPr id="291" name="Google Shape;291;p27"/>
          <p:cNvSpPr txBox="1"/>
          <p:nvPr/>
        </p:nvSpPr>
        <p:spPr>
          <a:xfrm>
            <a:off x="2597275" y="751088"/>
            <a:ext cx="95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1882ms</a:t>
            </a:r>
            <a:endParaRPr>
              <a:latin typeface="Lato"/>
              <a:ea typeface="Lato"/>
              <a:cs typeface="Lato"/>
              <a:sym typeface="Lato"/>
            </a:endParaRPr>
          </a:p>
        </p:txBody>
      </p:sp>
      <p:sp>
        <p:nvSpPr>
          <p:cNvPr id="292" name="Google Shape;292;p27"/>
          <p:cNvSpPr txBox="1"/>
          <p:nvPr/>
        </p:nvSpPr>
        <p:spPr>
          <a:xfrm>
            <a:off x="809925" y="1967938"/>
            <a:ext cx="95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3621ms</a:t>
            </a:r>
            <a:endParaRPr>
              <a:latin typeface="Lato"/>
              <a:ea typeface="Lato"/>
              <a:cs typeface="Lato"/>
              <a:sym typeface="Lato"/>
            </a:endParaRPr>
          </a:p>
        </p:txBody>
      </p:sp>
      <p:sp>
        <p:nvSpPr>
          <p:cNvPr id="293" name="Google Shape;293;p27"/>
          <p:cNvSpPr txBox="1"/>
          <p:nvPr/>
        </p:nvSpPr>
        <p:spPr>
          <a:xfrm>
            <a:off x="6839875" y="-12"/>
            <a:ext cx="95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4346</a:t>
            </a:r>
            <a:r>
              <a:rPr lang="en">
                <a:latin typeface="Lato"/>
                <a:ea typeface="Lato"/>
                <a:cs typeface="Lato"/>
                <a:sym typeface="Lato"/>
              </a:rPr>
              <a:t>ms</a:t>
            </a:r>
            <a:endParaRPr>
              <a:latin typeface="Lato"/>
              <a:ea typeface="Lato"/>
              <a:cs typeface="Lato"/>
              <a:sym typeface="Lato"/>
            </a:endParaRPr>
          </a:p>
        </p:txBody>
      </p:sp>
      <p:sp>
        <p:nvSpPr>
          <p:cNvPr id="294" name="Google Shape;294;p27"/>
          <p:cNvSpPr txBox="1"/>
          <p:nvPr>
            <p:ph idx="4294967295" type="title"/>
          </p:nvPr>
        </p:nvSpPr>
        <p:spPr>
          <a:xfrm>
            <a:off x="0" y="409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i="1" lang="en" sz="1733" u="sng">
                <a:solidFill>
                  <a:srgbClr val="1A1A1A"/>
                </a:solidFill>
                <a:latin typeface="Lato"/>
                <a:ea typeface="Lato"/>
                <a:cs typeface="Lato"/>
                <a:sym typeface="Lato"/>
              </a:rPr>
              <a:t>Routing Starts From Node6 having lower Degree (Percolation Centrality)</a:t>
            </a:r>
            <a:endParaRPr i="1" sz="1733" u="sng">
              <a:solidFill>
                <a:srgbClr val="1A1A1A"/>
              </a:solidFill>
              <a:latin typeface="Lato"/>
              <a:ea typeface="Lato"/>
              <a:cs typeface="Lato"/>
              <a:sym typeface="Lato"/>
            </a:endParaRPr>
          </a:p>
          <a:p>
            <a:pPr indent="0" lvl="0" marL="0" rtl="0" algn="l">
              <a:spcBef>
                <a:spcPts val="0"/>
              </a:spcBef>
              <a:spcAft>
                <a:spcPts val="0"/>
              </a:spcAft>
              <a:buNone/>
            </a:pPr>
            <a:r>
              <a:t/>
            </a:r>
            <a:endParaRPr sz="1577">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8"/>
          <p:cNvSpPr/>
          <p:nvPr/>
        </p:nvSpPr>
        <p:spPr>
          <a:xfrm>
            <a:off x="509600" y="2312200"/>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a:off x="771572"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10.128.0.2</a:t>
            </a:r>
            <a:endParaRPr sz="1100"/>
          </a:p>
        </p:txBody>
      </p:sp>
      <p:sp>
        <p:nvSpPr>
          <p:cNvPr id="301" name="Google Shape;301;p28"/>
          <p:cNvSpPr/>
          <p:nvPr/>
        </p:nvSpPr>
        <p:spPr>
          <a:xfrm>
            <a:off x="959477"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Node1</a:t>
            </a:r>
            <a:endParaRPr sz="900"/>
          </a:p>
        </p:txBody>
      </p:sp>
      <p:sp>
        <p:nvSpPr>
          <p:cNvPr id="302" name="Google Shape;302;p28"/>
          <p:cNvSpPr/>
          <p:nvPr/>
        </p:nvSpPr>
        <p:spPr>
          <a:xfrm>
            <a:off x="2258625" y="3696900"/>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2520597" y="41403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10.128.0.5</a:t>
            </a:r>
            <a:endParaRPr sz="1100"/>
          </a:p>
        </p:txBody>
      </p:sp>
      <p:sp>
        <p:nvSpPr>
          <p:cNvPr id="304" name="Google Shape;304;p28"/>
          <p:cNvSpPr/>
          <p:nvPr/>
        </p:nvSpPr>
        <p:spPr>
          <a:xfrm>
            <a:off x="2708502" y="38241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Node4</a:t>
            </a:r>
            <a:endParaRPr sz="900"/>
          </a:p>
        </p:txBody>
      </p:sp>
      <p:sp>
        <p:nvSpPr>
          <p:cNvPr id="305" name="Google Shape;305;p28"/>
          <p:cNvSpPr/>
          <p:nvPr/>
        </p:nvSpPr>
        <p:spPr>
          <a:xfrm>
            <a:off x="2258650" y="10310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p:nvPr/>
        </p:nvSpPr>
        <p:spPr>
          <a:xfrm>
            <a:off x="2520622" y="14745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10.128.0.8</a:t>
            </a:r>
            <a:endParaRPr sz="1100"/>
          </a:p>
        </p:txBody>
      </p:sp>
      <p:sp>
        <p:nvSpPr>
          <p:cNvPr id="307" name="Google Shape;307;p28"/>
          <p:cNvSpPr/>
          <p:nvPr/>
        </p:nvSpPr>
        <p:spPr>
          <a:xfrm>
            <a:off x="2708527" y="11583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Node7</a:t>
            </a:r>
            <a:endParaRPr sz="900"/>
          </a:p>
        </p:txBody>
      </p:sp>
      <p:sp>
        <p:nvSpPr>
          <p:cNvPr id="308" name="Google Shape;308;p28"/>
          <p:cNvSpPr/>
          <p:nvPr/>
        </p:nvSpPr>
        <p:spPr>
          <a:xfrm>
            <a:off x="3988625" y="2312200"/>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4250597"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10.128.0.3</a:t>
            </a:r>
            <a:endParaRPr sz="1100"/>
          </a:p>
        </p:txBody>
      </p:sp>
      <p:sp>
        <p:nvSpPr>
          <p:cNvPr id="310" name="Google Shape;310;p28"/>
          <p:cNvSpPr/>
          <p:nvPr/>
        </p:nvSpPr>
        <p:spPr>
          <a:xfrm>
            <a:off x="4438502"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Node2</a:t>
            </a:r>
            <a:endParaRPr sz="900"/>
          </a:p>
        </p:txBody>
      </p:sp>
      <p:sp>
        <p:nvSpPr>
          <p:cNvPr id="311" name="Google Shape;311;p28"/>
          <p:cNvSpPr/>
          <p:nvPr/>
        </p:nvSpPr>
        <p:spPr>
          <a:xfrm>
            <a:off x="6539650" y="3095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
          <p:cNvSpPr/>
          <p:nvPr/>
        </p:nvSpPr>
        <p:spPr>
          <a:xfrm>
            <a:off x="6801622" y="7530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10.128.0.6</a:t>
            </a:r>
            <a:endParaRPr sz="1100"/>
          </a:p>
        </p:txBody>
      </p:sp>
      <p:sp>
        <p:nvSpPr>
          <p:cNvPr id="313" name="Google Shape;313;p28"/>
          <p:cNvSpPr/>
          <p:nvPr/>
        </p:nvSpPr>
        <p:spPr>
          <a:xfrm>
            <a:off x="6989427" y="4368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Node5</a:t>
            </a:r>
            <a:endParaRPr sz="900"/>
          </a:p>
        </p:txBody>
      </p:sp>
      <p:sp>
        <p:nvSpPr>
          <p:cNvPr id="314" name="Google Shape;314;p28"/>
          <p:cNvSpPr/>
          <p:nvPr/>
        </p:nvSpPr>
        <p:spPr>
          <a:xfrm>
            <a:off x="6539650" y="18826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p:nvPr/>
        </p:nvSpPr>
        <p:spPr>
          <a:xfrm>
            <a:off x="6801622" y="23261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10.128.0.7</a:t>
            </a:r>
            <a:endParaRPr sz="1100"/>
          </a:p>
        </p:txBody>
      </p:sp>
      <p:sp>
        <p:nvSpPr>
          <p:cNvPr id="316" name="Google Shape;316;p28"/>
          <p:cNvSpPr/>
          <p:nvPr/>
        </p:nvSpPr>
        <p:spPr>
          <a:xfrm>
            <a:off x="6989527" y="20099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Node6</a:t>
            </a:r>
            <a:endParaRPr sz="900"/>
          </a:p>
        </p:txBody>
      </p:sp>
      <p:sp>
        <p:nvSpPr>
          <p:cNvPr id="317" name="Google Shape;317;p28"/>
          <p:cNvSpPr/>
          <p:nvPr/>
        </p:nvSpPr>
        <p:spPr>
          <a:xfrm>
            <a:off x="6187725" y="4140375"/>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6449697" y="45838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10.128.0.4</a:t>
            </a:r>
            <a:endParaRPr sz="1100"/>
          </a:p>
        </p:txBody>
      </p:sp>
      <p:sp>
        <p:nvSpPr>
          <p:cNvPr id="319" name="Google Shape;319;p28"/>
          <p:cNvSpPr/>
          <p:nvPr/>
        </p:nvSpPr>
        <p:spPr>
          <a:xfrm>
            <a:off x="6637602" y="42676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Node3</a:t>
            </a:r>
            <a:endParaRPr sz="900"/>
          </a:p>
        </p:txBody>
      </p:sp>
      <p:cxnSp>
        <p:nvCxnSpPr>
          <p:cNvPr id="320" name="Google Shape;320;p28"/>
          <p:cNvCxnSpPr>
            <a:stCxn id="299" idx="3"/>
            <a:endCxn id="305" idx="2"/>
          </p:cNvCxnSpPr>
          <p:nvPr/>
        </p:nvCxnSpPr>
        <p:spPr>
          <a:xfrm flipH="1" rot="10800000">
            <a:off x="2063300" y="2058550"/>
            <a:ext cx="972300" cy="7674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28"/>
          <p:cNvCxnSpPr>
            <a:stCxn id="308" idx="1"/>
            <a:endCxn id="305" idx="2"/>
          </p:cNvCxnSpPr>
          <p:nvPr/>
        </p:nvCxnSpPr>
        <p:spPr>
          <a:xfrm rot="10800000">
            <a:off x="3035525" y="2058550"/>
            <a:ext cx="953100" cy="7674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28"/>
          <p:cNvCxnSpPr>
            <a:stCxn id="302" idx="1"/>
            <a:endCxn id="299" idx="2"/>
          </p:cNvCxnSpPr>
          <p:nvPr/>
        </p:nvCxnSpPr>
        <p:spPr>
          <a:xfrm rot="10800000">
            <a:off x="1286325" y="3339750"/>
            <a:ext cx="972300" cy="8709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28"/>
          <p:cNvCxnSpPr>
            <a:stCxn id="302" idx="3"/>
            <a:endCxn id="308" idx="2"/>
          </p:cNvCxnSpPr>
          <p:nvPr/>
        </p:nvCxnSpPr>
        <p:spPr>
          <a:xfrm flipH="1" rot="10800000">
            <a:off x="3812325" y="3339750"/>
            <a:ext cx="953100" cy="8709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28"/>
          <p:cNvCxnSpPr>
            <a:stCxn id="305" idx="3"/>
            <a:endCxn id="311" idx="1"/>
          </p:cNvCxnSpPr>
          <p:nvPr/>
        </p:nvCxnSpPr>
        <p:spPr>
          <a:xfrm flipH="1" rot="10800000">
            <a:off x="3812350" y="823325"/>
            <a:ext cx="2727300" cy="7215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28"/>
          <p:cNvCxnSpPr>
            <a:stCxn id="305" idx="3"/>
            <a:endCxn id="314" idx="1"/>
          </p:cNvCxnSpPr>
          <p:nvPr/>
        </p:nvCxnSpPr>
        <p:spPr>
          <a:xfrm>
            <a:off x="3812350" y="1544825"/>
            <a:ext cx="2727300" cy="8517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28"/>
          <p:cNvCxnSpPr>
            <a:stCxn id="302" idx="3"/>
            <a:endCxn id="317" idx="1"/>
          </p:cNvCxnSpPr>
          <p:nvPr/>
        </p:nvCxnSpPr>
        <p:spPr>
          <a:xfrm>
            <a:off x="3812325" y="4210650"/>
            <a:ext cx="2375400" cy="443400"/>
          </a:xfrm>
          <a:prstGeom prst="straightConnector1">
            <a:avLst/>
          </a:prstGeom>
          <a:noFill/>
          <a:ln cap="flat" cmpd="sng" w="9525">
            <a:solidFill>
              <a:schemeClr val="dk2"/>
            </a:solidFill>
            <a:prstDash val="solid"/>
            <a:round/>
            <a:headEnd len="med" w="med" type="none"/>
            <a:tailEnd len="med" w="med" type="none"/>
          </a:ln>
        </p:spPr>
      </p:cxnSp>
      <p:sp>
        <p:nvSpPr>
          <p:cNvPr id="327" name="Google Shape;327;p28"/>
          <p:cNvSpPr txBox="1"/>
          <p:nvPr/>
        </p:nvSpPr>
        <p:spPr>
          <a:xfrm>
            <a:off x="6989425" y="1537638"/>
            <a:ext cx="65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0ms</a:t>
            </a:r>
            <a:endParaRPr>
              <a:latin typeface="Lato"/>
              <a:ea typeface="Lato"/>
              <a:cs typeface="Lato"/>
              <a:sym typeface="Lato"/>
            </a:endParaRPr>
          </a:p>
        </p:txBody>
      </p:sp>
      <p:sp>
        <p:nvSpPr>
          <p:cNvPr id="328" name="Google Shape;328;p28"/>
          <p:cNvSpPr txBox="1"/>
          <p:nvPr/>
        </p:nvSpPr>
        <p:spPr>
          <a:xfrm>
            <a:off x="2597275" y="751088"/>
            <a:ext cx="95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1882ms</a:t>
            </a:r>
            <a:endParaRPr>
              <a:latin typeface="Lato"/>
              <a:ea typeface="Lato"/>
              <a:cs typeface="Lato"/>
              <a:sym typeface="Lato"/>
            </a:endParaRPr>
          </a:p>
        </p:txBody>
      </p:sp>
      <p:sp>
        <p:nvSpPr>
          <p:cNvPr id="329" name="Google Shape;329;p28"/>
          <p:cNvSpPr txBox="1"/>
          <p:nvPr/>
        </p:nvSpPr>
        <p:spPr>
          <a:xfrm>
            <a:off x="809925" y="1967938"/>
            <a:ext cx="95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3621ms</a:t>
            </a:r>
            <a:endParaRPr>
              <a:latin typeface="Lato"/>
              <a:ea typeface="Lato"/>
              <a:cs typeface="Lato"/>
              <a:sym typeface="Lato"/>
            </a:endParaRPr>
          </a:p>
        </p:txBody>
      </p:sp>
      <p:sp>
        <p:nvSpPr>
          <p:cNvPr id="330" name="Google Shape;330;p28"/>
          <p:cNvSpPr txBox="1"/>
          <p:nvPr/>
        </p:nvSpPr>
        <p:spPr>
          <a:xfrm>
            <a:off x="6839875" y="-12"/>
            <a:ext cx="95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4346ms</a:t>
            </a:r>
            <a:endParaRPr>
              <a:latin typeface="Lato"/>
              <a:ea typeface="Lato"/>
              <a:cs typeface="Lato"/>
              <a:sym typeface="Lato"/>
            </a:endParaRPr>
          </a:p>
        </p:txBody>
      </p:sp>
      <p:sp>
        <p:nvSpPr>
          <p:cNvPr id="331" name="Google Shape;331;p28"/>
          <p:cNvSpPr txBox="1"/>
          <p:nvPr/>
        </p:nvSpPr>
        <p:spPr>
          <a:xfrm>
            <a:off x="4311075" y="2009938"/>
            <a:ext cx="95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4363ms</a:t>
            </a:r>
            <a:endParaRPr>
              <a:latin typeface="Lato"/>
              <a:ea typeface="Lato"/>
              <a:cs typeface="Lato"/>
              <a:sym typeface="Lato"/>
            </a:endParaRPr>
          </a:p>
        </p:txBody>
      </p:sp>
      <p:sp>
        <p:nvSpPr>
          <p:cNvPr id="332" name="Google Shape;332;p28"/>
          <p:cNvSpPr txBox="1"/>
          <p:nvPr>
            <p:ph idx="4294967295" type="title"/>
          </p:nvPr>
        </p:nvSpPr>
        <p:spPr>
          <a:xfrm>
            <a:off x="0" y="409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i="1" lang="en" sz="1733" u="sng">
                <a:solidFill>
                  <a:srgbClr val="1A1A1A"/>
                </a:solidFill>
                <a:latin typeface="Lato"/>
                <a:ea typeface="Lato"/>
                <a:cs typeface="Lato"/>
                <a:sym typeface="Lato"/>
              </a:rPr>
              <a:t>Routing Starts From Node6 having lower Degree (Percolation Centrality)</a:t>
            </a:r>
            <a:endParaRPr i="1" sz="1733" u="sng">
              <a:solidFill>
                <a:srgbClr val="1A1A1A"/>
              </a:solidFill>
              <a:latin typeface="Lato"/>
              <a:ea typeface="Lato"/>
              <a:cs typeface="Lato"/>
              <a:sym typeface="Lato"/>
            </a:endParaRPr>
          </a:p>
          <a:p>
            <a:pPr indent="0" lvl="0" marL="0" rtl="0" algn="l">
              <a:spcBef>
                <a:spcPts val="0"/>
              </a:spcBef>
              <a:spcAft>
                <a:spcPts val="0"/>
              </a:spcAft>
              <a:buNone/>
            </a:pPr>
            <a:r>
              <a:t/>
            </a:r>
            <a:endParaRPr sz="1577">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9"/>
          <p:cNvSpPr/>
          <p:nvPr/>
        </p:nvSpPr>
        <p:spPr>
          <a:xfrm>
            <a:off x="509600" y="2312200"/>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771572"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10.128.0.2</a:t>
            </a:r>
            <a:endParaRPr sz="1100"/>
          </a:p>
        </p:txBody>
      </p:sp>
      <p:sp>
        <p:nvSpPr>
          <p:cNvPr id="339" name="Google Shape;339;p29"/>
          <p:cNvSpPr/>
          <p:nvPr/>
        </p:nvSpPr>
        <p:spPr>
          <a:xfrm>
            <a:off x="959477"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Node1</a:t>
            </a:r>
            <a:endParaRPr sz="900"/>
          </a:p>
        </p:txBody>
      </p:sp>
      <p:sp>
        <p:nvSpPr>
          <p:cNvPr id="340" name="Google Shape;340;p29"/>
          <p:cNvSpPr/>
          <p:nvPr/>
        </p:nvSpPr>
        <p:spPr>
          <a:xfrm>
            <a:off x="2258625" y="3696900"/>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2520597" y="41403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10.128.0.5</a:t>
            </a:r>
            <a:endParaRPr sz="1100"/>
          </a:p>
        </p:txBody>
      </p:sp>
      <p:sp>
        <p:nvSpPr>
          <p:cNvPr id="342" name="Google Shape;342;p29"/>
          <p:cNvSpPr/>
          <p:nvPr/>
        </p:nvSpPr>
        <p:spPr>
          <a:xfrm>
            <a:off x="2708502" y="38241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Node4</a:t>
            </a:r>
            <a:endParaRPr sz="900"/>
          </a:p>
        </p:txBody>
      </p:sp>
      <p:sp>
        <p:nvSpPr>
          <p:cNvPr id="343" name="Google Shape;343;p29"/>
          <p:cNvSpPr/>
          <p:nvPr/>
        </p:nvSpPr>
        <p:spPr>
          <a:xfrm>
            <a:off x="2258650" y="10310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p:nvPr/>
        </p:nvSpPr>
        <p:spPr>
          <a:xfrm>
            <a:off x="2520622" y="14745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10.128.0.8</a:t>
            </a:r>
            <a:endParaRPr sz="1100"/>
          </a:p>
        </p:txBody>
      </p:sp>
      <p:sp>
        <p:nvSpPr>
          <p:cNvPr id="345" name="Google Shape;345;p29"/>
          <p:cNvSpPr/>
          <p:nvPr/>
        </p:nvSpPr>
        <p:spPr>
          <a:xfrm>
            <a:off x="2708527" y="11583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Node7</a:t>
            </a:r>
            <a:endParaRPr sz="900"/>
          </a:p>
        </p:txBody>
      </p:sp>
      <p:sp>
        <p:nvSpPr>
          <p:cNvPr id="346" name="Google Shape;346;p29"/>
          <p:cNvSpPr/>
          <p:nvPr/>
        </p:nvSpPr>
        <p:spPr>
          <a:xfrm>
            <a:off x="3988625" y="2312200"/>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4250597"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10.128.0.3</a:t>
            </a:r>
            <a:endParaRPr sz="1100"/>
          </a:p>
        </p:txBody>
      </p:sp>
      <p:sp>
        <p:nvSpPr>
          <p:cNvPr id="348" name="Google Shape;348;p29"/>
          <p:cNvSpPr/>
          <p:nvPr/>
        </p:nvSpPr>
        <p:spPr>
          <a:xfrm>
            <a:off x="4438502"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Node2</a:t>
            </a:r>
            <a:endParaRPr sz="900"/>
          </a:p>
        </p:txBody>
      </p:sp>
      <p:sp>
        <p:nvSpPr>
          <p:cNvPr id="349" name="Google Shape;349;p29"/>
          <p:cNvSpPr/>
          <p:nvPr/>
        </p:nvSpPr>
        <p:spPr>
          <a:xfrm>
            <a:off x="6539650" y="3095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a:off x="6801622" y="7530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10.128.0.6</a:t>
            </a:r>
            <a:endParaRPr sz="1100"/>
          </a:p>
        </p:txBody>
      </p:sp>
      <p:sp>
        <p:nvSpPr>
          <p:cNvPr id="351" name="Google Shape;351;p29"/>
          <p:cNvSpPr/>
          <p:nvPr/>
        </p:nvSpPr>
        <p:spPr>
          <a:xfrm>
            <a:off x="6989427" y="4368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Node5</a:t>
            </a:r>
            <a:endParaRPr sz="900"/>
          </a:p>
        </p:txBody>
      </p:sp>
      <p:sp>
        <p:nvSpPr>
          <p:cNvPr id="352" name="Google Shape;352;p29"/>
          <p:cNvSpPr/>
          <p:nvPr/>
        </p:nvSpPr>
        <p:spPr>
          <a:xfrm>
            <a:off x="6539650" y="18826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a:off x="6801622" y="23261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10.128.0.7</a:t>
            </a:r>
            <a:endParaRPr sz="1100"/>
          </a:p>
        </p:txBody>
      </p:sp>
      <p:sp>
        <p:nvSpPr>
          <p:cNvPr id="354" name="Google Shape;354;p29"/>
          <p:cNvSpPr/>
          <p:nvPr/>
        </p:nvSpPr>
        <p:spPr>
          <a:xfrm>
            <a:off x="6989527" y="20099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Node6</a:t>
            </a:r>
            <a:endParaRPr sz="900"/>
          </a:p>
        </p:txBody>
      </p:sp>
      <p:sp>
        <p:nvSpPr>
          <p:cNvPr id="355" name="Google Shape;355;p29"/>
          <p:cNvSpPr/>
          <p:nvPr/>
        </p:nvSpPr>
        <p:spPr>
          <a:xfrm>
            <a:off x="6187725" y="4140375"/>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6449697" y="45838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10.128.0.4</a:t>
            </a:r>
            <a:endParaRPr sz="1100"/>
          </a:p>
        </p:txBody>
      </p:sp>
      <p:sp>
        <p:nvSpPr>
          <p:cNvPr id="357" name="Google Shape;357;p29"/>
          <p:cNvSpPr/>
          <p:nvPr/>
        </p:nvSpPr>
        <p:spPr>
          <a:xfrm>
            <a:off x="6637602" y="42676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Node3</a:t>
            </a:r>
            <a:endParaRPr sz="900"/>
          </a:p>
        </p:txBody>
      </p:sp>
      <p:cxnSp>
        <p:nvCxnSpPr>
          <p:cNvPr id="358" name="Google Shape;358;p29"/>
          <p:cNvCxnSpPr>
            <a:stCxn id="337" idx="3"/>
            <a:endCxn id="343" idx="2"/>
          </p:cNvCxnSpPr>
          <p:nvPr/>
        </p:nvCxnSpPr>
        <p:spPr>
          <a:xfrm flipH="1" rot="10800000">
            <a:off x="2063300" y="2058550"/>
            <a:ext cx="972300" cy="7674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29"/>
          <p:cNvCxnSpPr>
            <a:stCxn id="346" idx="1"/>
            <a:endCxn id="343" idx="2"/>
          </p:cNvCxnSpPr>
          <p:nvPr/>
        </p:nvCxnSpPr>
        <p:spPr>
          <a:xfrm rot="10800000">
            <a:off x="3035525" y="2058550"/>
            <a:ext cx="953100" cy="76740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29"/>
          <p:cNvCxnSpPr>
            <a:stCxn id="340" idx="1"/>
            <a:endCxn id="337" idx="2"/>
          </p:cNvCxnSpPr>
          <p:nvPr/>
        </p:nvCxnSpPr>
        <p:spPr>
          <a:xfrm rot="10800000">
            <a:off x="1286325" y="3339750"/>
            <a:ext cx="972300" cy="8709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29"/>
          <p:cNvCxnSpPr>
            <a:stCxn id="340" idx="3"/>
            <a:endCxn id="346" idx="2"/>
          </p:cNvCxnSpPr>
          <p:nvPr/>
        </p:nvCxnSpPr>
        <p:spPr>
          <a:xfrm flipH="1" rot="10800000">
            <a:off x="3812325" y="3339750"/>
            <a:ext cx="953100" cy="8709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29"/>
          <p:cNvCxnSpPr>
            <a:stCxn id="343" idx="3"/>
            <a:endCxn id="349" idx="1"/>
          </p:cNvCxnSpPr>
          <p:nvPr/>
        </p:nvCxnSpPr>
        <p:spPr>
          <a:xfrm flipH="1" rot="10800000">
            <a:off x="3812350" y="823325"/>
            <a:ext cx="2727300" cy="7215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29"/>
          <p:cNvCxnSpPr>
            <a:stCxn id="343" idx="3"/>
            <a:endCxn id="352" idx="1"/>
          </p:cNvCxnSpPr>
          <p:nvPr/>
        </p:nvCxnSpPr>
        <p:spPr>
          <a:xfrm>
            <a:off x="3812350" y="1544825"/>
            <a:ext cx="2727300" cy="85170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29"/>
          <p:cNvCxnSpPr>
            <a:stCxn id="340" idx="3"/>
            <a:endCxn id="355" idx="1"/>
          </p:cNvCxnSpPr>
          <p:nvPr/>
        </p:nvCxnSpPr>
        <p:spPr>
          <a:xfrm>
            <a:off x="3812325" y="4210650"/>
            <a:ext cx="2375400" cy="443400"/>
          </a:xfrm>
          <a:prstGeom prst="straightConnector1">
            <a:avLst/>
          </a:prstGeom>
          <a:noFill/>
          <a:ln cap="flat" cmpd="sng" w="9525">
            <a:solidFill>
              <a:schemeClr val="dk2"/>
            </a:solidFill>
            <a:prstDash val="solid"/>
            <a:round/>
            <a:headEnd len="med" w="med" type="none"/>
            <a:tailEnd len="med" w="med" type="none"/>
          </a:ln>
        </p:spPr>
      </p:cxnSp>
      <p:sp>
        <p:nvSpPr>
          <p:cNvPr id="365" name="Google Shape;365;p29"/>
          <p:cNvSpPr txBox="1"/>
          <p:nvPr/>
        </p:nvSpPr>
        <p:spPr>
          <a:xfrm>
            <a:off x="6989425" y="1537638"/>
            <a:ext cx="65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0ms</a:t>
            </a:r>
            <a:endParaRPr>
              <a:latin typeface="Lato"/>
              <a:ea typeface="Lato"/>
              <a:cs typeface="Lato"/>
              <a:sym typeface="Lato"/>
            </a:endParaRPr>
          </a:p>
        </p:txBody>
      </p:sp>
      <p:sp>
        <p:nvSpPr>
          <p:cNvPr id="366" name="Google Shape;366;p29"/>
          <p:cNvSpPr txBox="1"/>
          <p:nvPr/>
        </p:nvSpPr>
        <p:spPr>
          <a:xfrm>
            <a:off x="2597275" y="751088"/>
            <a:ext cx="95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1882ms</a:t>
            </a:r>
            <a:endParaRPr>
              <a:latin typeface="Lato"/>
              <a:ea typeface="Lato"/>
              <a:cs typeface="Lato"/>
              <a:sym typeface="Lato"/>
            </a:endParaRPr>
          </a:p>
        </p:txBody>
      </p:sp>
      <p:sp>
        <p:nvSpPr>
          <p:cNvPr id="367" name="Google Shape;367;p29"/>
          <p:cNvSpPr txBox="1"/>
          <p:nvPr/>
        </p:nvSpPr>
        <p:spPr>
          <a:xfrm>
            <a:off x="809925" y="1967938"/>
            <a:ext cx="95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3621ms</a:t>
            </a:r>
            <a:endParaRPr>
              <a:latin typeface="Lato"/>
              <a:ea typeface="Lato"/>
              <a:cs typeface="Lato"/>
              <a:sym typeface="Lato"/>
            </a:endParaRPr>
          </a:p>
        </p:txBody>
      </p:sp>
      <p:sp>
        <p:nvSpPr>
          <p:cNvPr id="368" name="Google Shape;368;p29"/>
          <p:cNvSpPr txBox="1"/>
          <p:nvPr/>
        </p:nvSpPr>
        <p:spPr>
          <a:xfrm>
            <a:off x="6839875" y="-12"/>
            <a:ext cx="95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4346ms</a:t>
            </a:r>
            <a:endParaRPr>
              <a:latin typeface="Lato"/>
              <a:ea typeface="Lato"/>
              <a:cs typeface="Lato"/>
              <a:sym typeface="Lato"/>
            </a:endParaRPr>
          </a:p>
        </p:txBody>
      </p:sp>
      <p:sp>
        <p:nvSpPr>
          <p:cNvPr id="369" name="Google Shape;369;p29"/>
          <p:cNvSpPr txBox="1"/>
          <p:nvPr/>
        </p:nvSpPr>
        <p:spPr>
          <a:xfrm>
            <a:off x="4311075" y="2009938"/>
            <a:ext cx="95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4363ms</a:t>
            </a:r>
            <a:endParaRPr>
              <a:latin typeface="Lato"/>
              <a:ea typeface="Lato"/>
              <a:cs typeface="Lato"/>
              <a:sym typeface="Lato"/>
            </a:endParaRPr>
          </a:p>
        </p:txBody>
      </p:sp>
      <p:sp>
        <p:nvSpPr>
          <p:cNvPr id="370" name="Google Shape;370;p29"/>
          <p:cNvSpPr txBox="1"/>
          <p:nvPr/>
        </p:nvSpPr>
        <p:spPr>
          <a:xfrm>
            <a:off x="2597275" y="3409938"/>
            <a:ext cx="95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5644ms</a:t>
            </a:r>
            <a:endParaRPr>
              <a:latin typeface="Lato"/>
              <a:ea typeface="Lato"/>
              <a:cs typeface="Lato"/>
              <a:sym typeface="Lato"/>
            </a:endParaRPr>
          </a:p>
        </p:txBody>
      </p:sp>
      <p:sp>
        <p:nvSpPr>
          <p:cNvPr id="371" name="Google Shape;371;p29"/>
          <p:cNvSpPr txBox="1"/>
          <p:nvPr>
            <p:ph idx="4294967295" type="title"/>
          </p:nvPr>
        </p:nvSpPr>
        <p:spPr>
          <a:xfrm>
            <a:off x="0" y="409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i="1" lang="en" sz="1733" u="sng">
                <a:solidFill>
                  <a:srgbClr val="1A1A1A"/>
                </a:solidFill>
                <a:latin typeface="Lato"/>
                <a:ea typeface="Lato"/>
                <a:cs typeface="Lato"/>
                <a:sym typeface="Lato"/>
              </a:rPr>
              <a:t>Routing Starts From Node6 having lower Degree (Percolation Centrality)</a:t>
            </a:r>
            <a:endParaRPr i="1" sz="1733" u="sng">
              <a:solidFill>
                <a:srgbClr val="1A1A1A"/>
              </a:solidFill>
              <a:latin typeface="Lato"/>
              <a:ea typeface="Lato"/>
              <a:cs typeface="Lato"/>
              <a:sym typeface="Lato"/>
            </a:endParaRPr>
          </a:p>
          <a:p>
            <a:pPr indent="0" lvl="0" marL="0" rtl="0" algn="l">
              <a:spcBef>
                <a:spcPts val="0"/>
              </a:spcBef>
              <a:spcAft>
                <a:spcPts val="0"/>
              </a:spcAft>
              <a:buNone/>
            </a:pPr>
            <a:r>
              <a:t/>
            </a:r>
            <a:endParaRPr sz="1577">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0"/>
          <p:cNvSpPr/>
          <p:nvPr/>
        </p:nvSpPr>
        <p:spPr>
          <a:xfrm>
            <a:off x="509600" y="2312200"/>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771572"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10.128.0.2</a:t>
            </a:r>
            <a:endParaRPr sz="1100"/>
          </a:p>
        </p:txBody>
      </p:sp>
      <p:sp>
        <p:nvSpPr>
          <p:cNvPr id="378" name="Google Shape;378;p30"/>
          <p:cNvSpPr/>
          <p:nvPr/>
        </p:nvSpPr>
        <p:spPr>
          <a:xfrm>
            <a:off x="959477"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Node1</a:t>
            </a:r>
            <a:endParaRPr sz="900"/>
          </a:p>
        </p:txBody>
      </p:sp>
      <p:sp>
        <p:nvSpPr>
          <p:cNvPr id="379" name="Google Shape;379;p30"/>
          <p:cNvSpPr/>
          <p:nvPr/>
        </p:nvSpPr>
        <p:spPr>
          <a:xfrm>
            <a:off x="2258625" y="3696900"/>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2520597" y="41403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10.128.0.5</a:t>
            </a:r>
            <a:endParaRPr sz="1100"/>
          </a:p>
        </p:txBody>
      </p:sp>
      <p:sp>
        <p:nvSpPr>
          <p:cNvPr id="381" name="Google Shape;381;p30"/>
          <p:cNvSpPr/>
          <p:nvPr/>
        </p:nvSpPr>
        <p:spPr>
          <a:xfrm>
            <a:off x="2708502" y="38241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Node4</a:t>
            </a:r>
            <a:endParaRPr sz="900"/>
          </a:p>
        </p:txBody>
      </p:sp>
      <p:sp>
        <p:nvSpPr>
          <p:cNvPr id="382" name="Google Shape;382;p30"/>
          <p:cNvSpPr/>
          <p:nvPr/>
        </p:nvSpPr>
        <p:spPr>
          <a:xfrm>
            <a:off x="2258650" y="10310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2520622" y="14745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10.128.0.8</a:t>
            </a:r>
            <a:endParaRPr sz="1100"/>
          </a:p>
        </p:txBody>
      </p:sp>
      <p:sp>
        <p:nvSpPr>
          <p:cNvPr id="384" name="Google Shape;384;p30"/>
          <p:cNvSpPr/>
          <p:nvPr/>
        </p:nvSpPr>
        <p:spPr>
          <a:xfrm>
            <a:off x="2708527" y="11583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Node7</a:t>
            </a:r>
            <a:endParaRPr sz="900"/>
          </a:p>
        </p:txBody>
      </p:sp>
      <p:sp>
        <p:nvSpPr>
          <p:cNvPr id="385" name="Google Shape;385;p30"/>
          <p:cNvSpPr/>
          <p:nvPr/>
        </p:nvSpPr>
        <p:spPr>
          <a:xfrm>
            <a:off x="3988625" y="2312200"/>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4250597"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10.128.0.3</a:t>
            </a:r>
            <a:endParaRPr sz="1100"/>
          </a:p>
        </p:txBody>
      </p:sp>
      <p:sp>
        <p:nvSpPr>
          <p:cNvPr id="387" name="Google Shape;387;p30"/>
          <p:cNvSpPr/>
          <p:nvPr/>
        </p:nvSpPr>
        <p:spPr>
          <a:xfrm>
            <a:off x="4438502"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Node2</a:t>
            </a:r>
            <a:endParaRPr sz="900"/>
          </a:p>
        </p:txBody>
      </p:sp>
      <p:sp>
        <p:nvSpPr>
          <p:cNvPr id="388" name="Google Shape;388;p30"/>
          <p:cNvSpPr/>
          <p:nvPr/>
        </p:nvSpPr>
        <p:spPr>
          <a:xfrm>
            <a:off x="6539650" y="3095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6801622" y="7530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10.128.0.6</a:t>
            </a:r>
            <a:endParaRPr sz="1100"/>
          </a:p>
        </p:txBody>
      </p:sp>
      <p:sp>
        <p:nvSpPr>
          <p:cNvPr id="390" name="Google Shape;390;p30"/>
          <p:cNvSpPr/>
          <p:nvPr/>
        </p:nvSpPr>
        <p:spPr>
          <a:xfrm>
            <a:off x="6989427" y="4368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Node5</a:t>
            </a:r>
            <a:endParaRPr sz="900"/>
          </a:p>
        </p:txBody>
      </p:sp>
      <p:sp>
        <p:nvSpPr>
          <p:cNvPr id="391" name="Google Shape;391;p30"/>
          <p:cNvSpPr/>
          <p:nvPr/>
        </p:nvSpPr>
        <p:spPr>
          <a:xfrm>
            <a:off x="6539650" y="18826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a:off x="6801622" y="23261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10.128.0.7</a:t>
            </a:r>
            <a:endParaRPr sz="1100"/>
          </a:p>
        </p:txBody>
      </p:sp>
      <p:sp>
        <p:nvSpPr>
          <p:cNvPr id="393" name="Google Shape;393;p30"/>
          <p:cNvSpPr/>
          <p:nvPr/>
        </p:nvSpPr>
        <p:spPr>
          <a:xfrm>
            <a:off x="6989527" y="20099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Node6</a:t>
            </a:r>
            <a:endParaRPr sz="900"/>
          </a:p>
        </p:txBody>
      </p:sp>
      <p:sp>
        <p:nvSpPr>
          <p:cNvPr id="394" name="Google Shape;394;p30"/>
          <p:cNvSpPr/>
          <p:nvPr/>
        </p:nvSpPr>
        <p:spPr>
          <a:xfrm>
            <a:off x="6187725" y="41403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6449697" y="45838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10.128.0.4</a:t>
            </a:r>
            <a:endParaRPr sz="1100"/>
          </a:p>
        </p:txBody>
      </p:sp>
      <p:sp>
        <p:nvSpPr>
          <p:cNvPr id="396" name="Google Shape;396;p30"/>
          <p:cNvSpPr/>
          <p:nvPr/>
        </p:nvSpPr>
        <p:spPr>
          <a:xfrm>
            <a:off x="6637602" y="42676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Node3</a:t>
            </a:r>
            <a:endParaRPr sz="900"/>
          </a:p>
        </p:txBody>
      </p:sp>
      <p:cxnSp>
        <p:nvCxnSpPr>
          <p:cNvPr id="397" name="Google Shape;397;p30"/>
          <p:cNvCxnSpPr>
            <a:stCxn id="376" idx="3"/>
            <a:endCxn id="382" idx="2"/>
          </p:cNvCxnSpPr>
          <p:nvPr/>
        </p:nvCxnSpPr>
        <p:spPr>
          <a:xfrm flipH="1" rot="10800000">
            <a:off x="2063300" y="2058550"/>
            <a:ext cx="972300" cy="767400"/>
          </a:xfrm>
          <a:prstGeom prst="straightConnector1">
            <a:avLst/>
          </a:prstGeom>
          <a:noFill/>
          <a:ln cap="flat" cmpd="sng" w="9525">
            <a:solidFill>
              <a:schemeClr val="dk2"/>
            </a:solidFill>
            <a:prstDash val="solid"/>
            <a:round/>
            <a:headEnd len="med" w="med" type="none"/>
            <a:tailEnd len="med" w="med" type="none"/>
          </a:ln>
        </p:spPr>
      </p:cxnSp>
      <p:cxnSp>
        <p:nvCxnSpPr>
          <p:cNvPr id="398" name="Google Shape;398;p30"/>
          <p:cNvCxnSpPr>
            <a:stCxn id="385" idx="1"/>
            <a:endCxn id="382" idx="2"/>
          </p:cNvCxnSpPr>
          <p:nvPr/>
        </p:nvCxnSpPr>
        <p:spPr>
          <a:xfrm rot="10800000">
            <a:off x="3035525" y="2058550"/>
            <a:ext cx="953100" cy="767400"/>
          </a:xfrm>
          <a:prstGeom prst="straightConnector1">
            <a:avLst/>
          </a:prstGeom>
          <a:noFill/>
          <a:ln cap="flat" cmpd="sng" w="9525">
            <a:solidFill>
              <a:schemeClr val="dk2"/>
            </a:solidFill>
            <a:prstDash val="solid"/>
            <a:round/>
            <a:headEnd len="med" w="med" type="none"/>
            <a:tailEnd len="med" w="med" type="none"/>
          </a:ln>
        </p:spPr>
      </p:cxnSp>
      <p:cxnSp>
        <p:nvCxnSpPr>
          <p:cNvPr id="399" name="Google Shape;399;p30"/>
          <p:cNvCxnSpPr>
            <a:stCxn id="379" idx="1"/>
            <a:endCxn id="376" idx="2"/>
          </p:cNvCxnSpPr>
          <p:nvPr/>
        </p:nvCxnSpPr>
        <p:spPr>
          <a:xfrm rot="10800000">
            <a:off x="1286325" y="3339750"/>
            <a:ext cx="972300" cy="870900"/>
          </a:xfrm>
          <a:prstGeom prst="straightConnector1">
            <a:avLst/>
          </a:prstGeom>
          <a:noFill/>
          <a:ln cap="flat" cmpd="sng" w="9525">
            <a:solidFill>
              <a:schemeClr val="dk2"/>
            </a:solidFill>
            <a:prstDash val="solid"/>
            <a:round/>
            <a:headEnd len="med" w="med" type="none"/>
            <a:tailEnd len="med" w="med" type="none"/>
          </a:ln>
        </p:spPr>
      </p:cxnSp>
      <p:cxnSp>
        <p:nvCxnSpPr>
          <p:cNvPr id="400" name="Google Shape;400;p30"/>
          <p:cNvCxnSpPr>
            <a:stCxn id="379" idx="3"/>
            <a:endCxn id="385" idx="2"/>
          </p:cNvCxnSpPr>
          <p:nvPr/>
        </p:nvCxnSpPr>
        <p:spPr>
          <a:xfrm flipH="1" rot="10800000">
            <a:off x="3812325" y="3339750"/>
            <a:ext cx="953100" cy="870900"/>
          </a:xfrm>
          <a:prstGeom prst="straightConnector1">
            <a:avLst/>
          </a:prstGeom>
          <a:noFill/>
          <a:ln cap="flat" cmpd="sng" w="9525">
            <a:solidFill>
              <a:schemeClr val="dk2"/>
            </a:solidFill>
            <a:prstDash val="solid"/>
            <a:round/>
            <a:headEnd len="med" w="med" type="none"/>
            <a:tailEnd len="med" w="med" type="none"/>
          </a:ln>
        </p:spPr>
      </p:cxnSp>
      <p:cxnSp>
        <p:nvCxnSpPr>
          <p:cNvPr id="401" name="Google Shape;401;p30"/>
          <p:cNvCxnSpPr>
            <a:stCxn id="382" idx="3"/>
            <a:endCxn id="388" idx="1"/>
          </p:cNvCxnSpPr>
          <p:nvPr/>
        </p:nvCxnSpPr>
        <p:spPr>
          <a:xfrm flipH="1" rot="10800000">
            <a:off x="3812350" y="823325"/>
            <a:ext cx="2727300" cy="721500"/>
          </a:xfrm>
          <a:prstGeom prst="straightConnector1">
            <a:avLst/>
          </a:prstGeom>
          <a:noFill/>
          <a:ln cap="flat" cmpd="sng" w="9525">
            <a:solidFill>
              <a:schemeClr val="dk2"/>
            </a:solidFill>
            <a:prstDash val="solid"/>
            <a:round/>
            <a:headEnd len="med" w="med" type="none"/>
            <a:tailEnd len="med" w="med" type="none"/>
          </a:ln>
        </p:spPr>
      </p:cxnSp>
      <p:cxnSp>
        <p:nvCxnSpPr>
          <p:cNvPr id="402" name="Google Shape;402;p30"/>
          <p:cNvCxnSpPr>
            <a:stCxn id="382" idx="3"/>
            <a:endCxn id="391" idx="1"/>
          </p:cNvCxnSpPr>
          <p:nvPr/>
        </p:nvCxnSpPr>
        <p:spPr>
          <a:xfrm>
            <a:off x="3812350" y="1544825"/>
            <a:ext cx="2727300" cy="851700"/>
          </a:xfrm>
          <a:prstGeom prst="straightConnector1">
            <a:avLst/>
          </a:prstGeom>
          <a:noFill/>
          <a:ln cap="flat" cmpd="sng" w="9525">
            <a:solidFill>
              <a:schemeClr val="dk2"/>
            </a:solidFill>
            <a:prstDash val="solid"/>
            <a:round/>
            <a:headEnd len="med" w="med" type="none"/>
            <a:tailEnd len="med" w="med" type="none"/>
          </a:ln>
        </p:spPr>
      </p:cxnSp>
      <p:cxnSp>
        <p:nvCxnSpPr>
          <p:cNvPr id="403" name="Google Shape;403;p30"/>
          <p:cNvCxnSpPr>
            <a:stCxn id="379" idx="3"/>
            <a:endCxn id="394" idx="1"/>
          </p:cNvCxnSpPr>
          <p:nvPr/>
        </p:nvCxnSpPr>
        <p:spPr>
          <a:xfrm>
            <a:off x="3812325" y="4210650"/>
            <a:ext cx="2375400" cy="443400"/>
          </a:xfrm>
          <a:prstGeom prst="straightConnector1">
            <a:avLst/>
          </a:prstGeom>
          <a:noFill/>
          <a:ln cap="flat" cmpd="sng" w="9525">
            <a:solidFill>
              <a:schemeClr val="dk2"/>
            </a:solidFill>
            <a:prstDash val="solid"/>
            <a:round/>
            <a:headEnd len="med" w="med" type="none"/>
            <a:tailEnd len="med" w="med" type="none"/>
          </a:ln>
        </p:spPr>
      </p:cxnSp>
      <p:sp>
        <p:nvSpPr>
          <p:cNvPr id="404" name="Google Shape;404;p30"/>
          <p:cNvSpPr txBox="1"/>
          <p:nvPr/>
        </p:nvSpPr>
        <p:spPr>
          <a:xfrm>
            <a:off x="6989425" y="1537638"/>
            <a:ext cx="65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0ms</a:t>
            </a:r>
            <a:endParaRPr>
              <a:latin typeface="Lato"/>
              <a:ea typeface="Lato"/>
              <a:cs typeface="Lato"/>
              <a:sym typeface="Lato"/>
            </a:endParaRPr>
          </a:p>
        </p:txBody>
      </p:sp>
      <p:sp>
        <p:nvSpPr>
          <p:cNvPr id="405" name="Google Shape;405;p30"/>
          <p:cNvSpPr txBox="1"/>
          <p:nvPr/>
        </p:nvSpPr>
        <p:spPr>
          <a:xfrm>
            <a:off x="2597275" y="751088"/>
            <a:ext cx="95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1882ms</a:t>
            </a:r>
            <a:endParaRPr>
              <a:latin typeface="Lato"/>
              <a:ea typeface="Lato"/>
              <a:cs typeface="Lato"/>
              <a:sym typeface="Lato"/>
            </a:endParaRPr>
          </a:p>
        </p:txBody>
      </p:sp>
      <p:sp>
        <p:nvSpPr>
          <p:cNvPr id="406" name="Google Shape;406;p30"/>
          <p:cNvSpPr txBox="1"/>
          <p:nvPr/>
        </p:nvSpPr>
        <p:spPr>
          <a:xfrm>
            <a:off x="809925" y="1967938"/>
            <a:ext cx="95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3621ms</a:t>
            </a:r>
            <a:endParaRPr>
              <a:latin typeface="Lato"/>
              <a:ea typeface="Lato"/>
              <a:cs typeface="Lato"/>
              <a:sym typeface="Lato"/>
            </a:endParaRPr>
          </a:p>
        </p:txBody>
      </p:sp>
      <p:sp>
        <p:nvSpPr>
          <p:cNvPr id="407" name="Google Shape;407;p30"/>
          <p:cNvSpPr txBox="1"/>
          <p:nvPr/>
        </p:nvSpPr>
        <p:spPr>
          <a:xfrm>
            <a:off x="6839875" y="-12"/>
            <a:ext cx="95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4346ms</a:t>
            </a:r>
            <a:endParaRPr>
              <a:latin typeface="Lato"/>
              <a:ea typeface="Lato"/>
              <a:cs typeface="Lato"/>
              <a:sym typeface="Lato"/>
            </a:endParaRPr>
          </a:p>
        </p:txBody>
      </p:sp>
      <p:sp>
        <p:nvSpPr>
          <p:cNvPr id="408" name="Google Shape;408;p30"/>
          <p:cNvSpPr txBox="1"/>
          <p:nvPr/>
        </p:nvSpPr>
        <p:spPr>
          <a:xfrm>
            <a:off x="4311075" y="2009938"/>
            <a:ext cx="95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4363ms</a:t>
            </a:r>
            <a:endParaRPr>
              <a:latin typeface="Lato"/>
              <a:ea typeface="Lato"/>
              <a:cs typeface="Lato"/>
              <a:sym typeface="Lato"/>
            </a:endParaRPr>
          </a:p>
        </p:txBody>
      </p:sp>
      <p:sp>
        <p:nvSpPr>
          <p:cNvPr id="409" name="Google Shape;409;p30"/>
          <p:cNvSpPr txBox="1"/>
          <p:nvPr/>
        </p:nvSpPr>
        <p:spPr>
          <a:xfrm>
            <a:off x="2597275" y="3409938"/>
            <a:ext cx="95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5644ms</a:t>
            </a:r>
            <a:endParaRPr>
              <a:latin typeface="Lato"/>
              <a:ea typeface="Lato"/>
              <a:cs typeface="Lato"/>
              <a:sym typeface="Lato"/>
            </a:endParaRPr>
          </a:p>
        </p:txBody>
      </p:sp>
      <p:sp>
        <p:nvSpPr>
          <p:cNvPr id="410" name="Google Shape;410;p30"/>
          <p:cNvSpPr txBox="1"/>
          <p:nvPr/>
        </p:nvSpPr>
        <p:spPr>
          <a:xfrm>
            <a:off x="6488050" y="3824163"/>
            <a:ext cx="95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8885</a:t>
            </a:r>
            <a:r>
              <a:rPr lang="en">
                <a:latin typeface="Lato"/>
                <a:ea typeface="Lato"/>
                <a:cs typeface="Lato"/>
                <a:sym typeface="Lato"/>
              </a:rPr>
              <a:t>ms</a:t>
            </a:r>
            <a:endParaRPr>
              <a:latin typeface="Lato"/>
              <a:ea typeface="Lato"/>
              <a:cs typeface="Lato"/>
              <a:sym typeface="Lato"/>
            </a:endParaRPr>
          </a:p>
        </p:txBody>
      </p:sp>
      <p:sp>
        <p:nvSpPr>
          <p:cNvPr id="411" name="Google Shape;411;p30"/>
          <p:cNvSpPr txBox="1"/>
          <p:nvPr>
            <p:ph idx="4294967295" type="title"/>
          </p:nvPr>
        </p:nvSpPr>
        <p:spPr>
          <a:xfrm>
            <a:off x="0" y="409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i="1" lang="en" sz="1733" u="sng">
                <a:solidFill>
                  <a:srgbClr val="1A1A1A"/>
                </a:solidFill>
                <a:latin typeface="Lato"/>
                <a:ea typeface="Lato"/>
                <a:cs typeface="Lato"/>
                <a:sym typeface="Lato"/>
              </a:rPr>
              <a:t>Routing Starts From Node6 having lower Degree (Percolation Centrality)</a:t>
            </a:r>
            <a:endParaRPr i="1" sz="1733" u="sng">
              <a:solidFill>
                <a:srgbClr val="1A1A1A"/>
              </a:solidFill>
              <a:latin typeface="Lato"/>
              <a:ea typeface="Lato"/>
              <a:cs typeface="Lato"/>
              <a:sym typeface="Lato"/>
            </a:endParaRPr>
          </a:p>
          <a:p>
            <a:pPr indent="0" lvl="0" marL="0" rtl="0" algn="l">
              <a:spcBef>
                <a:spcPts val="0"/>
              </a:spcBef>
              <a:spcAft>
                <a:spcPts val="0"/>
              </a:spcAft>
              <a:buNone/>
            </a:pPr>
            <a:r>
              <a:t/>
            </a:r>
            <a:endParaRPr sz="1577">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1"/>
          <p:cNvSpPr/>
          <p:nvPr/>
        </p:nvSpPr>
        <p:spPr>
          <a:xfrm>
            <a:off x="509600" y="2312200"/>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1"/>
          <p:cNvSpPr/>
          <p:nvPr/>
        </p:nvSpPr>
        <p:spPr>
          <a:xfrm>
            <a:off x="771572"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10.128.0.2</a:t>
            </a:r>
            <a:endParaRPr sz="1100"/>
          </a:p>
        </p:txBody>
      </p:sp>
      <p:sp>
        <p:nvSpPr>
          <p:cNvPr id="418" name="Google Shape;418;p31"/>
          <p:cNvSpPr/>
          <p:nvPr/>
        </p:nvSpPr>
        <p:spPr>
          <a:xfrm>
            <a:off x="959477"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Node1</a:t>
            </a:r>
            <a:endParaRPr sz="900"/>
          </a:p>
        </p:txBody>
      </p:sp>
      <p:sp>
        <p:nvSpPr>
          <p:cNvPr id="419" name="Google Shape;419;p31"/>
          <p:cNvSpPr/>
          <p:nvPr/>
        </p:nvSpPr>
        <p:spPr>
          <a:xfrm>
            <a:off x="2258625" y="3696900"/>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
          <p:cNvSpPr/>
          <p:nvPr/>
        </p:nvSpPr>
        <p:spPr>
          <a:xfrm>
            <a:off x="2520597" y="41403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10.128.0.5</a:t>
            </a:r>
            <a:endParaRPr sz="1100"/>
          </a:p>
        </p:txBody>
      </p:sp>
      <p:sp>
        <p:nvSpPr>
          <p:cNvPr id="421" name="Google Shape;421;p31"/>
          <p:cNvSpPr/>
          <p:nvPr/>
        </p:nvSpPr>
        <p:spPr>
          <a:xfrm>
            <a:off x="2708502" y="38241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Node4</a:t>
            </a:r>
            <a:endParaRPr sz="900"/>
          </a:p>
        </p:txBody>
      </p:sp>
      <p:sp>
        <p:nvSpPr>
          <p:cNvPr id="422" name="Google Shape;422;p31"/>
          <p:cNvSpPr/>
          <p:nvPr/>
        </p:nvSpPr>
        <p:spPr>
          <a:xfrm>
            <a:off x="2258650" y="10310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2520622" y="14745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10.128.0.8</a:t>
            </a:r>
            <a:endParaRPr sz="1100"/>
          </a:p>
        </p:txBody>
      </p:sp>
      <p:sp>
        <p:nvSpPr>
          <p:cNvPr id="424" name="Google Shape;424;p31"/>
          <p:cNvSpPr/>
          <p:nvPr/>
        </p:nvSpPr>
        <p:spPr>
          <a:xfrm>
            <a:off x="2708527" y="11583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Node7</a:t>
            </a:r>
            <a:endParaRPr sz="900"/>
          </a:p>
        </p:txBody>
      </p:sp>
      <p:sp>
        <p:nvSpPr>
          <p:cNvPr id="425" name="Google Shape;425;p31"/>
          <p:cNvSpPr/>
          <p:nvPr/>
        </p:nvSpPr>
        <p:spPr>
          <a:xfrm>
            <a:off x="3988625" y="2312200"/>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1"/>
          <p:cNvSpPr/>
          <p:nvPr/>
        </p:nvSpPr>
        <p:spPr>
          <a:xfrm>
            <a:off x="4250597"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10.128.0.3</a:t>
            </a:r>
            <a:endParaRPr sz="1100"/>
          </a:p>
        </p:txBody>
      </p:sp>
      <p:sp>
        <p:nvSpPr>
          <p:cNvPr id="427" name="Google Shape;427;p31"/>
          <p:cNvSpPr/>
          <p:nvPr/>
        </p:nvSpPr>
        <p:spPr>
          <a:xfrm>
            <a:off x="4438502"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Node2</a:t>
            </a:r>
            <a:endParaRPr sz="900"/>
          </a:p>
        </p:txBody>
      </p:sp>
      <p:sp>
        <p:nvSpPr>
          <p:cNvPr id="428" name="Google Shape;428;p31"/>
          <p:cNvSpPr/>
          <p:nvPr/>
        </p:nvSpPr>
        <p:spPr>
          <a:xfrm>
            <a:off x="6539650" y="309575"/>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p:nvPr/>
        </p:nvSpPr>
        <p:spPr>
          <a:xfrm>
            <a:off x="6801622" y="7530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10.128.0.6</a:t>
            </a:r>
            <a:endParaRPr sz="1100"/>
          </a:p>
        </p:txBody>
      </p:sp>
      <p:sp>
        <p:nvSpPr>
          <p:cNvPr id="430" name="Google Shape;430;p31"/>
          <p:cNvSpPr/>
          <p:nvPr/>
        </p:nvSpPr>
        <p:spPr>
          <a:xfrm>
            <a:off x="6989427" y="4368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Node5</a:t>
            </a:r>
            <a:endParaRPr sz="900"/>
          </a:p>
        </p:txBody>
      </p:sp>
      <p:sp>
        <p:nvSpPr>
          <p:cNvPr id="431" name="Google Shape;431;p31"/>
          <p:cNvSpPr/>
          <p:nvPr/>
        </p:nvSpPr>
        <p:spPr>
          <a:xfrm>
            <a:off x="6539650" y="1882675"/>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a:off x="6801622" y="23261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10.128.0.7</a:t>
            </a:r>
            <a:endParaRPr sz="1100"/>
          </a:p>
        </p:txBody>
      </p:sp>
      <p:sp>
        <p:nvSpPr>
          <p:cNvPr id="433" name="Google Shape;433;p31"/>
          <p:cNvSpPr/>
          <p:nvPr/>
        </p:nvSpPr>
        <p:spPr>
          <a:xfrm>
            <a:off x="6989527" y="20099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Node6</a:t>
            </a:r>
            <a:endParaRPr sz="900"/>
          </a:p>
        </p:txBody>
      </p:sp>
      <p:sp>
        <p:nvSpPr>
          <p:cNvPr id="434" name="Google Shape;434;p31"/>
          <p:cNvSpPr/>
          <p:nvPr/>
        </p:nvSpPr>
        <p:spPr>
          <a:xfrm>
            <a:off x="6187725" y="4140375"/>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1"/>
          <p:cNvSpPr/>
          <p:nvPr/>
        </p:nvSpPr>
        <p:spPr>
          <a:xfrm>
            <a:off x="6449697" y="45838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10.128.0.4</a:t>
            </a:r>
            <a:endParaRPr sz="1100"/>
          </a:p>
        </p:txBody>
      </p:sp>
      <p:sp>
        <p:nvSpPr>
          <p:cNvPr id="436" name="Google Shape;436;p31"/>
          <p:cNvSpPr/>
          <p:nvPr/>
        </p:nvSpPr>
        <p:spPr>
          <a:xfrm>
            <a:off x="6637602" y="42676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Node3</a:t>
            </a:r>
            <a:endParaRPr sz="900"/>
          </a:p>
        </p:txBody>
      </p:sp>
      <p:cxnSp>
        <p:nvCxnSpPr>
          <p:cNvPr id="437" name="Google Shape;437;p31"/>
          <p:cNvCxnSpPr>
            <a:stCxn id="416" idx="3"/>
            <a:endCxn id="422" idx="2"/>
          </p:cNvCxnSpPr>
          <p:nvPr/>
        </p:nvCxnSpPr>
        <p:spPr>
          <a:xfrm flipH="1" rot="10800000">
            <a:off x="2063300" y="2058550"/>
            <a:ext cx="972300" cy="767400"/>
          </a:xfrm>
          <a:prstGeom prst="straightConnector1">
            <a:avLst/>
          </a:prstGeom>
          <a:noFill/>
          <a:ln cap="flat" cmpd="sng" w="9525">
            <a:solidFill>
              <a:schemeClr val="dk2"/>
            </a:solidFill>
            <a:prstDash val="solid"/>
            <a:round/>
            <a:headEnd len="med" w="med" type="none"/>
            <a:tailEnd len="med" w="med" type="none"/>
          </a:ln>
        </p:spPr>
      </p:cxnSp>
      <p:cxnSp>
        <p:nvCxnSpPr>
          <p:cNvPr id="438" name="Google Shape;438;p31"/>
          <p:cNvCxnSpPr>
            <a:stCxn id="425" idx="1"/>
            <a:endCxn id="422" idx="2"/>
          </p:cNvCxnSpPr>
          <p:nvPr/>
        </p:nvCxnSpPr>
        <p:spPr>
          <a:xfrm rot="10800000">
            <a:off x="3035525" y="2058550"/>
            <a:ext cx="953100" cy="767400"/>
          </a:xfrm>
          <a:prstGeom prst="straightConnector1">
            <a:avLst/>
          </a:prstGeom>
          <a:noFill/>
          <a:ln cap="flat" cmpd="sng" w="9525">
            <a:solidFill>
              <a:schemeClr val="dk2"/>
            </a:solidFill>
            <a:prstDash val="solid"/>
            <a:round/>
            <a:headEnd len="med" w="med" type="none"/>
            <a:tailEnd len="med" w="med" type="none"/>
          </a:ln>
        </p:spPr>
      </p:cxnSp>
      <p:cxnSp>
        <p:nvCxnSpPr>
          <p:cNvPr id="439" name="Google Shape;439;p31"/>
          <p:cNvCxnSpPr>
            <a:stCxn id="419" idx="1"/>
            <a:endCxn id="416" idx="2"/>
          </p:cNvCxnSpPr>
          <p:nvPr/>
        </p:nvCxnSpPr>
        <p:spPr>
          <a:xfrm rot="10800000">
            <a:off x="1286325" y="3339750"/>
            <a:ext cx="972300" cy="870900"/>
          </a:xfrm>
          <a:prstGeom prst="straightConnector1">
            <a:avLst/>
          </a:prstGeom>
          <a:noFill/>
          <a:ln cap="flat" cmpd="sng" w="9525">
            <a:solidFill>
              <a:schemeClr val="dk2"/>
            </a:solidFill>
            <a:prstDash val="solid"/>
            <a:round/>
            <a:headEnd len="med" w="med" type="none"/>
            <a:tailEnd len="med" w="med" type="none"/>
          </a:ln>
        </p:spPr>
      </p:cxnSp>
      <p:cxnSp>
        <p:nvCxnSpPr>
          <p:cNvPr id="440" name="Google Shape;440;p31"/>
          <p:cNvCxnSpPr>
            <a:stCxn id="419" idx="3"/>
            <a:endCxn id="425" idx="2"/>
          </p:cNvCxnSpPr>
          <p:nvPr/>
        </p:nvCxnSpPr>
        <p:spPr>
          <a:xfrm flipH="1" rot="10800000">
            <a:off x="3812325" y="3339750"/>
            <a:ext cx="953100" cy="870900"/>
          </a:xfrm>
          <a:prstGeom prst="straightConnector1">
            <a:avLst/>
          </a:prstGeom>
          <a:noFill/>
          <a:ln cap="flat" cmpd="sng" w="9525">
            <a:solidFill>
              <a:schemeClr val="dk2"/>
            </a:solidFill>
            <a:prstDash val="solid"/>
            <a:round/>
            <a:headEnd len="med" w="med" type="none"/>
            <a:tailEnd len="med" w="med" type="none"/>
          </a:ln>
        </p:spPr>
      </p:cxnSp>
      <p:cxnSp>
        <p:nvCxnSpPr>
          <p:cNvPr id="441" name="Google Shape;441;p31"/>
          <p:cNvCxnSpPr>
            <a:stCxn id="422" idx="3"/>
            <a:endCxn id="428" idx="1"/>
          </p:cNvCxnSpPr>
          <p:nvPr/>
        </p:nvCxnSpPr>
        <p:spPr>
          <a:xfrm flipH="1" rot="10800000">
            <a:off x="3812350" y="823325"/>
            <a:ext cx="2727300" cy="721500"/>
          </a:xfrm>
          <a:prstGeom prst="straightConnector1">
            <a:avLst/>
          </a:prstGeom>
          <a:noFill/>
          <a:ln cap="flat" cmpd="sng" w="9525">
            <a:solidFill>
              <a:schemeClr val="dk2"/>
            </a:solidFill>
            <a:prstDash val="solid"/>
            <a:round/>
            <a:headEnd len="med" w="med" type="none"/>
            <a:tailEnd len="med" w="med" type="none"/>
          </a:ln>
        </p:spPr>
      </p:cxnSp>
      <p:cxnSp>
        <p:nvCxnSpPr>
          <p:cNvPr id="442" name="Google Shape;442;p31"/>
          <p:cNvCxnSpPr>
            <a:stCxn id="422" idx="3"/>
            <a:endCxn id="431" idx="1"/>
          </p:cNvCxnSpPr>
          <p:nvPr/>
        </p:nvCxnSpPr>
        <p:spPr>
          <a:xfrm>
            <a:off x="3812350" y="1544825"/>
            <a:ext cx="2727300" cy="851700"/>
          </a:xfrm>
          <a:prstGeom prst="straightConnector1">
            <a:avLst/>
          </a:prstGeom>
          <a:noFill/>
          <a:ln cap="flat" cmpd="sng" w="9525">
            <a:solidFill>
              <a:schemeClr val="dk2"/>
            </a:solidFill>
            <a:prstDash val="solid"/>
            <a:round/>
            <a:headEnd len="med" w="med" type="none"/>
            <a:tailEnd len="med" w="med" type="none"/>
          </a:ln>
        </p:spPr>
      </p:cxnSp>
      <p:cxnSp>
        <p:nvCxnSpPr>
          <p:cNvPr id="443" name="Google Shape;443;p31"/>
          <p:cNvCxnSpPr>
            <a:stCxn id="419" idx="3"/>
            <a:endCxn id="434" idx="1"/>
          </p:cNvCxnSpPr>
          <p:nvPr/>
        </p:nvCxnSpPr>
        <p:spPr>
          <a:xfrm>
            <a:off x="3812325" y="4210650"/>
            <a:ext cx="2375400" cy="443400"/>
          </a:xfrm>
          <a:prstGeom prst="straightConnector1">
            <a:avLst/>
          </a:prstGeom>
          <a:noFill/>
          <a:ln cap="flat" cmpd="sng" w="9525">
            <a:solidFill>
              <a:schemeClr val="dk2"/>
            </a:solidFill>
            <a:prstDash val="solid"/>
            <a:round/>
            <a:headEnd len="med" w="med" type="none"/>
            <a:tailEnd len="med" w="med" type="none"/>
          </a:ln>
        </p:spPr>
      </p:cxnSp>
      <p:sp>
        <p:nvSpPr>
          <p:cNvPr id="444" name="Google Shape;444;p31"/>
          <p:cNvSpPr txBox="1"/>
          <p:nvPr>
            <p:ph idx="4294967295" type="title"/>
          </p:nvPr>
        </p:nvSpPr>
        <p:spPr>
          <a:xfrm>
            <a:off x="0" y="409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i="1" lang="en" sz="1733" u="sng">
                <a:solidFill>
                  <a:srgbClr val="1A1A1A"/>
                </a:solidFill>
                <a:latin typeface="Lato"/>
                <a:ea typeface="Lato"/>
                <a:cs typeface="Lato"/>
                <a:sym typeface="Lato"/>
              </a:rPr>
              <a:t>Routing </a:t>
            </a:r>
            <a:r>
              <a:rPr i="1" lang="en" sz="1733" u="sng">
                <a:solidFill>
                  <a:srgbClr val="1A1A1A"/>
                </a:solidFill>
                <a:latin typeface="Lato"/>
                <a:ea typeface="Lato"/>
                <a:cs typeface="Lato"/>
                <a:sym typeface="Lato"/>
              </a:rPr>
              <a:t>Starts From Node7 having higher Degree (Percolation Centrality)</a:t>
            </a:r>
            <a:endParaRPr i="1" sz="1733" u="sng">
              <a:solidFill>
                <a:srgbClr val="1A1A1A"/>
              </a:solidFill>
              <a:latin typeface="Lato"/>
              <a:ea typeface="Lato"/>
              <a:cs typeface="Lato"/>
              <a:sym typeface="Lato"/>
            </a:endParaRPr>
          </a:p>
          <a:p>
            <a:pPr indent="0" lvl="0" marL="0" rtl="0" algn="l">
              <a:spcBef>
                <a:spcPts val="0"/>
              </a:spcBef>
              <a:spcAft>
                <a:spcPts val="0"/>
              </a:spcAft>
              <a:buNone/>
            </a:pPr>
            <a:r>
              <a:t/>
            </a:r>
            <a:endParaRPr sz="1577">
              <a:latin typeface="Lato"/>
              <a:ea typeface="Lato"/>
              <a:cs typeface="Lato"/>
              <a:sym typeface="Lato"/>
            </a:endParaRPr>
          </a:p>
          <a:p>
            <a:pPr indent="0" lvl="0" marL="0" rtl="0" algn="l">
              <a:spcBef>
                <a:spcPts val="0"/>
              </a:spcBef>
              <a:spcAft>
                <a:spcPts val="0"/>
              </a:spcAft>
              <a:buNone/>
            </a:pPr>
            <a:r>
              <a:t/>
            </a:r>
            <a:endParaRPr/>
          </a:p>
        </p:txBody>
      </p:sp>
      <p:sp>
        <p:nvSpPr>
          <p:cNvPr id="445" name="Google Shape;445;p31"/>
          <p:cNvSpPr txBox="1"/>
          <p:nvPr/>
        </p:nvSpPr>
        <p:spPr>
          <a:xfrm>
            <a:off x="2708525" y="751100"/>
            <a:ext cx="65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0ms</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625" y="457550"/>
            <a:ext cx="7688100" cy="83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Basic Idea</a:t>
            </a:r>
            <a:endParaRPr sz="3600"/>
          </a:p>
        </p:txBody>
      </p:sp>
      <p:sp>
        <p:nvSpPr>
          <p:cNvPr id="93" name="Google Shape;93;p14"/>
          <p:cNvSpPr txBox="1"/>
          <p:nvPr>
            <p:ph idx="1" type="subTitle"/>
          </p:nvPr>
        </p:nvSpPr>
        <p:spPr>
          <a:xfrm>
            <a:off x="729625" y="1496650"/>
            <a:ext cx="7688100" cy="2503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434343"/>
              </a:buClr>
              <a:buSzPts val="1600"/>
              <a:buChar char="❖"/>
            </a:pPr>
            <a:r>
              <a:rPr lang="en">
                <a:solidFill>
                  <a:srgbClr val="434343"/>
                </a:solidFill>
              </a:rPr>
              <a:t>Algorithm</a:t>
            </a:r>
            <a:r>
              <a:rPr lang="en">
                <a:solidFill>
                  <a:srgbClr val="434343"/>
                </a:solidFill>
              </a:rPr>
              <a:t> for distributing data to all nodes in a network based on the concept of percolation centrality (PC) or betweenness centrality (BC).</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a:p>
            <a:pPr indent="-330200" lvl="0" marL="457200" rtl="0" algn="l">
              <a:spcBef>
                <a:spcPts val="0"/>
              </a:spcBef>
              <a:spcAft>
                <a:spcPts val="0"/>
              </a:spcAft>
              <a:buClr>
                <a:srgbClr val="434343"/>
              </a:buClr>
              <a:buSzPts val="1600"/>
              <a:buChar char="❖"/>
            </a:pPr>
            <a:r>
              <a:rPr lang="en">
                <a:solidFill>
                  <a:srgbClr val="434343"/>
                </a:solidFill>
              </a:rPr>
              <a:t>Enhancement of the controlled flooding algorithm</a:t>
            </a:r>
            <a:endParaRPr>
              <a:solidFill>
                <a:srgbClr val="434343"/>
              </a:solidFill>
            </a:endParaRPr>
          </a:p>
          <a:p>
            <a:pPr indent="-330200" lvl="1" marL="914400" rtl="0" algn="l">
              <a:spcBef>
                <a:spcPts val="0"/>
              </a:spcBef>
              <a:spcAft>
                <a:spcPts val="0"/>
              </a:spcAft>
              <a:buClr>
                <a:srgbClr val="434343"/>
              </a:buClr>
              <a:buSzPts val="1600"/>
              <a:buChar char="➢"/>
            </a:pPr>
            <a:r>
              <a:rPr lang="en">
                <a:solidFill>
                  <a:srgbClr val="434343"/>
                </a:solidFill>
              </a:rPr>
              <a:t>Adding concept of percolation centrality (Connectivity of nodes)</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2"/>
          <p:cNvSpPr/>
          <p:nvPr/>
        </p:nvSpPr>
        <p:spPr>
          <a:xfrm>
            <a:off x="509600" y="2312200"/>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2"/>
          <p:cNvSpPr/>
          <p:nvPr/>
        </p:nvSpPr>
        <p:spPr>
          <a:xfrm>
            <a:off x="771572"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10.128.0.2</a:t>
            </a:r>
            <a:endParaRPr sz="1100"/>
          </a:p>
        </p:txBody>
      </p:sp>
      <p:sp>
        <p:nvSpPr>
          <p:cNvPr id="452" name="Google Shape;452;p32"/>
          <p:cNvSpPr/>
          <p:nvPr/>
        </p:nvSpPr>
        <p:spPr>
          <a:xfrm>
            <a:off x="959477"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Node1</a:t>
            </a:r>
            <a:endParaRPr sz="900"/>
          </a:p>
        </p:txBody>
      </p:sp>
      <p:sp>
        <p:nvSpPr>
          <p:cNvPr id="453" name="Google Shape;453;p32"/>
          <p:cNvSpPr/>
          <p:nvPr/>
        </p:nvSpPr>
        <p:spPr>
          <a:xfrm>
            <a:off x="2258625" y="3696900"/>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2"/>
          <p:cNvSpPr/>
          <p:nvPr/>
        </p:nvSpPr>
        <p:spPr>
          <a:xfrm>
            <a:off x="2520597" y="41403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10.128.0.5</a:t>
            </a:r>
            <a:endParaRPr sz="1100"/>
          </a:p>
        </p:txBody>
      </p:sp>
      <p:sp>
        <p:nvSpPr>
          <p:cNvPr id="455" name="Google Shape;455;p32"/>
          <p:cNvSpPr/>
          <p:nvPr/>
        </p:nvSpPr>
        <p:spPr>
          <a:xfrm>
            <a:off x="2708502" y="38241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Node4</a:t>
            </a:r>
            <a:endParaRPr sz="900"/>
          </a:p>
        </p:txBody>
      </p:sp>
      <p:sp>
        <p:nvSpPr>
          <p:cNvPr id="456" name="Google Shape;456;p32"/>
          <p:cNvSpPr/>
          <p:nvPr/>
        </p:nvSpPr>
        <p:spPr>
          <a:xfrm>
            <a:off x="2258650" y="10310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
          <p:cNvSpPr/>
          <p:nvPr/>
        </p:nvSpPr>
        <p:spPr>
          <a:xfrm>
            <a:off x="2520622" y="14745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10.128.0.8</a:t>
            </a:r>
            <a:endParaRPr sz="1100"/>
          </a:p>
        </p:txBody>
      </p:sp>
      <p:sp>
        <p:nvSpPr>
          <p:cNvPr id="458" name="Google Shape;458;p32"/>
          <p:cNvSpPr/>
          <p:nvPr/>
        </p:nvSpPr>
        <p:spPr>
          <a:xfrm>
            <a:off x="2708527" y="11583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Node7</a:t>
            </a:r>
            <a:endParaRPr sz="900"/>
          </a:p>
        </p:txBody>
      </p:sp>
      <p:sp>
        <p:nvSpPr>
          <p:cNvPr id="459" name="Google Shape;459;p32"/>
          <p:cNvSpPr/>
          <p:nvPr/>
        </p:nvSpPr>
        <p:spPr>
          <a:xfrm>
            <a:off x="3988625" y="2312200"/>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2"/>
          <p:cNvSpPr/>
          <p:nvPr/>
        </p:nvSpPr>
        <p:spPr>
          <a:xfrm>
            <a:off x="4250597"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10.128.0.3</a:t>
            </a:r>
            <a:endParaRPr sz="1100"/>
          </a:p>
        </p:txBody>
      </p:sp>
      <p:sp>
        <p:nvSpPr>
          <p:cNvPr id="461" name="Google Shape;461;p32"/>
          <p:cNvSpPr/>
          <p:nvPr/>
        </p:nvSpPr>
        <p:spPr>
          <a:xfrm>
            <a:off x="4438502"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Node2</a:t>
            </a:r>
            <a:endParaRPr sz="900"/>
          </a:p>
        </p:txBody>
      </p:sp>
      <p:sp>
        <p:nvSpPr>
          <p:cNvPr id="462" name="Google Shape;462;p32"/>
          <p:cNvSpPr/>
          <p:nvPr/>
        </p:nvSpPr>
        <p:spPr>
          <a:xfrm>
            <a:off x="6539650" y="309575"/>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2"/>
          <p:cNvSpPr/>
          <p:nvPr/>
        </p:nvSpPr>
        <p:spPr>
          <a:xfrm>
            <a:off x="6801622" y="7530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10.128.0.6</a:t>
            </a:r>
            <a:endParaRPr sz="1100"/>
          </a:p>
        </p:txBody>
      </p:sp>
      <p:sp>
        <p:nvSpPr>
          <p:cNvPr id="464" name="Google Shape;464;p32"/>
          <p:cNvSpPr/>
          <p:nvPr/>
        </p:nvSpPr>
        <p:spPr>
          <a:xfrm>
            <a:off x="6989427" y="4368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Node5</a:t>
            </a:r>
            <a:endParaRPr sz="900"/>
          </a:p>
        </p:txBody>
      </p:sp>
      <p:sp>
        <p:nvSpPr>
          <p:cNvPr id="465" name="Google Shape;465;p32"/>
          <p:cNvSpPr/>
          <p:nvPr/>
        </p:nvSpPr>
        <p:spPr>
          <a:xfrm>
            <a:off x="6539650" y="1882675"/>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2"/>
          <p:cNvSpPr/>
          <p:nvPr/>
        </p:nvSpPr>
        <p:spPr>
          <a:xfrm>
            <a:off x="6801622" y="23261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10.128.0.7</a:t>
            </a:r>
            <a:endParaRPr sz="1100"/>
          </a:p>
        </p:txBody>
      </p:sp>
      <p:sp>
        <p:nvSpPr>
          <p:cNvPr id="467" name="Google Shape;467;p32"/>
          <p:cNvSpPr/>
          <p:nvPr/>
        </p:nvSpPr>
        <p:spPr>
          <a:xfrm>
            <a:off x="6989527" y="20099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Node6</a:t>
            </a:r>
            <a:endParaRPr sz="900"/>
          </a:p>
        </p:txBody>
      </p:sp>
      <p:sp>
        <p:nvSpPr>
          <p:cNvPr id="468" name="Google Shape;468;p32"/>
          <p:cNvSpPr/>
          <p:nvPr/>
        </p:nvSpPr>
        <p:spPr>
          <a:xfrm>
            <a:off x="6187725" y="4140375"/>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2"/>
          <p:cNvSpPr/>
          <p:nvPr/>
        </p:nvSpPr>
        <p:spPr>
          <a:xfrm>
            <a:off x="6449697" y="45838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10.128.0.4</a:t>
            </a:r>
            <a:endParaRPr sz="1100"/>
          </a:p>
        </p:txBody>
      </p:sp>
      <p:sp>
        <p:nvSpPr>
          <p:cNvPr id="470" name="Google Shape;470;p32"/>
          <p:cNvSpPr/>
          <p:nvPr/>
        </p:nvSpPr>
        <p:spPr>
          <a:xfrm>
            <a:off x="6637602" y="42676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Node3</a:t>
            </a:r>
            <a:endParaRPr sz="900"/>
          </a:p>
        </p:txBody>
      </p:sp>
      <p:cxnSp>
        <p:nvCxnSpPr>
          <p:cNvPr id="471" name="Google Shape;471;p32"/>
          <p:cNvCxnSpPr>
            <a:stCxn id="450" idx="3"/>
            <a:endCxn id="456" idx="2"/>
          </p:cNvCxnSpPr>
          <p:nvPr/>
        </p:nvCxnSpPr>
        <p:spPr>
          <a:xfrm flipH="1" rot="10800000">
            <a:off x="2063300" y="2058550"/>
            <a:ext cx="972300" cy="767400"/>
          </a:xfrm>
          <a:prstGeom prst="straightConnector1">
            <a:avLst/>
          </a:prstGeom>
          <a:noFill/>
          <a:ln cap="flat" cmpd="sng" w="9525">
            <a:solidFill>
              <a:schemeClr val="dk2"/>
            </a:solidFill>
            <a:prstDash val="solid"/>
            <a:round/>
            <a:headEnd len="med" w="med" type="none"/>
            <a:tailEnd len="med" w="med" type="none"/>
          </a:ln>
        </p:spPr>
      </p:cxnSp>
      <p:cxnSp>
        <p:nvCxnSpPr>
          <p:cNvPr id="472" name="Google Shape;472;p32"/>
          <p:cNvCxnSpPr>
            <a:stCxn id="459" idx="1"/>
            <a:endCxn id="456" idx="2"/>
          </p:cNvCxnSpPr>
          <p:nvPr/>
        </p:nvCxnSpPr>
        <p:spPr>
          <a:xfrm rot="10800000">
            <a:off x="3035525" y="2058550"/>
            <a:ext cx="953100" cy="767400"/>
          </a:xfrm>
          <a:prstGeom prst="straightConnector1">
            <a:avLst/>
          </a:prstGeom>
          <a:noFill/>
          <a:ln cap="flat" cmpd="sng" w="9525">
            <a:solidFill>
              <a:schemeClr val="dk2"/>
            </a:solidFill>
            <a:prstDash val="solid"/>
            <a:round/>
            <a:headEnd len="med" w="med" type="none"/>
            <a:tailEnd len="med" w="med" type="none"/>
          </a:ln>
        </p:spPr>
      </p:cxnSp>
      <p:cxnSp>
        <p:nvCxnSpPr>
          <p:cNvPr id="473" name="Google Shape;473;p32"/>
          <p:cNvCxnSpPr>
            <a:stCxn id="453" idx="1"/>
            <a:endCxn id="450" idx="2"/>
          </p:cNvCxnSpPr>
          <p:nvPr/>
        </p:nvCxnSpPr>
        <p:spPr>
          <a:xfrm rot="10800000">
            <a:off x="1286325" y="3339750"/>
            <a:ext cx="972300" cy="870900"/>
          </a:xfrm>
          <a:prstGeom prst="straightConnector1">
            <a:avLst/>
          </a:prstGeom>
          <a:noFill/>
          <a:ln cap="flat" cmpd="sng" w="9525">
            <a:solidFill>
              <a:schemeClr val="dk2"/>
            </a:solidFill>
            <a:prstDash val="solid"/>
            <a:round/>
            <a:headEnd len="med" w="med" type="none"/>
            <a:tailEnd len="med" w="med" type="none"/>
          </a:ln>
        </p:spPr>
      </p:cxnSp>
      <p:cxnSp>
        <p:nvCxnSpPr>
          <p:cNvPr id="474" name="Google Shape;474;p32"/>
          <p:cNvCxnSpPr>
            <a:stCxn id="453" idx="3"/>
            <a:endCxn id="459" idx="2"/>
          </p:cNvCxnSpPr>
          <p:nvPr/>
        </p:nvCxnSpPr>
        <p:spPr>
          <a:xfrm flipH="1" rot="10800000">
            <a:off x="3812325" y="3339750"/>
            <a:ext cx="953100" cy="870900"/>
          </a:xfrm>
          <a:prstGeom prst="straightConnector1">
            <a:avLst/>
          </a:prstGeom>
          <a:noFill/>
          <a:ln cap="flat" cmpd="sng" w="9525">
            <a:solidFill>
              <a:schemeClr val="dk2"/>
            </a:solidFill>
            <a:prstDash val="solid"/>
            <a:round/>
            <a:headEnd len="med" w="med" type="none"/>
            <a:tailEnd len="med" w="med" type="none"/>
          </a:ln>
        </p:spPr>
      </p:cxnSp>
      <p:cxnSp>
        <p:nvCxnSpPr>
          <p:cNvPr id="475" name="Google Shape;475;p32"/>
          <p:cNvCxnSpPr>
            <a:stCxn id="456" idx="3"/>
            <a:endCxn id="462" idx="1"/>
          </p:cNvCxnSpPr>
          <p:nvPr/>
        </p:nvCxnSpPr>
        <p:spPr>
          <a:xfrm flipH="1" rot="10800000">
            <a:off x="3812350" y="823325"/>
            <a:ext cx="2727300" cy="721500"/>
          </a:xfrm>
          <a:prstGeom prst="straightConnector1">
            <a:avLst/>
          </a:prstGeom>
          <a:noFill/>
          <a:ln cap="flat" cmpd="sng" w="9525">
            <a:solidFill>
              <a:schemeClr val="dk2"/>
            </a:solidFill>
            <a:prstDash val="solid"/>
            <a:round/>
            <a:headEnd len="med" w="med" type="none"/>
            <a:tailEnd len="med" w="med" type="none"/>
          </a:ln>
        </p:spPr>
      </p:cxnSp>
      <p:cxnSp>
        <p:nvCxnSpPr>
          <p:cNvPr id="476" name="Google Shape;476;p32"/>
          <p:cNvCxnSpPr>
            <a:stCxn id="456" idx="3"/>
            <a:endCxn id="465" idx="1"/>
          </p:cNvCxnSpPr>
          <p:nvPr/>
        </p:nvCxnSpPr>
        <p:spPr>
          <a:xfrm>
            <a:off x="3812350" y="1544825"/>
            <a:ext cx="2727300" cy="851700"/>
          </a:xfrm>
          <a:prstGeom prst="straightConnector1">
            <a:avLst/>
          </a:prstGeom>
          <a:noFill/>
          <a:ln cap="flat" cmpd="sng" w="9525">
            <a:solidFill>
              <a:schemeClr val="dk2"/>
            </a:solidFill>
            <a:prstDash val="solid"/>
            <a:round/>
            <a:headEnd len="med" w="med" type="none"/>
            <a:tailEnd len="med" w="med" type="none"/>
          </a:ln>
        </p:spPr>
      </p:cxnSp>
      <p:cxnSp>
        <p:nvCxnSpPr>
          <p:cNvPr id="477" name="Google Shape;477;p32"/>
          <p:cNvCxnSpPr>
            <a:stCxn id="453" idx="3"/>
            <a:endCxn id="468" idx="1"/>
          </p:cNvCxnSpPr>
          <p:nvPr/>
        </p:nvCxnSpPr>
        <p:spPr>
          <a:xfrm>
            <a:off x="3812325" y="4210650"/>
            <a:ext cx="2375400" cy="443400"/>
          </a:xfrm>
          <a:prstGeom prst="straightConnector1">
            <a:avLst/>
          </a:prstGeom>
          <a:noFill/>
          <a:ln cap="flat" cmpd="sng" w="9525">
            <a:solidFill>
              <a:schemeClr val="dk2"/>
            </a:solidFill>
            <a:prstDash val="solid"/>
            <a:round/>
            <a:headEnd len="med" w="med" type="none"/>
            <a:tailEnd len="med" w="med" type="none"/>
          </a:ln>
        </p:spPr>
      </p:cxnSp>
      <p:sp>
        <p:nvSpPr>
          <p:cNvPr id="478" name="Google Shape;478;p32"/>
          <p:cNvSpPr txBox="1"/>
          <p:nvPr/>
        </p:nvSpPr>
        <p:spPr>
          <a:xfrm>
            <a:off x="2708525" y="751100"/>
            <a:ext cx="65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0ms</a:t>
            </a:r>
            <a:endParaRPr>
              <a:latin typeface="Lato"/>
              <a:ea typeface="Lato"/>
              <a:cs typeface="Lato"/>
              <a:sym typeface="Lato"/>
            </a:endParaRPr>
          </a:p>
        </p:txBody>
      </p:sp>
      <p:sp>
        <p:nvSpPr>
          <p:cNvPr id="479" name="Google Shape;479;p32"/>
          <p:cNvSpPr txBox="1"/>
          <p:nvPr>
            <p:ph idx="4294967295" type="title"/>
          </p:nvPr>
        </p:nvSpPr>
        <p:spPr>
          <a:xfrm>
            <a:off x="0" y="409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i="1" lang="en" sz="1733" u="sng">
                <a:solidFill>
                  <a:srgbClr val="1A1A1A"/>
                </a:solidFill>
                <a:latin typeface="Lato"/>
                <a:ea typeface="Lato"/>
                <a:cs typeface="Lato"/>
                <a:sym typeface="Lato"/>
              </a:rPr>
              <a:t>Routing Starts From Node7 having higher Degree (Percolation Centrality)</a:t>
            </a:r>
            <a:endParaRPr i="1" sz="1733" u="sng">
              <a:solidFill>
                <a:srgbClr val="1A1A1A"/>
              </a:solidFill>
              <a:latin typeface="Lato"/>
              <a:ea typeface="Lato"/>
              <a:cs typeface="Lato"/>
              <a:sym typeface="Lato"/>
            </a:endParaRPr>
          </a:p>
          <a:p>
            <a:pPr indent="0" lvl="0" marL="0" rtl="0" algn="l">
              <a:spcBef>
                <a:spcPts val="0"/>
              </a:spcBef>
              <a:spcAft>
                <a:spcPts val="0"/>
              </a:spcAft>
              <a:buNone/>
            </a:pPr>
            <a:r>
              <a:t/>
            </a:r>
            <a:endParaRPr sz="1577">
              <a:latin typeface="Lato"/>
              <a:ea typeface="Lato"/>
              <a:cs typeface="Lato"/>
              <a:sym typeface="Lato"/>
            </a:endParaRPr>
          </a:p>
          <a:p>
            <a:pPr indent="0" lvl="0" marL="0" rtl="0" algn="l">
              <a:spcBef>
                <a:spcPts val="0"/>
              </a:spcBef>
              <a:spcAft>
                <a:spcPts val="0"/>
              </a:spcAft>
              <a:buNone/>
            </a:pPr>
            <a:r>
              <a:t/>
            </a:r>
            <a:endParaRPr/>
          </a:p>
        </p:txBody>
      </p:sp>
      <p:sp>
        <p:nvSpPr>
          <p:cNvPr id="480" name="Google Shape;480;p32"/>
          <p:cNvSpPr txBox="1"/>
          <p:nvPr/>
        </p:nvSpPr>
        <p:spPr>
          <a:xfrm>
            <a:off x="800325" y="1967950"/>
            <a:ext cx="9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1171</a:t>
            </a:r>
            <a:r>
              <a:rPr lang="en">
                <a:latin typeface="Lato"/>
                <a:ea typeface="Lato"/>
                <a:cs typeface="Lato"/>
                <a:sym typeface="Lato"/>
              </a:rPr>
              <a:t>ms</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3"/>
          <p:cNvSpPr/>
          <p:nvPr/>
        </p:nvSpPr>
        <p:spPr>
          <a:xfrm>
            <a:off x="509600" y="2312200"/>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3"/>
          <p:cNvSpPr/>
          <p:nvPr/>
        </p:nvSpPr>
        <p:spPr>
          <a:xfrm>
            <a:off x="771572"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10.128.0.2</a:t>
            </a:r>
            <a:endParaRPr sz="1100"/>
          </a:p>
        </p:txBody>
      </p:sp>
      <p:sp>
        <p:nvSpPr>
          <p:cNvPr id="487" name="Google Shape;487;p33"/>
          <p:cNvSpPr/>
          <p:nvPr/>
        </p:nvSpPr>
        <p:spPr>
          <a:xfrm>
            <a:off x="959477"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Node1</a:t>
            </a:r>
            <a:endParaRPr sz="900"/>
          </a:p>
        </p:txBody>
      </p:sp>
      <p:sp>
        <p:nvSpPr>
          <p:cNvPr id="488" name="Google Shape;488;p33"/>
          <p:cNvSpPr/>
          <p:nvPr/>
        </p:nvSpPr>
        <p:spPr>
          <a:xfrm>
            <a:off x="2258625" y="3696900"/>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3"/>
          <p:cNvSpPr/>
          <p:nvPr/>
        </p:nvSpPr>
        <p:spPr>
          <a:xfrm>
            <a:off x="2520597" y="41403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10.128.0.5</a:t>
            </a:r>
            <a:endParaRPr sz="1100"/>
          </a:p>
        </p:txBody>
      </p:sp>
      <p:sp>
        <p:nvSpPr>
          <p:cNvPr id="490" name="Google Shape;490;p33"/>
          <p:cNvSpPr/>
          <p:nvPr/>
        </p:nvSpPr>
        <p:spPr>
          <a:xfrm>
            <a:off x="2708502" y="38241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Node4</a:t>
            </a:r>
            <a:endParaRPr sz="900"/>
          </a:p>
        </p:txBody>
      </p:sp>
      <p:sp>
        <p:nvSpPr>
          <p:cNvPr id="491" name="Google Shape;491;p33"/>
          <p:cNvSpPr/>
          <p:nvPr/>
        </p:nvSpPr>
        <p:spPr>
          <a:xfrm>
            <a:off x="2258650" y="10310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3"/>
          <p:cNvSpPr/>
          <p:nvPr/>
        </p:nvSpPr>
        <p:spPr>
          <a:xfrm>
            <a:off x="2520622" y="14745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10.128.0.8</a:t>
            </a:r>
            <a:endParaRPr sz="1100"/>
          </a:p>
        </p:txBody>
      </p:sp>
      <p:sp>
        <p:nvSpPr>
          <p:cNvPr id="493" name="Google Shape;493;p33"/>
          <p:cNvSpPr/>
          <p:nvPr/>
        </p:nvSpPr>
        <p:spPr>
          <a:xfrm>
            <a:off x="2708527" y="11583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Node7</a:t>
            </a:r>
            <a:endParaRPr sz="900"/>
          </a:p>
        </p:txBody>
      </p:sp>
      <p:sp>
        <p:nvSpPr>
          <p:cNvPr id="494" name="Google Shape;494;p33"/>
          <p:cNvSpPr/>
          <p:nvPr/>
        </p:nvSpPr>
        <p:spPr>
          <a:xfrm>
            <a:off x="3988625" y="2312200"/>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3"/>
          <p:cNvSpPr/>
          <p:nvPr/>
        </p:nvSpPr>
        <p:spPr>
          <a:xfrm>
            <a:off x="4250597"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10.128.0.3</a:t>
            </a:r>
            <a:endParaRPr sz="1100"/>
          </a:p>
        </p:txBody>
      </p:sp>
      <p:sp>
        <p:nvSpPr>
          <p:cNvPr id="496" name="Google Shape;496;p33"/>
          <p:cNvSpPr/>
          <p:nvPr/>
        </p:nvSpPr>
        <p:spPr>
          <a:xfrm>
            <a:off x="4438502"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Node2</a:t>
            </a:r>
            <a:endParaRPr sz="900"/>
          </a:p>
        </p:txBody>
      </p:sp>
      <p:sp>
        <p:nvSpPr>
          <p:cNvPr id="497" name="Google Shape;497;p33"/>
          <p:cNvSpPr/>
          <p:nvPr/>
        </p:nvSpPr>
        <p:spPr>
          <a:xfrm>
            <a:off x="6539650" y="309575"/>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3"/>
          <p:cNvSpPr/>
          <p:nvPr/>
        </p:nvSpPr>
        <p:spPr>
          <a:xfrm>
            <a:off x="6801622" y="7530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10.128.0.6</a:t>
            </a:r>
            <a:endParaRPr sz="1100"/>
          </a:p>
        </p:txBody>
      </p:sp>
      <p:sp>
        <p:nvSpPr>
          <p:cNvPr id="499" name="Google Shape;499;p33"/>
          <p:cNvSpPr/>
          <p:nvPr/>
        </p:nvSpPr>
        <p:spPr>
          <a:xfrm>
            <a:off x="6989427" y="4368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Node5</a:t>
            </a:r>
            <a:endParaRPr sz="900"/>
          </a:p>
        </p:txBody>
      </p:sp>
      <p:sp>
        <p:nvSpPr>
          <p:cNvPr id="500" name="Google Shape;500;p33"/>
          <p:cNvSpPr/>
          <p:nvPr/>
        </p:nvSpPr>
        <p:spPr>
          <a:xfrm>
            <a:off x="6539650" y="1882675"/>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6801622" y="23261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10.128.0.7</a:t>
            </a:r>
            <a:endParaRPr sz="1100"/>
          </a:p>
        </p:txBody>
      </p:sp>
      <p:sp>
        <p:nvSpPr>
          <p:cNvPr id="502" name="Google Shape;502;p33"/>
          <p:cNvSpPr/>
          <p:nvPr/>
        </p:nvSpPr>
        <p:spPr>
          <a:xfrm>
            <a:off x="6989527" y="20099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Node6</a:t>
            </a:r>
            <a:endParaRPr sz="900"/>
          </a:p>
        </p:txBody>
      </p:sp>
      <p:sp>
        <p:nvSpPr>
          <p:cNvPr id="503" name="Google Shape;503;p33"/>
          <p:cNvSpPr/>
          <p:nvPr/>
        </p:nvSpPr>
        <p:spPr>
          <a:xfrm>
            <a:off x="6187725" y="4140375"/>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3"/>
          <p:cNvSpPr/>
          <p:nvPr/>
        </p:nvSpPr>
        <p:spPr>
          <a:xfrm>
            <a:off x="6449697" y="45838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10.128.0.4</a:t>
            </a:r>
            <a:endParaRPr sz="1100"/>
          </a:p>
        </p:txBody>
      </p:sp>
      <p:sp>
        <p:nvSpPr>
          <p:cNvPr id="505" name="Google Shape;505;p33"/>
          <p:cNvSpPr/>
          <p:nvPr/>
        </p:nvSpPr>
        <p:spPr>
          <a:xfrm>
            <a:off x="6637602" y="42676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Node3</a:t>
            </a:r>
            <a:endParaRPr sz="900"/>
          </a:p>
        </p:txBody>
      </p:sp>
      <p:cxnSp>
        <p:nvCxnSpPr>
          <p:cNvPr id="506" name="Google Shape;506;p33"/>
          <p:cNvCxnSpPr>
            <a:stCxn id="485" idx="3"/>
            <a:endCxn id="491" idx="2"/>
          </p:cNvCxnSpPr>
          <p:nvPr/>
        </p:nvCxnSpPr>
        <p:spPr>
          <a:xfrm flipH="1" rot="10800000">
            <a:off x="2063300" y="2058550"/>
            <a:ext cx="972300" cy="767400"/>
          </a:xfrm>
          <a:prstGeom prst="straightConnector1">
            <a:avLst/>
          </a:prstGeom>
          <a:noFill/>
          <a:ln cap="flat" cmpd="sng" w="9525">
            <a:solidFill>
              <a:schemeClr val="dk2"/>
            </a:solidFill>
            <a:prstDash val="solid"/>
            <a:round/>
            <a:headEnd len="med" w="med" type="none"/>
            <a:tailEnd len="med" w="med" type="none"/>
          </a:ln>
        </p:spPr>
      </p:cxnSp>
      <p:cxnSp>
        <p:nvCxnSpPr>
          <p:cNvPr id="507" name="Google Shape;507;p33"/>
          <p:cNvCxnSpPr>
            <a:stCxn id="494" idx="1"/>
            <a:endCxn id="491" idx="2"/>
          </p:cNvCxnSpPr>
          <p:nvPr/>
        </p:nvCxnSpPr>
        <p:spPr>
          <a:xfrm rot="10800000">
            <a:off x="3035525" y="2058550"/>
            <a:ext cx="953100" cy="76740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33"/>
          <p:cNvCxnSpPr>
            <a:stCxn id="488" idx="1"/>
            <a:endCxn id="485" idx="2"/>
          </p:cNvCxnSpPr>
          <p:nvPr/>
        </p:nvCxnSpPr>
        <p:spPr>
          <a:xfrm rot="10800000">
            <a:off x="1286325" y="3339750"/>
            <a:ext cx="972300" cy="870900"/>
          </a:xfrm>
          <a:prstGeom prst="straightConnector1">
            <a:avLst/>
          </a:prstGeom>
          <a:noFill/>
          <a:ln cap="flat" cmpd="sng" w="9525">
            <a:solidFill>
              <a:schemeClr val="dk2"/>
            </a:solidFill>
            <a:prstDash val="solid"/>
            <a:round/>
            <a:headEnd len="med" w="med" type="none"/>
            <a:tailEnd len="med" w="med" type="none"/>
          </a:ln>
        </p:spPr>
      </p:cxnSp>
      <p:cxnSp>
        <p:nvCxnSpPr>
          <p:cNvPr id="509" name="Google Shape;509;p33"/>
          <p:cNvCxnSpPr>
            <a:stCxn id="488" idx="3"/>
            <a:endCxn id="494" idx="2"/>
          </p:cNvCxnSpPr>
          <p:nvPr/>
        </p:nvCxnSpPr>
        <p:spPr>
          <a:xfrm flipH="1" rot="10800000">
            <a:off x="3812325" y="3339750"/>
            <a:ext cx="953100" cy="870900"/>
          </a:xfrm>
          <a:prstGeom prst="straightConnector1">
            <a:avLst/>
          </a:prstGeom>
          <a:noFill/>
          <a:ln cap="flat" cmpd="sng" w="9525">
            <a:solidFill>
              <a:schemeClr val="dk2"/>
            </a:solidFill>
            <a:prstDash val="solid"/>
            <a:round/>
            <a:headEnd len="med" w="med" type="none"/>
            <a:tailEnd len="med" w="med" type="none"/>
          </a:ln>
        </p:spPr>
      </p:cxnSp>
      <p:cxnSp>
        <p:nvCxnSpPr>
          <p:cNvPr id="510" name="Google Shape;510;p33"/>
          <p:cNvCxnSpPr>
            <a:stCxn id="491" idx="3"/>
            <a:endCxn id="497" idx="1"/>
          </p:cNvCxnSpPr>
          <p:nvPr/>
        </p:nvCxnSpPr>
        <p:spPr>
          <a:xfrm flipH="1" rot="10800000">
            <a:off x="3812350" y="823325"/>
            <a:ext cx="2727300" cy="721500"/>
          </a:xfrm>
          <a:prstGeom prst="straightConnector1">
            <a:avLst/>
          </a:prstGeom>
          <a:noFill/>
          <a:ln cap="flat" cmpd="sng" w="9525">
            <a:solidFill>
              <a:schemeClr val="dk2"/>
            </a:solidFill>
            <a:prstDash val="solid"/>
            <a:round/>
            <a:headEnd len="med" w="med" type="none"/>
            <a:tailEnd len="med" w="med" type="none"/>
          </a:ln>
        </p:spPr>
      </p:cxnSp>
      <p:cxnSp>
        <p:nvCxnSpPr>
          <p:cNvPr id="511" name="Google Shape;511;p33"/>
          <p:cNvCxnSpPr>
            <a:stCxn id="491" idx="3"/>
            <a:endCxn id="500" idx="1"/>
          </p:cNvCxnSpPr>
          <p:nvPr/>
        </p:nvCxnSpPr>
        <p:spPr>
          <a:xfrm>
            <a:off x="3812350" y="1544825"/>
            <a:ext cx="2727300" cy="851700"/>
          </a:xfrm>
          <a:prstGeom prst="straightConnector1">
            <a:avLst/>
          </a:prstGeom>
          <a:noFill/>
          <a:ln cap="flat" cmpd="sng" w="9525">
            <a:solidFill>
              <a:schemeClr val="dk2"/>
            </a:solidFill>
            <a:prstDash val="solid"/>
            <a:round/>
            <a:headEnd len="med" w="med" type="none"/>
            <a:tailEnd len="med" w="med" type="none"/>
          </a:ln>
        </p:spPr>
      </p:cxnSp>
      <p:cxnSp>
        <p:nvCxnSpPr>
          <p:cNvPr id="512" name="Google Shape;512;p33"/>
          <p:cNvCxnSpPr>
            <a:stCxn id="488" idx="3"/>
            <a:endCxn id="503" idx="1"/>
          </p:cNvCxnSpPr>
          <p:nvPr/>
        </p:nvCxnSpPr>
        <p:spPr>
          <a:xfrm>
            <a:off x="3812325" y="4210650"/>
            <a:ext cx="2375400" cy="443400"/>
          </a:xfrm>
          <a:prstGeom prst="straightConnector1">
            <a:avLst/>
          </a:prstGeom>
          <a:noFill/>
          <a:ln cap="flat" cmpd="sng" w="9525">
            <a:solidFill>
              <a:schemeClr val="dk2"/>
            </a:solidFill>
            <a:prstDash val="solid"/>
            <a:round/>
            <a:headEnd len="med" w="med" type="none"/>
            <a:tailEnd len="med" w="med" type="none"/>
          </a:ln>
        </p:spPr>
      </p:cxnSp>
      <p:sp>
        <p:nvSpPr>
          <p:cNvPr id="513" name="Google Shape;513;p33"/>
          <p:cNvSpPr txBox="1"/>
          <p:nvPr/>
        </p:nvSpPr>
        <p:spPr>
          <a:xfrm>
            <a:off x="2708525" y="751100"/>
            <a:ext cx="65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0ms</a:t>
            </a:r>
            <a:endParaRPr>
              <a:latin typeface="Lato"/>
              <a:ea typeface="Lato"/>
              <a:cs typeface="Lato"/>
              <a:sym typeface="Lato"/>
            </a:endParaRPr>
          </a:p>
        </p:txBody>
      </p:sp>
      <p:sp>
        <p:nvSpPr>
          <p:cNvPr id="514" name="Google Shape;514;p33"/>
          <p:cNvSpPr txBox="1"/>
          <p:nvPr>
            <p:ph idx="4294967295" type="title"/>
          </p:nvPr>
        </p:nvSpPr>
        <p:spPr>
          <a:xfrm>
            <a:off x="0" y="409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i="1" lang="en" sz="1733" u="sng">
                <a:solidFill>
                  <a:srgbClr val="1A1A1A"/>
                </a:solidFill>
                <a:latin typeface="Lato"/>
                <a:ea typeface="Lato"/>
                <a:cs typeface="Lato"/>
                <a:sym typeface="Lato"/>
              </a:rPr>
              <a:t>Routing Starts From Node7 having higher Degree (Percolation Centrality)</a:t>
            </a:r>
            <a:endParaRPr i="1" sz="1733" u="sng">
              <a:solidFill>
                <a:srgbClr val="1A1A1A"/>
              </a:solidFill>
              <a:latin typeface="Lato"/>
              <a:ea typeface="Lato"/>
              <a:cs typeface="Lato"/>
              <a:sym typeface="Lato"/>
            </a:endParaRPr>
          </a:p>
          <a:p>
            <a:pPr indent="0" lvl="0" marL="0" rtl="0" algn="l">
              <a:spcBef>
                <a:spcPts val="0"/>
              </a:spcBef>
              <a:spcAft>
                <a:spcPts val="0"/>
              </a:spcAft>
              <a:buNone/>
            </a:pPr>
            <a:r>
              <a:t/>
            </a:r>
            <a:endParaRPr sz="1577">
              <a:latin typeface="Lato"/>
              <a:ea typeface="Lato"/>
              <a:cs typeface="Lato"/>
              <a:sym typeface="Lato"/>
            </a:endParaRPr>
          </a:p>
          <a:p>
            <a:pPr indent="0" lvl="0" marL="0" rtl="0" algn="l">
              <a:spcBef>
                <a:spcPts val="0"/>
              </a:spcBef>
              <a:spcAft>
                <a:spcPts val="0"/>
              </a:spcAft>
              <a:buNone/>
            </a:pPr>
            <a:r>
              <a:t/>
            </a:r>
            <a:endParaRPr/>
          </a:p>
        </p:txBody>
      </p:sp>
      <p:sp>
        <p:nvSpPr>
          <p:cNvPr id="515" name="Google Shape;515;p33"/>
          <p:cNvSpPr txBox="1"/>
          <p:nvPr/>
        </p:nvSpPr>
        <p:spPr>
          <a:xfrm>
            <a:off x="800325" y="1967950"/>
            <a:ext cx="9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1171ms</a:t>
            </a:r>
            <a:endParaRPr>
              <a:latin typeface="Lato"/>
              <a:ea typeface="Lato"/>
              <a:cs typeface="Lato"/>
              <a:sym typeface="Lato"/>
            </a:endParaRPr>
          </a:p>
        </p:txBody>
      </p:sp>
      <p:sp>
        <p:nvSpPr>
          <p:cNvPr id="516" name="Google Shape;516;p33"/>
          <p:cNvSpPr txBox="1"/>
          <p:nvPr/>
        </p:nvSpPr>
        <p:spPr>
          <a:xfrm>
            <a:off x="4279250" y="1950150"/>
            <a:ext cx="9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2292</a:t>
            </a:r>
            <a:r>
              <a:rPr lang="en">
                <a:latin typeface="Lato"/>
                <a:ea typeface="Lato"/>
                <a:cs typeface="Lato"/>
                <a:sym typeface="Lato"/>
              </a:rPr>
              <a:t>ms</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4"/>
          <p:cNvSpPr/>
          <p:nvPr/>
        </p:nvSpPr>
        <p:spPr>
          <a:xfrm>
            <a:off x="509600" y="2312200"/>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4"/>
          <p:cNvSpPr/>
          <p:nvPr/>
        </p:nvSpPr>
        <p:spPr>
          <a:xfrm>
            <a:off x="771572"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10.128.0.2</a:t>
            </a:r>
            <a:endParaRPr sz="1100"/>
          </a:p>
        </p:txBody>
      </p:sp>
      <p:sp>
        <p:nvSpPr>
          <p:cNvPr id="523" name="Google Shape;523;p34"/>
          <p:cNvSpPr/>
          <p:nvPr/>
        </p:nvSpPr>
        <p:spPr>
          <a:xfrm>
            <a:off x="959477"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Node1</a:t>
            </a:r>
            <a:endParaRPr sz="900"/>
          </a:p>
        </p:txBody>
      </p:sp>
      <p:sp>
        <p:nvSpPr>
          <p:cNvPr id="524" name="Google Shape;524;p34"/>
          <p:cNvSpPr/>
          <p:nvPr/>
        </p:nvSpPr>
        <p:spPr>
          <a:xfrm>
            <a:off x="2258625" y="3696900"/>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4"/>
          <p:cNvSpPr/>
          <p:nvPr/>
        </p:nvSpPr>
        <p:spPr>
          <a:xfrm>
            <a:off x="2520597" y="41403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10.128.0.5</a:t>
            </a:r>
            <a:endParaRPr sz="1100"/>
          </a:p>
        </p:txBody>
      </p:sp>
      <p:sp>
        <p:nvSpPr>
          <p:cNvPr id="526" name="Google Shape;526;p34"/>
          <p:cNvSpPr/>
          <p:nvPr/>
        </p:nvSpPr>
        <p:spPr>
          <a:xfrm>
            <a:off x="2708502" y="38241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Node4</a:t>
            </a:r>
            <a:endParaRPr sz="900"/>
          </a:p>
        </p:txBody>
      </p:sp>
      <p:sp>
        <p:nvSpPr>
          <p:cNvPr id="527" name="Google Shape;527;p34"/>
          <p:cNvSpPr/>
          <p:nvPr/>
        </p:nvSpPr>
        <p:spPr>
          <a:xfrm>
            <a:off x="2258650" y="10310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4"/>
          <p:cNvSpPr/>
          <p:nvPr/>
        </p:nvSpPr>
        <p:spPr>
          <a:xfrm>
            <a:off x="2520622" y="14745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10.128.0.8</a:t>
            </a:r>
            <a:endParaRPr sz="1100"/>
          </a:p>
        </p:txBody>
      </p:sp>
      <p:sp>
        <p:nvSpPr>
          <p:cNvPr id="529" name="Google Shape;529;p34"/>
          <p:cNvSpPr/>
          <p:nvPr/>
        </p:nvSpPr>
        <p:spPr>
          <a:xfrm>
            <a:off x="2708527" y="11583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Node7</a:t>
            </a:r>
            <a:endParaRPr sz="900"/>
          </a:p>
        </p:txBody>
      </p:sp>
      <p:sp>
        <p:nvSpPr>
          <p:cNvPr id="530" name="Google Shape;530;p34"/>
          <p:cNvSpPr/>
          <p:nvPr/>
        </p:nvSpPr>
        <p:spPr>
          <a:xfrm>
            <a:off x="3988625" y="2312200"/>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4"/>
          <p:cNvSpPr/>
          <p:nvPr/>
        </p:nvSpPr>
        <p:spPr>
          <a:xfrm>
            <a:off x="4250597"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10.128.0.3</a:t>
            </a:r>
            <a:endParaRPr sz="1100"/>
          </a:p>
        </p:txBody>
      </p:sp>
      <p:sp>
        <p:nvSpPr>
          <p:cNvPr id="532" name="Google Shape;532;p34"/>
          <p:cNvSpPr/>
          <p:nvPr/>
        </p:nvSpPr>
        <p:spPr>
          <a:xfrm>
            <a:off x="4438502"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Node2</a:t>
            </a:r>
            <a:endParaRPr sz="900"/>
          </a:p>
        </p:txBody>
      </p:sp>
      <p:sp>
        <p:nvSpPr>
          <p:cNvPr id="533" name="Google Shape;533;p34"/>
          <p:cNvSpPr/>
          <p:nvPr/>
        </p:nvSpPr>
        <p:spPr>
          <a:xfrm>
            <a:off x="6539650" y="3095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4"/>
          <p:cNvSpPr/>
          <p:nvPr/>
        </p:nvSpPr>
        <p:spPr>
          <a:xfrm>
            <a:off x="6801622" y="7530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10.128.0.6</a:t>
            </a:r>
            <a:endParaRPr sz="1100"/>
          </a:p>
        </p:txBody>
      </p:sp>
      <p:sp>
        <p:nvSpPr>
          <p:cNvPr id="535" name="Google Shape;535;p34"/>
          <p:cNvSpPr/>
          <p:nvPr/>
        </p:nvSpPr>
        <p:spPr>
          <a:xfrm>
            <a:off x="6989427" y="4368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Node5</a:t>
            </a:r>
            <a:endParaRPr sz="900"/>
          </a:p>
        </p:txBody>
      </p:sp>
      <p:sp>
        <p:nvSpPr>
          <p:cNvPr id="536" name="Google Shape;536;p34"/>
          <p:cNvSpPr/>
          <p:nvPr/>
        </p:nvSpPr>
        <p:spPr>
          <a:xfrm>
            <a:off x="6539650" y="1882675"/>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4"/>
          <p:cNvSpPr/>
          <p:nvPr/>
        </p:nvSpPr>
        <p:spPr>
          <a:xfrm>
            <a:off x="6801622" y="23261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10.128.0.7</a:t>
            </a:r>
            <a:endParaRPr sz="1100"/>
          </a:p>
        </p:txBody>
      </p:sp>
      <p:sp>
        <p:nvSpPr>
          <p:cNvPr id="538" name="Google Shape;538;p34"/>
          <p:cNvSpPr/>
          <p:nvPr/>
        </p:nvSpPr>
        <p:spPr>
          <a:xfrm>
            <a:off x="6989527" y="20099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Node6</a:t>
            </a:r>
            <a:endParaRPr sz="900"/>
          </a:p>
        </p:txBody>
      </p:sp>
      <p:sp>
        <p:nvSpPr>
          <p:cNvPr id="539" name="Google Shape;539;p34"/>
          <p:cNvSpPr/>
          <p:nvPr/>
        </p:nvSpPr>
        <p:spPr>
          <a:xfrm>
            <a:off x="6187725" y="4140375"/>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4"/>
          <p:cNvSpPr/>
          <p:nvPr/>
        </p:nvSpPr>
        <p:spPr>
          <a:xfrm>
            <a:off x="6449697" y="45838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10.128.0.4</a:t>
            </a:r>
            <a:endParaRPr sz="1100"/>
          </a:p>
        </p:txBody>
      </p:sp>
      <p:sp>
        <p:nvSpPr>
          <p:cNvPr id="541" name="Google Shape;541;p34"/>
          <p:cNvSpPr/>
          <p:nvPr/>
        </p:nvSpPr>
        <p:spPr>
          <a:xfrm>
            <a:off x="6637602" y="42676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Node3</a:t>
            </a:r>
            <a:endParaRPr sz="900"/>
          </a:p>
        </p:txBody>
      </p:sp>
      <p:cxnSp>
        <p:nvCxnSpPr>
          <p:cNvPr id="542" name="Google Shape;542;p34"/>
          <p:cNvCxnSpPr>
            <a:stCxn id="521" idx="3"/>
            <a:endCxn id="527" idx="2"/>
          </p:cNvCxnSpPr>
          <p:nvPr/>
        </p:nvCxnSpPr>
        <p:spPr>
          <a:xfrm flipH="1" rot="10800000">
            <a:off x="2063300" y="2058550"/>
            <a:ext cx="972300" cy="767400"/>
          </a:xfrm>
          <a:prstGeom prst="straightConnector1">
            <a:avLst/>
          </a:prstGeom>
          <a:noFill/>
          <a:ln cap="flat" cmpd="sng" w="9525">
            <a:solidFill>
              <a:schemeClr val="dk2"/>
            </a:solidFill>
            <a:prstDash val="solid"/>
            <a:round/>
            <a:headEnd len="med" w="med" type="none"/>
            <a:tailEnd len="med" w="med" type="none"/>
          </a:ln>
        </p:spPr>
      </p:cxnSp>
      <p:cxnSp>
        <p:nvCxnSpPr>
          <p:cNvPr id="543" name="Google Shape;543;p34"/>
          <p:cNvCxnSpPr>
            <a:stCxn id="530" idx="1"/>
            <a:endCxn id="527" idx="2"/>
          </p:cNvCxnSpPr>
          <p:nvPr/>
        </p:nvCxnSpPr>
        <p:spPr>
          <a:xfrm rot="10800000">
            <a:off x="3035525" y="2058550"/>
            <a:ext cx="953100" cy="767400"/>
          </a:xfrm>
          <a:prstGeom prst="straightConnector1">
            <a:avLst/>
          </a:prstGeom>
          <a:noFill/>
          <a:ln cap="flat" cmpd="sng" w="9525">
            <a:solidFill>
              <a:schemeClr val="dk2"/>
            </a:solidFill>
            <a:prstDash val="solid"/>
            <a:round/>
            <a:headEnd len="med" w="med" type="none"/>
            <a:tailEnd len="med" w="med" type="none"/>
          </a:ln>
        </p:spPr>
      </p:cxnSp>
      <p:cxnSp>
        <p:nvCxnSpPr>
          <p:cNvPr id="544" name="Google Shape;544;p34"/>
          <p:cNvCxnSpPr>
            <a:stCxn id="524" idx="1"/>
            <a:endCxn id="521" idx="2"/>
          </p:cNvCxnSpPr>
          <p:nvPr/>
        </p:nvCxnSpPr>
        <p:spPr>
          <a:xfrm rot="10800000">
            <a:off x="1286325" y="3339750"/>
            <a:ext cx="972300" cy="870900"/>
          </a:xfrm>
          <a:prstGeom prst="straightConnector1">
            <a:avLst/>
          </a:prstGeom>
          <a:noFill/>
          <a:ln cap="flat" cmpd="sng" w="9525">
            <a:solidFill>
              <a:schemeClr val="dk2"/>
            </a:solidFill>
            <a:prstDash val="solid"/>
            <a:round/>
            <a:headEnd len="med" w="med" type="none"/>
            <a:tailEnd len="med" w="med" type="none"/>
          </a:ln>
        </p:spPr>
      </p:cxnSp>
      <p:cxnSp>
        <p:nvCxnSpPr>
          <p:cNvPr id="545" name="Google Shape;545;p34"/>
          <p:cNvCxnSpPr>
            <a:stCxn id="524" idx="3"/>
            <a:endCxn id="530" idx="2"/>
          </p:cNvCxnSpPr>
          <p:nvPr/>
        </p:nvCxnSpPr>
        <p:spPr>
          <a:xfrm flipH="1" rot="10800000">
            <a:off x="3812325" y="3339750"/>
            <a:ext cx="953100" cy="8709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34"/>
          <p:cNvCxnSpPr>
            <a:stCxn id="527" idx="3"/>
            <a:endCxn id="533" idx="1"/>
          </p:cNvCxnSpPr>
          <p:nvPr/>
        </p:nvCxnSpPr>
        <p:spPr>
          <a:xfrm flipH="1" rot="10800000">
            <a:off x="3812350" y="823325"/>
            <a:ext cx="2727300" cy="72150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34"/>
          <p:cNvCxnSpPr>
            <a:stCxn id="527" idx="3"/>
            <a:endCxn id="536" idx="1"/>
          </p:cNvCxnSpPr>
          <p:nvPr/>
        </p:nvCxnSpPr>
        <p:spPr>
          <a:xfrm>
            <a:off x="3812350" y="1544825"/>
            <a:ext cx="2727300" cy="851700"/>
          </a:xfrm>
          <a:prstGeom prst="straightConnector1">
            <a:avLst/>
          </a:prstGeom>
          <a:noFill/>
          <a:ln cap="flat" cmpd="sng" w="9525">
            <a:solidFill>
              <a:schemeClr val="dk2"/>
            </a:solidFill>
            <a:prstDash val="solid"/>
            <a:round/>
            <a:headEnd len="med" w="med" type="none"/>
            <a:tailEnd len="med" w="med" type="none"/>
          </a:ln>
        </p:spPr>
      </p:cxnSp>
      <p:cxnSp>
        <p:nvCxnSpPr>
          <p:cNvPr id="548" name="Google Shape;548;p34"/>
          <p:cNvCxnSpPr>
            <a:stCxn id="524" idx="3"/>
            <a:endCxn id="539" idx="1"/>
          </p:cNvCxnSpPr>
          <p:nvPr/>
        </p:nvCxnSpPr>
        <p:spPr>
          <a:xfrm>
            <a:off x="3812325" y="4210650"/>
            <a:ext cx="2375400" cy="443400"/>
          </a:xfrm>
          <a:prstGeom prst="straightConnector1">
            <a:avLst/>
          </a:prstGeom>
          <a:noFill/>
          <a:ln cap="flat" cmpd="sng" w="9525">
            <a:solidFill>
              <a:schemeClr val="dk2"/>
            </a:solidFill>
            <a:prstDash val="solid"/>
            <a:round/>
            <a:headEnd len="med" w="med" type="none"/>
            <a:tailEnd len="med" w="med" type="none"/>
          </a:ln>
        </p:spPr>
      </p:cxnSp>
      <p:sp>
        <p:nvSpPr>
          <p:cNvPr id="549" name="Google Shape;549;p34"/>
          <p:cNvSpPr txBox="1"/>
          <p:nvPr/>
        </p:nvSpPr>
        <p:spPr>
          <a:xfrm>
            <a:off x="2708525" y="751100"/>
            <a:ext cx="65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0ms</a:t>
            </a:r>
            <a:endParaRPr>
              <a:latin typeface="Lato"/>
              <a:ea typeface="Lato"/>
              <a:cs typeface="Lato"/>
              <a:sym typeface="Lato"/>
            </a:endParaRPr>
          </a:p>
        </p:txBody>
      </p:sp>
      <p:sp>
        <p:nvSpPr>
          <p:cNvPr id="550" name="Google Shape;550;p34"/>
          <p:cNvSpPr txBox="1"/>
          <p:nvPr>
            <p:ph idx="4294967295" type="title"/>
          </p:nvPr>
        </p:nvSpPr>
        <p:spPr>
          <a:xfrm>
            <a:off x="0" y="409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i="1" lang="en" sz="1733" u="sng">
                <a:solidFill>
                  <a:srgbClr val="1A1A1A"/>
                </a:solidFill>
                <a:latin typeface="Lato"/>
                <a:ea typeface="Lato"/>
                <a:cs typeface="Lato"/>
                <a:sym typeface="Lato"/>
              </a:rPr>
              <a:t>Routing Starts From Node7 having higher Degree (Percolation Centrality)</a:t>
            </a:r>
            <a:endParaRPr i="1" sz="1733" u="sng">
              <a:solidFill>
                <a:srgbClr val="1A1A1A"/>
              </a:solidFill>
              <a:latin typeface="Lato"/>
              <a:ea typeface="Lato"/>
              <a:cs typeface="Lato"/>
              <a:sym typeface="Lato"/>
            </a:endParaRPr>
          </a:p>
          <a:p>
            <a:pPr indent="0" lvl="0" marL="0" rtl="0" algn="l">
              <a:spcBef>
                <a:spcPts val="0"/>
              </a:spcBef>
              <a:spcAft>
                <a:spcPts val="0"/>
              </a:spcAft>
              <a:buNone/>
            </a:pPr>
            <a:r>
              <a:t/>
            </a:r>
            <a:endParaRPr sz="1577">
              <a:latin typeface="Lato"/>
              <a:ea typeface="Lato"/>
              <a:cs typeface="Lato"/>
              <a:sym typeface="Lato"/>
            </a:endParaRPr>
          </a:p>
          <a:p>
            <a:pPr indent="0" lvl="0" marL="0" rtl="0" algn="l">
              <a:spcBef>
                <a:spcPts val="0"/>
              </a:spcBef>
              <a:spcAft>
                <a:spcPts val="0"/>
              </a:spcAft>
              <a:buNone/>
            </a:pPr>
            <a:r>
              <a:t/>
            </a:r>
            <a:endParaRPr/>
          </a:p>
        </p:txBody>
      </p:sp>
      <p:sp>
        <p:nvSpPr>
          <p:cNvPr id="551" name="Google Shape;551;p34"/>
          <p:cNvSpPr txBox="1"/>
          <p:nvPr/>
        </p:nvSpPr>
        <p:spPr>
          <a:xfrm>
            <a:off x="800325" y="1967950"/>
            <a:ext cx="9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1171ms</a:t>
            </a:r>
            <a:endParaRPr>
              <a:latin typeface="Lato"/>
              <a:ea typeface="Lato"/>
              <a:cs typeface="Lato"/>
              <a:sym typeface="Lato"/>
            </a:endParaRPr>
          </a:p>
        </p:txBody>
      </p:sp>
      <p:sp>
        <p:nvSpPr>
          <p:cNvPr id="552" name="Google Shape;552;p34"/>
          <p:cNvSpPr txBox="1"/>
          <p:nvPr/>
        </p:nvSpPr>
        <p:spPr>
          <a:xfrm>
            <a:off x="4279250" y="1950150"/>
            <a:ext cx="9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2292ms</a:t>
            </a:r>
            <a:endParaRPr>
              <a:latin typeface="Lato"/>
              <a:ea typeface="Lato"/>
              <a:cs typeface="Lato"/>
              <a:sym typeface="Lato"/>
            </a:endParaRPr>
          </a:p>
        </p:txBody>
      </p:sp>
      <p:sp>
        <p:nvSpPr>
          <p:cNvPr id="553" name="Google Shape;553;p34"/>
          <p:cNvSpPr txBox="1"/>
          <p:nvPr/>
        </p:nvSpPr>
        <p:spPr>
          <a:xfrm>
            <a:off x="6830375" y="0"/>
            <a:ext cx="9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2508</a:t>
            </a:r>
            <a:r>
              <a:rPr lang="en">
                <a:latin typeface="Lato"/>
                <a:ea typeface="Lato"/>
                <a:cs typeface="Lato"/>
                <a:sym typeface="Lato"/>
              </a:rPr>
              <a:t>ms</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5"/>
          <p:cNvSpPr/>
          <p:nvPr/>
        </p:nvSpPr>
        <p:spPr>
          <a:xfrm>
            <a:off x="509600" y="2312200"/>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5"/>
          <p:cNvSpPr/>
          <p:nvPr/>
        </p:nvSpPr>
        <p:spPr>
          <a:xfrm>
            <a:off x="771572"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10.128.0.2</a:t>
            </a:r>
            <a:endParaRPr sz="1100"/>
          </a:p>
        </p:txBody>
      </p:sp>
      <p:sp>
        <p:nvSpPr>
          <p:cNvPr id="560" name="Google Shape;560;p35"/>
          <p:cNvSpPr/>
          <p:nvPr/>
        </p:nvSpPr>
        <p:spPr>
          <a:xfrm>
            <a:off x="959477"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Node1</a:t>
            </a:r>
            <a:endParaRPr sz="900"/>
          </a:p>
        </p:txBody>
      </p:sp>
      <p:sp>
        <p:nvSpPr>
          <p:cNvPr id="561" name="Google Shape;561;p35"/>
          <p:cNvSpPr/>
          <p:nvPr/>
        </p:nvSpPr>
        <p:spPr>
          <a:xfrm>
            <a:off x="2258625" y="3696900"/>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5"/>
          <p:cNvSpPr/>
          <p:nvPr/>
        </p:nvSpPr>
        <p:spPr>
          <a:xfrm>
            <a:off x="2520597" y="41403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10.128.0.5</a:t>
            </a:r>
            <a:endParaRPr sz="1100"/>
          </a:p>
        </p:txBody>
      </p:sp>
      <p:sp>
        <p:nvSpPr>
          <p:cNvPr id="563" name="Google Shape;563;p35"/>
          <p:cNvSpPr/>
          <p:nvPr/>
        </p:nvSpPr>
        <p:spPr>
          <a:xfrm>
            <a:off x="2708502" y="38241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Node4</a:t>
            </a:r>
            <a:endParaRPr sz="900"/>
          </a:p>
        </p:txBody>
      </p:sp>
      <p:sp>
        <p:nvSpPr>
          <p:cNvPr id="564" name="Google Shape;564;p35"/>
          <p:cNvSpPr/>
          <p:nvPr/>
        </p:nvSpPr>
        <p:spPr>
          <a:xfrm>
            <a:off x="2258650" y="10310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5"/>
          <p:cNvSpPr/>
          <p:nvPr/>
        </p:nvSpPr>
        <p:spPr>
          <a:xfrm>
            <a:off x="2520622" y="14745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10.128.0.8</a:t>
            </a:r>
            <a:endParaRPr sz="1100"/>
          </a:p>
        </p:txBody>
      </p:sp>
      <p:sp>
        <p:nvSpPr>
          <p:cNvPr id="566" name="Google Shape;566;p35"/>
          <p:cNvSpPr/>
          <p:nvPr/>
        </p:nvSpPr>
        <p:spPr>
          <a:xfrm>
            <a:off x="2708527" y="11583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Node7</a:t>
            </a:r>
            <a:endParaRPr sz="900"/>
          </a:p>
        </p:txBody>
      </p:sp>
      <p:sp>
        <p:nvSpPr>
          <p:cNvPr id="567" name="Google Shape;567;p35"/>
          <p:cNvSpPr/>
          <p:nvPr/>
        </p:nvSpPr>
        <p:spPr>
          <a:xfrm>
            <a:off x="3988625" y="2312200"/>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5"/>
          <p:cNvSpPr/>
          <p:nvPr/>
        </p:nvSpPr>
        <p:spPr>
          <a:xfrm>
            <a:off x="4250597"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10.128.0.3</a:t>
            </a:r>
            <a:endParaRPr sz="1100"/>
          </a:p>
        </p:txBody>
      </p:sp>
      <p:sp>
        <p:nvSpPr>
          <p:cNvPr id="569" name="Google Shape;569;p35"/>
          <p:cNvSpPr/>
          <p:nvPr/>
        </p:nvSpPr>
        <p:spPr>
          <a:xfrm>
            <a:off x="4438502"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Node2</a:t>
            </a:r>
            <a:endParaRPr sz="900"/>
          </a:p>
        </p:txBody>
      </p:sp>
      <p:sp>
        <p:nvSpPr>
          <p:cNvPr id="570" name="Google Shape;570;p35"/>
          <p:cNvSpPr/>
          <p:nvPr/>
        </p:nvSpPr>
        <p:spPr>
          <a:xfrm>
            <a:off x="6539650" y="3095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5"/>
          <p:cNvSpPr/>
          <p:nvPr/>
        </p:nvSpPr>
        <p:spPr>
          <a:xfrm>
            <a:off x="6801622" y="7530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10.128.0.6</a:t>
            </a:r>
            <a:endParaRPr sz="1100"/>
          </a:p>
        </p:txBody>
      </p:sp>
      <p:sp>
        <p:nvSpPr>
          <p:cNvPr id="572" name="Google Shape;572;p35"/>
          <p:cNvSpPr/>
          <p:nvPr/>
        </p:nvSpPr>
        <p:spPr>
          <a:xfrm>
            <a:off x="6989427" y="4368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Node5</a:t>
            </a:r>
            <a:endParaRPr sz="900"/>
          </a:p>
        </p:txBody>
      </p:sp>
      <p:sp>
        <p:nvSpPr>
          <p:cNvPr id="573" name="Google Shape;573;p35"/>
          <p:cNvSpPr/>
          <p:nvPr/>
        </p:nvSpPr>
        <p:spPr>
          <a:xfrm>
            <a:off x="6539650" y="18826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5"/>
          <p:cNvSpPr/>
          <p:nvPr/>
        </p:nvSpPr>
        <p:spPr>
          <a:xfrm>
            <a:off x="6801622" y="23261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10.128.0.7</a:t>
            </a:r>
            <a:endParaRPr sz="1100"/>
          </a:p>
        </p:txBody>
      </p:sp>
      <p:sp>
        <p:nvSpPr>
          <p:cNvPr id="575" name="Google Shape;575;p35"/>
          <p:cNvSpPr/>
          <p:nvPr/>
        </p:nvSpPr>
        <p:spPr>
          <a:xfrm>
            <a:off x="6989527" y="20099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Node6</a:t>
            </a:r>
            <a:endParaRPr sz="900"/>
          </a:p>
        </p:txBody>
      </p:sp>
      <p:sp>
        <p:nvSpPr>
          <p:cNvPr id="576" name="Google Shape;576;p35"/>
          <p:cNvSpPr/>
          <p:nvPr/>
        </p:nvSpPr>
        <p:spPr>
          <a:xfrm>
            <a:off x="6187725" y="4140375"/>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5"/>
          <p:cNvSpPr/>
          <p:nvPr/>
        </p:nvSpPr>
        <p:spPr>
          <a:xfrm>
            <a:off x="6449697" y="45838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10.128.0.4</a:t>
            </a:r>
            <a:endParaRPr sz="1100"/>
          </a:p>
        </p:txBody>
      </p:sp>
      <p:sp>
        <p:nvSpPr>
          <p:cNvPr id="578" name="Google Shape;578;p35"/>
          <p:cNvSpPr/>
          <p:nvPr/>
        </p:nvSpPr>
        <p:spPr>
          <a:xfrm>
            <a:off x="6637602" y="42676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Node3</a:t>
            </a:r>
            <a:endParaRPr sz="900"/>
          </a:p>
        </p:txBody>
      </p:sp>
      <p:cxnSp>
        <p:nvCxnSpPr>
          <p:cNvPr id="579" name="Google Shape;579;p35"/>
          <p:cNvCxnSpPr>
            <a:stCxn id="558" idx="3"/>
            <a:endCxn id="564" idx="2"/>
          </p:cNvCxnSpPr>
          <p:nvPr/>
        </p:nvCxnSpPr>
        <p:spPr>
          <a:xfrm flipH="1" rot="10800000">
            <a:off x="2063300" y="2058550"/>
            <a:ext cx="972300" cy="767400"/>
          </a:xfrm>
          <a:prstGeom prst="straightConnector1">
            <a:avLst/>
          </a:prstGeom>
          <a:noFill/>
          <a:ln cap="flat" cmpd="sng" w="9525">
            <a:solidFill>
              <a:schemeClr val="dk2"/>
            </a:solidFill>
            <a:prstDash val="solid"/>
            <a:round/>
            <a:headEnd len="med" w="med" type="none"/>
            <a:tailEnd len="med" w="med" type="none"/>
          </a:ln>
        </p:spPr>
      </p:cxnSp>
      <p:cxnSp>
        <p:nvCxnSpPr>
          <p:cNvPr id="580" name="Google Shape;580;p35"/>
          <p:cNvCxnSpPr>
            <a:stCxn id="567" idx="1"/>
            <a:endCxn id="564" idx="2"/>
          </p:cNvCxnSpPr>
          <p:nvPr/>
        </p:nvCxnSpPr>
        <p:spPr>
          <a:xfrm rot="10800000">
            <a:off x="3035525" y="2058550"/>
            <a:ext cx="953100" cy="767400"/>
          </a:xfrm>
          <a:prstGeom prst="straightConnector1">
            <a:avLst/>
          </a:prstGeom>
          <a:noFill/>
          <a:ln cap="flat" cmpd="sng" w="9525">
            <a:solidFill>
              <a:schemeClr val="dk2"/>
            </a:solidFill>
            <a:prstDash val="solid"/>
            <a:round/>
            <a:headEnd len="med" w="med" type="none"/>
            <a:tailEnd len="med" w="med" type="none"/>
          </a:ln>
        </p:spPr>
      </p:cxnSp>
      <p:cxnSp>
        <p:nvCxnSpPr>
          <p:cNvPr id="581" name="Google Shape;581;p35"/>
          <p:cNvCxnSpPr>
            <a:stCxn id="561" idx="1"/>
            <a:endCxn id="558" idx="2"/>
          </p:cNvCxnSpPr>
          <p:nvPr/>
        </p:nvCxnSpPr>
        <p:spPr>
          <a:xfrm rot="10800000">
            <a:off x="1286325" y="3339750"/>
            <a:ext cx="972300" cy="87090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35"/>
          <p:cNvCxnSpPr>
            <a:stCxn id="561" idx="3"/>
            <a:endCxn id="567" idx="2"/>
          </p:cNvCxnSpPr>
          <p:nvPr/>
        </p:nvCxnSpPr>
        <p:spPr>
          <a:xfrm flipH="1" rot="10800000">
            <a:off x="3812325" y="3339750"/>
            <a:ext cx="953100" cy="870900"/>
          </a:xfrm>
          <a:prstGeom prst="straightConnector1">
            <a:avLst/>
          </a:prstGeom>
          <a:noFill/>
          <a:ln cap="flat" cmpd="sng" w="9525">
            <a:solidFill>
              <a:schemeClr val="dk2"/>
            </a:solidFill>
            <a:prstDash val="solid"/>
            <a:round/>
            <a:headEnd len="med" w="med" type="none"/>
            <a:tailEnd len="med" w="med" type="none"/>
          </a:ln>
        </p:spPr>
      </p:cxnSp>
      <p:cxnSp>
        <p:nvCxnSpPr>
          <p:cNvPr id="583" name="Google Shape;583;p35"/>
          <p:cNvCxnSpPr>
            <a:stCxn id="564" idx="3"/>
            <a:endCxn id="570" idx="1"/>
          </p:cNvCxnSpPr>
          <p:nvPr/>
        </p:nvCxnSpPr>
        <p:spPr>
          <a:xfrm flipH="1" rot="10800000">
            <a:off x="3812350" y="823325"/>
            <a:ext cx="2727300" cy="721500"/>
          </a:xfrm>
          <a:prstGeom prst="straightConnector1">
            <a:avLst/>
          </a:prstGeom>
          <a:noFill/>
          <a:ln cap="flat" cmpd="sng" w="9525">
            <a:solidFill>
              <a:schemeClr val="dk2"/>
            </a:solidFill>
            <a:prstDash val="solid"/>
            <a:round/>
            <a:headEnd len="med" w="med" type="none"/>
            <a:tailEnd len="med" w="med" type="none"/>
          </a:ln>
        </p:spPr>
      </p:cxnSp>
      <p:cxnSp>
        <p:nvCxnSpPr>
          <p:cNvPr id="584" name="Google Shape;584;p35"/>
          <p:cNvCxnSpPr>
            <a:stCxn id="564" idx="3"/>
            <a:endCxn id="573" idx="1"/>
          </p:cNvCxnSpPr>
          <p:nvPr/>
        </p:nvCxnSpPr>
        <p:spPr>
          <a:xfrm>
            <a:off x="3812350" y="1544825"/>
            <a:ext cx="2727300" cy="85170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35"/>
          <p:cNvCxnSpPr>
            <a:stCxn id="561" idx="3"/>
            <a:endCxn id="576" idx="1"/>
          </p:cNvCxnSpPr>
          <p:nvPr/>
        </p:nvCxnSpPr>
        <p:spPr>
          <a:xfrm>
            <a:off x="3812325" y="4210650"/>
            <a:ext cx="2375400" cy="443400"/>
          </a:xfrm>
          <a:prstGeom prst="straightConnector1">
            <a:avLst/>
          </a:prstGeom>
          <a:noFill/>
          <a:ln cap="flat" cmpd="sng" w="9525">
            <a:solidFill>
              <a:schemeClr val="dk2"/>
            </a:solidFill>
            <a:prstDash val="solid"/>
            <a:round/>
            <a:headEnd len="med" w="med" type="none"/>
            <a:tailEnd len="med" w="med" type="none"/>
          </a:ln>
        </p:spPr>
      </p:cxnSp>
      <p:sp>
        <p:nvSpPr>
          <p:cNvPr id="586" name="Google Shape;586;p35"/>
          <p:cNvSpPr txBox="1"/>
          <p:nvPr/>
        </p:nvSpPr>
        <p:spPr>
          <a:xfrm>
            <a:off x="2708525" y="751100"/>
            <a:ext cx="65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0ms</a:t>
            </a:r>
            <a:endParaRPr>
              <a:latin typeface="Lato"/>
              <a:ea typeface="Lato"/>
              <a:cs typeface="Lato"/>
              <a:sym typeface="Lato"/>
            </a:endParaRPr>
          </a:p>
        </p:txBody>
      </p:sp>
      <p:sp>
        <p:nvSpPr>
          <p:cNvPr id="587" name="Google Shape;587;p35"/>
          <p:cNvSpPr txBox="1"/>
          <p:nvPr>
            <p:ph idx="4294967295" type="title"/>
          </p:nvPr>
        </p:nvSpPr>
        <p:spPr>
          <a:xfrm>
            <a:off x="0" y="409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i="1" lang="en" sz="1733" u="sng">
                <a:solidFill>
                  <a:srgbClr val="1A1A1A"/>
                </a:solidFill>
                <a:latin typeface="Lato"/>
                <a:ea typeface="Lato"/>
                <a:cs typeface="Lato"/>
                <a:sym typeface="Lato"/>
              </a:rPr>
              <a:t>Routing Starts From Node7 having higher Degree (Percolation Centrality)</a:t>
            </a:r>
            <a:endParaRPr i="1" sz="1733" u="sng">
              <a:solidFill>
                <a:srgbClr val="1A1A1A"/>
              </a:solidFill>
              <a:latin typeface="Lato"/>
              <a:ea typeface="Lato"/>
              <a:cs typeface="Lato"/>
              <a:sym typeface="Lato"/>
            </a:endParaRPr>
          </a:p>
          <a:p>
            <a:pPr indent="0" lvl="0" marL="0" rtl="0" algn="l">
              <a:spcBef>
                <a:spcPts val="0"/>
              </a:spcBef>
              <a:spcAft>
                <a:spcPts val="0"/>
              </a:spcAft>
              <a:buNone/>
            </a:pPr>
            <a:r>
              <a:t/>
            </a:r>
            <a:endParaRPr sz="1577">
              <a:latin typeface="Lato"/>
              <a:ea typeface="Lato"/>
              <a:cs typeface="Lato"/>
              <a:sym typeface="Lato"/>
            </a:endParaRPr>
          </a:p>
          <a:p>
            <a:pPr indent="0" lvl="0" marL="0" rtl="0" algn="l">
              <a:spcBef>
                <a:spcPts val="0"/>
              </a:spcBef>
              <a:spcAft>
                <a:spcPts val="0"/>
              </a:spcAft>
              <a:buNone/>
            </a:pPr>
            <a:r>
              <a:t/>
            </a:r>
            <a:endParaRPr/>
          </a:p>
        </p:txBody>
      </p:sp>
      <p:sp>
        <p:nvSpPr>
          <p:cNvPr id="588" name="Google Shape;588;p35"/>
          <p:cNvSpPr txBox="1"/>
          <p:nvPr/>
        </p:nvSpPr>
        <p:spPr>
          <a:xfrm>
            <a:off x="800325" y="1967950"/>
            <a:ext cx="9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1171ms</a:t>
            </a:r>
            <a:endParaRPr>
              <a:latin typeface="Lato"/>
              <a:ea typeface="Lato"/>
              <a:cs typeface="Lato"/>
              <a:sym typeface="Lato"/>
            </a:endParaRPr>
          </a:p>
        </p:txBody>
      </p:sp>
      <p:sp>
        <p:nvSpPr>
          <p:cNvPr id="589" name="Google Shape;589;p35"/>
          <p:cNvSpPr txBox="1"/>
          <p:nvPr/>
        </p:nvSpPr>
        <p:spPr>
          <a:xfrm>
            <a:off x="4279250" y="1950150"/>
            <a:ext cx="9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2292ms</a:t>
            </a:r>
            <a:endParaRPr>
              <a:latin typeface="Lato"/>
              <a:ea typeface="Lato"/>
              <a:cs typeface="Lato"/>
              <a:sym typeface="Lato"/>
            </a:endParaRPr>
          </a:p>
        </p:txBody>
      </p:sp>
      <p:sp>
        <p:nvSpPr>
          <p:cNvPr id="590" name="Google Shape;590;p35"/>
          <p:cNvSpPr txBox="1"/>
          <p:nvPr/>
        </p:nvSpPr>
        <p:spPr>
          <a:xfrm>
            <a:off x="6830375" y="0"/>
            <a:ext cx="9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2508ms</a:t>
            </a:r>
            <a:endParaRPr>
              <a:latin typeface="Lato"/>
              <a:ea typeface="Lato"/>
              <a:cs typeface="Lato"/>
              <a:sym typeface="Lato"/>
            </a:endParaRPr>
          </a:p>
        </p:txBody>
      </p:sp>
      <p:sp>
        <p:nvSpPr>
          <p:cNvPr id="591" name="Google Shape;591;p35"/>
          <p:cNvSpPr txBox="1"/>
          <p:nvPr/>
        </p:nvSpPr>
        <p:spPr>
          <a:xfrm>
            <a:off x="6830375" y="1537638"/>
            <a:ext cx="9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2561</a:t>
            </a:r>
            <a:r>
              <a:rPr lang="en">
                <a:latin typeface="Lato"/>
                <a:ea typeface="Lato"/>
                <a:cs typeface="Lato"/>
                <a:sym typeface="Lato"/>
              </a:rPr>
              <a:t>ms</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6"/>
          <p:cNvSpPr/>
          <p:nvPr/>
        </p:nvSpPr>
        <p:spPr>
          <a:xfrm>
            <a:off x="509600" y="2312200"/>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6"/>
          <p:cNvSpPr/>
          <p:nvPr/>
        </p:nvSpPr>
        <p:spPr>
          <a:xfrm>
            <a:off x="771572"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10.128.0.2</a:t>
            </a:r>
            <a:endParaRPr sz="1100"/>
          </a:p>
        </p:txBody>
      </p:sp>
      <p:sp>
        <p:nvSpPr>
          <p:cNvPr id="598" name="Google Shape;598;p36"/>
          <p:cNvSpPr/>
          <p:nvPr/>
        </p:nvSpPr>
        <p:spPr>
          <a:xfrm>
            <a:off x="959477"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Node1</a:t>
            </a:r>
            <a:endParaRPr sz="900"/>
          </a:p>
        </p:txBody>
      </p:sp>
      <p:sp>
        <p:nvSpPr>
          <p:cNvPr id="599" name="Google Shape;599;p36"/>
          <p:cNvSpPr/>
          <p:nvPr/>
        </p:nvSpPr>
        <p:spPr>
          <a:xfrm>
            <a:off x="2258625" y="3696900"/>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6"/>
          <p:cNvSpPr/>
          <p:nvPr/>
        </p:nvSpPr>
        <p:spPr>
          <a:xfrm>
            <a:off x="2520597" y="41403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10.128.0.5</a:t>
            </a:r>
            <a:endParaRPr sz="1100"/>
          </a:p>
        </p:txBody>
      </p:sp>
      <p:sp>
        <p:nvSpPr>
          <p:cNvPr id="601" name="Google Shape;601;p36"/>
          <p:cNvSpPr/>
          <p:nvPr/>
        </p:nvSpPr>
        <p:spPr>
          <a:xfrm>
            <a:off x="2708502" y="38241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Node4</a:t>
            </a:r>
            <a:endParaRPr sz="900"/>
          </a:p>
        </p:txBody>
      </p:sp>
      <p:sp>
        <p:nvSpPr>
          <p:cNvPr id="602" name="Google Shape;602;p36"/>
          <p:cNvSpPr/>
          <p:nvPr/>
        </p:nvSpPr>
        <p:spPr>
          <a:xfrm>
            <a:off x="2258650" y="10310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6"/>
          <p:cNvSpPr/>
          <p:nvPr/>
        </p:nvSpPr>
        <p:spPr>
          <a:xfrm>
            <a:off x="2520622" y="14745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10.128.0.8</a:t>
            </a:r>
            <a:endParaRPr sz="1100"/>
          </a:p>
        </p:txBody>
      </p:sp>
      <p:sp>
        <p:nvSpPr>
          <p:cNvPr id="604" name="Google Shape;604;p36"/>
          <p:cNvSpPr/>
          <p:nvPr/>
        </p:nvSpPr>
        <p:spPr>
          <a:xfrm>
            <a:off x="2708527" y="11583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Node7</a:t>
            </a:r>
            <a:endParaRPr sz="900"/>
          </a:p>
        </p:txBody>
      </p:sp>
      <p:sp>
        <p:nvSpPr>
          <p:cNvPr id="605" name="Google Shape;605;p36"/>
          <p:cNvSpPr/>
          <p:nvPr/>
        </p:nvSpPr>
        <p:spPr>
          <a:xfrm>
            <a:off x="3988625" y="2312200"/>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6"/>
          <p:cNvSpPr/>
          <p:nvPr/>
        </p:nvSpPr>
        <p:spPr>
          <a:xfrm>
            <a:off x="4250597"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10.128.0.3</a:t>
            </a:r>
            <a:endParaRPr sz="1100"/>
          </a:p>
        </p:txBody>
      </p:sp>
      <p:sp>
        <p:nvSpPr>
          <p:cNvPr id="607" name="Google Shape;607;p36"/>
          <p:cNvSpPr/>
          <p:nvPr/>
        </p:nvSpPr>
        <p:spPr>
          <a:xfrm>
            <a:off x="4438502"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Node2</a:t>
            </a:r>
            <a:endParaRPr sz="900"/>
          </a:p>
        </p:txBody>
      </p:sp>
      <p:sp>
        <p:nvSpPr>
          <p:cNvPr id="608" name="Google Shape;608;p36"/>
          <p:cNvSpPr/>
          <p:nvPr/>
        </p:nvSpPr>
        <p:spPr>
          <a:xfrm>
            <a:off x="6539650" y="3095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6"/>
          <p:cNvSpPr/>
          <p:nvPr/>
        </p:nvSpPr>
        <p:spPr>
          <a:xfrm>
            <a:off x="6801622" y="7530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10.128.0.6</a:t>
            </a:r>
            <a:endParaRPr sz="1100"/>
          </a:p>
        </p:txBody>
      </p:sp>
      <p:sp>
        <p:nvSpPr>
          <p:cNvPr id="610" name="Google Shape;610;p36"/>
          <p:cNvSpPr/>
          <p:nvPr/>
        </p:nvSpPr>
        <p:spPr>
          <a:xfrm>
            <a:off x="6989427" y="4368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Node5</a:t>
            </a:r>
            <a:endParaRPr sz="900"/>
          </a:p>
        </p:txBody>
      </p:sp>
      <p:sp>
        <p:nvSpPr>
          <p:cNvPr id="611" name="Google Shape;611;p36"/>
          <p:cNvSpPr/>
          <p:nvPr/>
        </p:nvSpPr>
        <p:spPr>
          <a:xfrm>
            <a:off x="6539650" y="18826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6"/>
          <p:cNvSpPr/>
          <p:nvPr/>
        </p:nvSpPr>
        <p:spPr>
          <a:xfrm>
            <a:off x="6801622" y="23261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10.128.0.7</a:t>
            </a:r>
            <a:endParaRPr sz="1100"/>
          </a:p>
        </p:txBody>
      </p:sp>
      <p:sp>
        <p:nvSpPr>
          <p:cNvPr id="613" name="Google Shape;613;p36"/>
          <p:cNvSpPr/>
          <p:nvPr/>
        </p:nvSpPr>
        <p:spPr>
          <a:xfrm>
            <a:off x="6989527" y="20099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Node6</a:t>
            </a:r>
            <a:endParaRPr sz="900"/>
          </a:p>
        </p:txBody>
      </p:sp>
      <p:sp>
        <p:nvSpPr>
          <p:cNvPr id="614" name="Google Shape;614;p36"/>
          <p:cNvSpPr/>
          <p:nvPr/>
        </p:nvSpPr>
        <p:spPr>
          <a:xfrm>
            <a:off x="6187725" y="4140375"/>
            <a:ext cx="1553700" cy="10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6"/>
          <p:cNvSpPr/>
          <p:nvPr/>
        </p:nvSpPr>
        <p:spPr>
          <a:xfrm>
            <a:off x="6449697" y="45838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10.128.0.4</a:t>
            </a:r>
            <a:endParaRPr sz="1100"/>
          </a:p>
        </p:txBody>
      </p:sp>
      <p:sp>
        <p:nvSpPr>
          <p:cNvPr id="616" name="Google Shape;616;p36"/>
          <p:cNvSpPr/>
          <p:nvPr/>
        </p:nvSpPr>
        <p:spPr>
          <a:xfrm>
            <a:off x="6637602" y="42676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Node3</a:t>
            </a:r>
            <a:endParaRPr sz="900"/>
          </a:p>
        </p:txBody>
      </p:sp>
      <p:cxnSp>
        <p:nvCxnSpPr>
          <p:cNvPr id="617" name="Google Shape;617;p36"/>
          <p:cNvCxnSpPr>
            <a:stCxn id="596" idx="3"/>
            <a:endCxn id="602" idx="2"/>
          </p:cNvCxnSpPr>
          <p:nvPr/>
        </p:nvCxnSpPr>
        <p:spPr>
          <a:xfrm flipH="1" rot="10800000">
            <a:off x="2063300" y="2058550"/>
            <a:ext cx="972300" cy="76740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36"/>
          <p:cNvCxnSpPr>
            <a:stCxn id="605" idx="1"/>
            <a:endCxn id="602" idx="2"/>
          </p:cNvCxnSpPr>
          <p:nvPr/>
        </p:nvCxnSpPr>
        <p:spPr>
          <a:xfrm rot="10800000">
            <a:off x="3035525" y="2058550"/>
            <a:ext cx="953100" cy="76740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36"/>
          <p:cNvCxnSpPr>
            <a:stCxn id="599" idx="1"/>
            <a:endCxn id="596" idx="2"/>
          </p:cNvCxnSpPr>
          <p:nvPr/>
        </p:nvCxnSpPr>
        <p:spPr>
          <a:xfrm rot="10800000">
            <a:off x="1286325" y="3339750"/>
            <a:ext cx="972300" cy="8709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36"/>
          <p:cNvCxnSpPr>
            <a:stCxn id="599" idx="3"/>
            <a:endCxn id="605" idx="2"/>
          </p:cNvCxnSpPr>
          <p:nvPr/>
        </p:nvCxnSpPr>
        <p:spPr>
          <a:xfrm flipH="1" rot="10800000">
            <a:off x="3812325" y="3339750"/>
            <a:ext cx="953100" cy="870900"/>
          </a:xfrm>
          <a:prstGeom prst="straightConnector1">
            <a:avLst/>
          </a:prstGeom>
          <a:noFill/>
          <a:ln cap="flat" cmpd="sng" w="9525">
            <a:solidFill>
              <a:schemeClr val="dk2"/>
            </a:solidFill>
            <a:prstDash val="solid"/>
            <a:round/>
            <a:headEnd len="med" w="med" type="none"/>
            <a:tailEnd len="med" w="med" type="none"/>
          </a:ln>
        </p:spPr>
      </p:cxnSp>
      <p:cxnSp>
        <p:nvCxnSpPr>
          <p:cNvPr id="621" name="Google Shape;621;p36"/>
          <p:cNvCxnSpPr>
            <a:stCxn id="602" idx="3"/>
            <a:endCxn id="608" idx="1"/>
          </p:cNvCxnSpPr>
          <p:nvPr/>
        </p:nvCxnSpPr>
        <p:spPr>
          <a:xfrm flipH="1" rot="10800000">
            <a:off x="3812350" y="823325"/>
            <a:ext cx="2727300" cy="72150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36"/>
          <p:cNvCxnSpPr>
            <a:stCxn id="602" idx="3"/>
            <a:endCxn id="611" idx="1"/>
          </p:cNvCxnSpPr>
          <p:nvPr/>
        </p:nvCxnSpPr>
        <p:spPr>
          <a:xfrm>
            <a:off x="3812350" y="1544825"/>
            <a:ext cx="2727300" cy="85170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36"/>
          <p:cNvCxnSpPr>
            <a:stCxn id="599" idx="3"/>
            <a:endCxn id="614" idx="1"/>
          </p:cNvCxnSpPr>
          <p:nvPr/>
        </p:nvCxnSpPr>
        <p:spPr>
          <a:xfrm>
            <a:off x="3812325" y="4210650"/>
            <a:ext cx="2375400" cy="443400"/>
          </a:xfrm>
          <a:prstGeom prst="straightConnector1">
            <a:avLst/>
          </a:prstGeom>
          <a:noFill/>
          <a:ln cap="flat" cmpd="sng" w="9525">
            <a:solidFill>
              <a:schemeClr val="dk2"/>
            </a:solidFill>
            <a:prstDash val="solid"/>
            <a:round/>
            <a:headEnd len="med" w="med" type="none"/>
            <a:tailEnd len="med" w="med" type="none"/>
          </a:ln>
        </p:spPr>
      </p:cxnSp>
      <p:sp>
        <p:nvSpPr>
          <p:cNvPr id="624" name="Google Shape;624;p36"/>
          <p:cNvSpPr txBox="1"/>
          <p:nvPr/>
        </p:nvSpPr>
        <p:spPr>
          <a:xfrm>
            <a:off x="2708525" y="751100"/>
            <a:ext cx="65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0ms</a:t>
            </a:r>
            <a:endParaRPr>
              <a:latin typeface="Lato"/>
              <a:ea typeface="Lato"/>
              <a:cs typeface="Lato"/>
              <a:sym typeface="Lato"/>
            </a:endParaRPr>
          </a:p>
        </p:txBody>
      </p:sp>
      <p:sp>
        <p:nvSpPr>
          <p:cNvPr id="625" name="Google Shape;625;p36"/>
          <p:cNvSpPr txBox="1"/>
          <p:nvPr>
            <p:ph idx="4294967295" type="title"/>
          </p:nvPr>
        </p:nvSpPr>
        <p:spPr>
          <a:xfrm>
            <a:off x="0" y="409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i="1" lang="en" sz="1733" u="sng">
                <a:solidFill>
                  <a:srgbClr val="1A1A1A"/>
                </a:solidFill>
                <a:latin typeface="Lato"/>
                <a:ea typeface="Lato"/>
                <a:cs typeface="Lato"/>
                <a:sym typeface="Lato"/>
              </a:rPr>
              <a:t>Routing Starts From Node7 having higher Degree (Percolation Centrality)</a:t>
            </a:r>
            <a:endParaRPr i="1" sz="1733" u="sng">
              <a:solidFill>
                <a:srgbClr val="1A1A1A"/>
              </a:solidFill>
              <a:latin typeface="Lato"/>
              <a:ea typeface="Lato"/>
              <a:cs typeface="Lato"/>
              <a:sym typeface="Lato"/>
            </a:endParaRPr>
          </a:p>
          <a:p>
            <a:pPr indent="0" lvl="0" marL="0" rtl="0" algn="l">
              <a:spcBef>
                <a:spcPts val="0"/>
              </a:spcBef>
              <a:spcAft>
                <a:spcPts val="0"/>
              </a:spcAft>
              <a:buNone/>
            </a:pPr>
            <a:r>
              <a:t/>
            </a:r>
            <a:endParaRPr sz="1577">
              <a:latin typeface="Lato"/>
              <a:ea typeface="Lato"/>
              <a:cs typeface="Lato"/>
              <a:sym typeface="Lato"/>
            </a:endParaRPr>
          </a:p>
          <a:p>
            <a:pPr indent="0" lvl="0" marL="0" rtl="0" algn="l">
              <a:spcBef>
                <a:spcPts val="0"/>
              </a:spcBef>
              <a:spcAft>
                <a:spcPts val="0"/>
              </a:spcAft>
              <a:buNone/>
            </a:pPr>
            <a:r>
              <a:t/>
            </a:r>
            <a:endParaRPr/>
          </a:p>
        </p:txBody>
      </p:sp>
      <p:sp>
        <p:nvSpPr>
          <p:cNvPr id="626" name="Google Shape;626;p36"/>
          <p:cNvSpPr txBox="1"/>
          <p:nvPr/>
        </p:nvSpPr>
        <p:spPr>
          <a:xfrm>
            <a:off x="800325" y="1967950"/>
            <a:ext cx="9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1171ms</a:t>
            </a:r>
            <a:endParaRPr>
              <a:latin typeface="Lato"/>
              <a:ea typeface="Lato"/>
              <a:cs typeface="Lato"/>
              <a:sym typeface="Lato"/>
            </a:endParaRPr>
          </a:p>
        </p:txBody>
      </p:sp>
      <p:sp>
        <p:nvSpPr>
          <p:cNvPr id="627" name="Google Shape;627;p36"/>
          <p:cNvSpPr txBox="1"/>
          <p:nvPr/>
        </p:nvSpPr>
        <p:spPr>
          <a:xfrm>
            <a:off x="4279250" y="1950150"/>
            <a:ext cx="9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2292ms</a:t>
            </a:r>
            <a:endParaRPr>
              <a:latin typeface="Lato"/>
              <a:ea typeface="Lato"/>
              <a:cs typeface="Lato"/>
              <a:sym typeface="Lato"/>
            </a:endParaRPr>
          </a:p>
        </p:txBody>
      </p:sp>
      <p:sp>
        <p:nvSpPr>
          <p:cNvPr id="628" name="Google Shape;628;p36"/>
          <p:cNvSpPr txBox="1"/>
          <p:nvPr/>
        </p:nvSpPr>
        <p:spPr>
          <a:xfrm>
            <a:off x="6830375" y="0"/>
            <a:ext cx="9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2508ms</a:t>
            </a:r>
            <a:endParaRPr>
              <a:latin typeface="Lato"/>
              <a:ea typeface="Lato"/>
              <a:cs typeface="Lato"/>
              <a:sym typeface="Lato"/>
            </a:endParaRPr>
          </a:p>
        </p:txBody>
      </p:sp>
      <p:sp>
        <p:nvSpPr>
          <p:cNvPr id="629" name="Google Shape;629;p36"/>
          <p:cNvSpPr txBox="1"/>
          <p:nvPr/>
        </p:nvSpPr>
        <p:spPr>
          <a:xfrm>
            <a:off x="6830375" y="1537638"/>
            <a:ext cx="9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2561ms</a:t>
            </a:r>
            <a:endParaRPr>
              <a:latin typeface="Lato"/>
              <a:ea typeface="Lato"/>
              <a:cs typeface="Lato"/>
              <a:sym typeface="Lato"/>
            </a:endParaRPr>
          </a:p>
        </p:txBody>
      </p:sp>
      <p:sp>
        <p:nvSpPr>
          <p:cNvPr id="630" name="Google Shape;630;p36"/>
          <p:cNvSpPr txBox="1"/>
          <p:nvPr/>
        </p:nvSpPr>
        <p:spPr>
          <a:xfrm>
            <a:off x="2549325" y="3339750"/>
            <a:ext cx="9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3670</a:t>
            </a:r>
            <a:r>
              <a:rPr lang="en">
                <a:latin typeface="Lato"/>
                <a:ea typeface="Lato"/>
                <a:cs typeface="Lato"/>
                <a:sym typeface="Lato"/>
              </a:rPr>
              <a:t>ms</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37"/>
          <p:cNvSpPr/>
          <p:nvPr/>
        </p:nvSpPr>
        <p:spPr>
          <a:xfrm>
            <a:off x="509600" y="2312200"/>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7"/>
          <p:cNvSpPr/>
          <p:nvPr/>
        </p:nvSpPr>
        <p:spPr>
          <a:xfrm>
            <a:off x="771572"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10.128.0.2</a:t>
            </a:r>
            <a:endParaRPr sz="1100"/>
          </a:p>
        </p:txBody>
      </p:sp>
      <p:sp>
        <p:nvSpPr>
          <p:cNvPr id="637" name="Google Shape;637;p37"/>
          <p:cNvSpPr/>
          <p:nvPr/>
        </p:nvSpPr>
        <p:spPr>
          <a:xfrm>
            <a:off x="959477"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Node1</a:t>
            </a:r>
            <a:endParaRPr sz="900"/>
          </a:p>
        </p:txBody>
      </p:sp>
      <p:sp>
        <p:nvSpPr>
          <p:cNvPr id="638" name="Google Shape;638;p37"/>
          <p:cNvSpPr/>
          <p:nvPr/>
        </p:nvSpPr>
        <p:spPr>
          <a:xfrm>
            <a:off x="2258625" y="3696900"/>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7"/>
          <p:cNvSpPr/>
          <p:nvPr/>
        </p:nvSpPr>
        <p:spPr>
          <a:xfrm>
            <a:off x="2520597" y="41403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10.128.0.5</a:t>
            </a:r>
            <a:endParaRPr sz="1100"/>
          </a:p>
        </p:txBody>
      </p:sp>
      <p:sp>
        <p:nvSpPr>
          <p:cNvPr id="640" name="Google Shape;640;p37"/>
          <p:cNvSpPr/>
          <p:nvPr/>
        </p:nvSpPr>
        <p:spPr>
          <a:xfrm>
            <a:off x="2708502" y="38241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Node4</a:t>
            </a:r>
            <a:endParaRPr sz="900"/>
          </a:p>
        </p:txBody>
      </p:sp>
      <p:sp>
        <p:nvSpPr>
          <p:cNvPr id="641" name="Google Shape;641;p37"/>
          <p:cNvSpPr/>
          <p:nvPr/>
        </p:nvSpPr>
        <p:spPr>
          <a:xfrm>
            <a:off x="2258650" y="10310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7"/>
          <p:cNvSpPr/>
          <p:nvPr/>
        </p:nvSpPr>
        <p:spPr>
          <a:xfrm>
            <a:off x="2520622" y="14745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10.128.0.8</a:t>
            </a:r>
            <a:endParaRPr sz="1100"/>
          </a:p>
        </p:txBody>
      </p:sp>
      <p:sp>
        <p:nvSpPr>
          <p:cNvPr id="643" name="Google Shape;643;p37"/>
          <p:cNvSpPr/>
          <p:nvPr/>
        </p:nvSpPr>
        <p:spPr>
          <a:xfrm>
            <a:off x="2708527" y="11583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Node7</a:t>
            </a:r>
            <a:endParaRPr sz="900"/>
          </a:p>
        </p:txBody>
      </p:sp>
      <p:sp>
        <p:nvSpPr>
          <p:cNvPr id="644" name="Google Shape;644;p37"/>
          <p:cNvSpPr/>
          <p:nvPr/>
        </p:nvSpPr>
        <p:spPr>
          <a:xfrm>
            <a:off x="3988625" y="2312200"/>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7"/>
          <p:cNvSpPr/>
          <p:nvPr/>
        </p:nvSpPr>
        <p:spPr>
          <a:xfrm>
            <a:off x="4250597" y="2755683"/>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10.128.0.3</a:t>
            </a:r>
            <a:endParaRPr sz="1100"/>
          </a:p>
        </p:txBody>
      </p:sp>
      <p:sp>
        <p:nvSpPr>
          <p:cNvPr id="646" name="Google Shape;646;p37"/>
          <p:cNvSpPr/>
          <p:nvPr/>
        </p:nvSpPr>
        <p:spPr>
          <a:xfrm>
            <a:off x="4438502" y="2439473"/>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Node2</a:t>
            </a:r>
            <a:endParaRPr sz="900"/>
          </a:p>
        </p:txBody>
      </p:sp>
      <p:sp>
        <p:nvSpPr>
          <p:cNvPr id="647" name="Google Shape;647;p37"/>
          <p:cNvSpPr/>
          <p:nvPr/>
        </p:nvSpPr>
        <p:spPr>
          <a:xfrm>
            <a:off x="6539650" y="3095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7"/>
          <p:cNvSpPr/>
          <p:nvPr/>
        </p:nvSpPr>
        <p:spPr>
          <a:xfrm>
            <a:off x="6801622" y="7530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10.128.0.6</a:t>
            </a:r>
            <a:endParaRPr sz="1100"/>
          </a:p>
        </p:txBody>
      </p:sp>
      <p:sp>
        <p:nvSpPr>
          <p:cNvPr id="649" name="Google Shape;649;p37"/>
          <p:cNvSpPr/>
          <p:nvPr/>
        </p:nvSpPr>
        <p:spPr>
          <a:xfrm>
            <a:off x="6989427" y="4368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Node5</a:t>
            </a:r>
            <a:endParaRPr sz="900"/>
          </a:p>
        </p:txBody>
      </p:sp>
      <p:sp>
        <p:nvSpPr>
          <p:cNvPr id="650" name="Google Shape;650;p37"/>
          <p:cNvSpPr/>
          <p:nvPr/>
        </p:nvSpPr>
        <p:spPr>
          <a:xfrm>
            <a:off x="6539650" y="18826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7"/>
          <p:cNvSpPr/>
          <p:nvPr/>
        </p:nvSpPr>
        <p:spPr>
          <a:xfrm>
            <a:off x="6801622" y="23261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10.128.0.7</a:t>
            </a:r>
            <a:endParaRPr sz="1100"/>
          </a:p>
        </p:txBody>
      </p:sp>
      <p:sp>
        <p:nvSpPr>
          <p:cNvPr id="652" name="Google Shape;652;p37"/>
          <p:cNvSpPr/>
          <p:nvPr/>
        </p:nvSpPr>
        <p:spPr>
          <a:xfrm>
            <a:off x="6989527" y="20099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Node6</a:t>
            </a:r>
            <a:endParaRPr sz="900"/>
          </a:p>
        </p:txBody>
      </p:sp>
      <p:sp>
        <p:nvSpPr>
          <p:cNvPr id="653" name="Google Shape;653;p37"/>
          <p:cNvSpPr/>
          <p:nvPr/>
        </p:nvSpPr>
        <p:spPr>
          <a:xfrm>
            <a:off x="6187725" y="4140375"/>
            <a:ext cx="1553700" cy="1027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7"/>
          <p:cNvSpPr/>
          <p:nvPr/>
        </p:nvSpPr>
        <p:spPr>
          <a:xfrm>
            <a:off x="6449697" y="4583858"/>
            <a:ext cx="1029600" cy="3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10.128.0.4</a:t>
            </a:r>
            <a:endParaRPr sz="1100"/>
          </a:p>
        </p:txBody>
      </p:sp>
      <p:sp>
        <p:nvSpPr>
          <p:cNvPr id="655" name="Google Shape;655;p37"/>
          <p:cNvSpPr/>
          <p:nvPr/>
        </p:nvSpPr>
        <p:spPr>
          <a:xfrm>
            <a:off x="6637602" y="4267648"/>
            <a:ext cx="654000" cy="316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Node3</a:t>
            </a:r>
            <a:endParaRPr sz="900"/>
          </a:p>
        </p:txBody>
      </p:sp>
      <p:cxnSp>
        <p:nvCxnSpPr>
          <p:cNvPr id="656" name="Google Shape;656;p37"/>
          <p:cNvCxnSpPr>
            <a:stCxn id="635" idx="3"/>
            <a:endCxn id="641" idx="2"/>
          </p:cNvCxnSpPr>
          <p:nvPr/>
        </p:nvCxnSpPr>
        <p:spPr>
          <a:xfrm flipH="1" rot="10800000">
            <a:off x="2063300" y="2058550"/>
            <a:ext cx="972300" cy="767400"/>
          </a:xfrm>
          <a:prstGeom prst="straightConnector1">
            <a:avLst/>
          </a:prstGeom>
          <a:noFill/>
          <a:ln cap="flat" cmpd="sng" w="9525">
            <a:solidFill>
              <a:schemeClr val="dk2"/>
            </a:solidFill>
            <a:prstDash val="solid"/>
            <a:round/>
            <a:headEnd len="med" w="med" type="none"/>
            <a:tailEnd len="med" w="med" type="none"/>
          </a:ln>
        </p:spPr>
      </p:cxnSp>
      <p:cxnSp>
        <p:nvCxnSpPr>
          <p:cNvPr id="657" name="Google Shape;657;p37"/>
          <p:cNvCxnSpPr>
            <a:stCxn id="644" idx="1"/>
            <a:endCxn id="641" idx="2"/>
          </p:cNvCxnSpPr>
          <p:nvPr/>
        </p:nvCxnSpPr>
        <p:spPr>
          <a:xfrm rot="10800000">
            <a:off x="3035525" y="2058550"/>
            <a:ext cx="953100" cy="767400"/>
          </a:xfrm>
          <a:prstGeom prst="straightConnector1">
            <a:avLst/>
          </a:prstGeom>
          <a:noFill/>
          <a:ln cap="flat" cmpd="sng" w="9525">
            <a:solidFill>
              <a:schemeClr val="dk2"/>
            </a:solidFill>
            <a:prstDash val="solid"/>
            <a:round/>
            <a:headEnd len="med" w="med" type="none"/>
            <a:tailEnd len="med" w="med" type="none"/>
          </a:ln>
        </p:spPr>
      </p:cxnSp>
      <p:cxnSp>
        <p:nvCxnSpPr>
          <p:cNvPr id="658" name="Google Shape;658;p37"/>
          <p:cNvCxnSpPr>
            <a:stCxn id="638" idx="1"/>
            <a:endCxn id="635" idx="2"/>
          </p:cNvCxnSpPr>
          <p:nvPr/>
        </p:nvCxnSpPr>
        <p:spPr>
          <a:xfrm rot="10800000">
            <a:off x="1286325" y="3339750"/>
            <a:ext cx="972300" cy="870900"/>
          </a:xfrm>
          <a:prstGeom prst="straightConnector1">
            <a:avLst/>
          </a:prstGeom>
          <a:noFill/>
          <a:ln cap="flat" cmpd="sng" w="9525">
            <a:solidFill>
              <a:schemeClr val="dk2"/>
            </a:solidFill>
            <a:prstDash val="solid"/>
            <a:round/>
            <a:headEnd len="med" w="med" type="none"/>
            <a:tailEnd len="med" w="med" type="none"/>
          </a:ln>
        </p:spPr>
      </p:cxnSp>
      <p:cxnSp>
        <p:nvCxnSpPr>
          <p:cNvPr id="659" name="Google Shape;659;p37"/>
          <p:cNvCxnSpPr>
            <a:stCxn id="638" idx="3"/>
            <a:endCxn id="644" idx="2"/>
          </p:cNvCxnSpPr>
          <p:nvPr/>
        </p:nvCxnSpPr>
        <p:spPr>
          <a:xfrm flipH="1" rot="10800000">
            <a:off x="3812325" y="3339750"/>
            <a:ext cx="953100" cy="870900"/>
          </a:xfrm>
          <a:prstGeom prst="straightConnector1">
            <a:avLst/>
          </a:prstGeom>
          <a:noFill/>
          <a:ln cap="flat" cmpd="sng" w="9525">
            <a:solidFill>
              <a:schemeClr val="dk2"/>
            </a:solidFill>
            <a:prstDash val="solid"/>
            <a:round/>
            <a:headEnd len="med" w="med" type="none"/>
            <a:tailEnd len="med" w="med" type="none"/>
          </a:ln>
        </p:spPr>
      </p:cxnSp>
      <p:cxnSp>
        <p:nvCxnSpPr>
          <p:cNvPr id="660" name="Google Shape;660;p37"/>
          <p:cNvCxnSpPr>
            <a:stCxn id="641" idx="3"/>
            <a:endCxn id="647" idx="1"/>
          </p:cNvCxnSpPr>
          <p:nvPr/>
        </p:nvCxnSpPr>
        <p:spPr>
          <a:xfrm flipH="1" rot="10800000">
            <a:off x="3812350" y="823325"/>
            <a:ext cx="2727300" cy="721500"/>
          </a:xfrm>
          <a:prstGeom prst="straightConnector1">
            <a:avLst/>
          </a:prstGeom>
          <a:noFill/>
          <a:ln cap="flat" cmpd="sng" w="9525">
            <a:solidFill>
              <a:schemeClr val="dk2"/>
            </a:solidFill>
            <a:prstDash val="solid"/>
            <a:round/>
            <a:headEnd len="med" w="med" type="none"/>
            <a:tailEnd len="med" w="med" type="none"/>
          </a:ln>
        </p:spPr>
      </p:cxnSp>
      <p:cxnSp>
        <p:nvCxnSpPr>
          <p:cNvPr id="661" name="Google Shape;661;p37"/>
          <p:cNvCxnSpPr>
            <a:stCxn id="641" idx="3"/>
            <a:endCxn id="650" idx="1"/>
          </p:cNvCxnSpPr>
          <p:nvPr/>
        </p:nvCxnSpPr>
        <p:spPr>
          <a:xfrm>
            <a:off x="3812350" y="1544825"/>
            <a:ext cx="2727300" cy="851700"/>
          </a:xfrm>
          <a:prstGeom prst="straightConnector1">
            <a:avLst/>
          </a:prstGeom>
          <a:noFill/>
          <a:ln cap="flat" cmpd="sng" w="9525">
            <a:solidFill>
              <a:schemeClr val="dk2"/>
            </a:solidFill>
            <a:prstDash val="solid"/>
            <a:round/>
            <a:headEnd len="med" w="med" type="none"/>
            <a:tailEnd len="med" w="med" type="none"/>
          </a:ln>
        </p:spPr>
      </p:cxnSp>
      <p:cxnSp>
        <p:nvCxnSpPr>
          <p:cNvPr id="662" name="Google Shape;662;p37"/>
          <p:cNvCxnSpPr>
            <a:stCxn id="638" idx="3"/>
            <a:endCxn id="653" idx="1"/>
          </p:cNvCxnSpPr>
          <p:nvPr/>
        </p:nvCxnSpPr>
        <p:spPr>
          <a:xfrm>
            <a:off x="3812325" y="4210650"/>
            <a:ext cx="2375400" cy="443400"/>
          </a:xfrm>
          <a:prstGeom prst="straightConnector1">
            <a:avLst/>
          </a:prstGeom>
          <a:noFill/>
          <a:ln cap="flat" cmpd="sng" w="9525">
            <a:solidFill>
              <a:schemeClr val="dk2"/>
            </a:solidFill>
            <a:prstDash val="solid"/>
            <a:round/>
            <a:headEnd len="med" w="med" type="none"/>
            <a:tailEnd len="med" w="med" type="none"/>
          </a:ln>
        </p:spPr>
      </p:cxnSp>
      <p:sp>
        <p:nvSpPr>
          <p:cNvPr id="663" name="Google Shape;663;p37"/>
          <p:cNvSpPr txBox="1"/>
          <p:nvPr/>
        </p:nvSpPr>
        <p:spPr>
          <a:xfrm>
            <a:off x="2708525" y="751100"/>
            <a:ext cx="65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0ms</a:t>
            </a:r>
            <a:endParaRPr>
              <a:latin typeface="Lato"/>
              <a:ea typeface="Lato"/>
              <a:cs typeface="Lato"/>
              <a:sym typeface="Lato"/>
            </a:endParaRPr>
          </a:p>
        </p:txBody>
      </p:sp>
      <p:sp>
        <p:nvSpPr>
          <p:cNvPr id="664" name="Google Shape;664;p37"/>
          <p:cNvSpPr txBox="1"/>
          <p:nvPr>
            <p:ph idx="4294967295" type="title"/>
          </p:nvPr>
        </p:nvSpPr>
        <p:spPr>
          <a:xfrm>
            <a:off x="0" y="409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i="1" lang="en" sz="1733" u="sng">
                <a:solidFill>
                  <a:srgbClr val="1A1A1A"/>
                </a:solidFill>
                <a:latin typeface="Lato"/>
                <a:ea typeface="Lato"/>
                <a:cs typeface="Lato"/>
                <a:sym typeface="Lato"/>
              </a:rPr>
              <a:t>Routing Starts From Node7 having higher Degree (Percolation Centrality)</a:t>
            </a:r>
            <a:endParaRPr i="1" sz="1733" u="sng">
              <a:solidFill>
                <a:srgbClr val="1A1A1A"/>
              </a:solidFill>
              <a:latin typeface="Lato"/>
              <a:ea typeface="Lato"/>
              <a:cs typeface="Lato"/>
              <a:sym typeface="Lato"/>
            </a:endParaRPr>
          </a:p>
          <a:p>
            <a:pPr indent="0" lvl="0" marL="0" rtl="0" algn="l">
              <a:spcBef>
                <a:spcPts val="0"/>
              </a:spcBef>
              <a:spcAft>
                <a:spcPts val="0"/>
              </a:spcAft>
              <a:buNone/>
            </a:pPr>
            <a:r>
              <a:t/>
            </a:r>
            <a:endParaRPr sz="1577">
              <a:latin typeface="Lato"/>
              <a:ea typeface="Lato"/>
              <a:cs typeface="Lato"/>
              <a:sym typeface="Lato"/>
            </a:endParaRPr>
          </a:p>
          <a:p>
            <a:pPr indent="0" lvl="0" marL="0" rtl="0" algn="l">
              <a:spcBef>
                <a:spcPts val="0"/>
              </a:spcBef>
              <a:spcAft>
                <a:spcPts val="0"/>
              </a:spcAft>
              <a:buNone/>
            </a:pPr>
            <a:r>
              <a:t/>
            </a:r>
            <a:endParaRPr/>
          </a:p>
        </p:txBody>
      </p:sp>
      <p:sp>
        <p:nvSpPr>
          <p:cNvPr id="665" name="Google Shape;665;p37"/>
          <p:cNvSpPr txBox="1"/>
          <p:nvPr/>
        </p:nvSpPr>
        <p:spPr>
          <a:xfrm>
            <a:off x="800325" y="1967950"/>
            <a:ext cx="9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1171ms</a:t>
            </a:r>
            <a:endParaRPr>
              <a:latin typeface="Lato"/>
              <a:ea typeface="Lato"/>
              <a:cs typeface="Lato"/>
              <a:sym typeface="Lato"/>
            </a:endParaRPr>
          </a:p>
        </p:txBody>
      </p:sp>
      <p:sp>
        <p:nvSpPr>
          <p:cNvPr id="666" name="Google Shape;666;p37"/>
          <p:cNvSpPr txBox="1"/>
          <p:nvPr/>
        </p:nvSpPr>
        <p:spPr>
          <a:xfrm>
            <a:off x="4279250" y="1950150"/>
            <a:ext cx="9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2292ms</a:t>
            </a:r>
            <a:endParaRPr>
              <a:latin typeface="Lato"/>
              <a:ea typeface="Lato"/>
              <a:cs typeface="Lato"/>
              <a:sym typeface="Lato"/>
            </a:endParaRPr>
          </a:p>
        </p:txBody>
      </p:sp>
      <p:sp>
        <p:nvSpPr>
          <p:cNvPr id="667" name="Google Shape;667;p37"/>
          <p:cNvSpPr txBox="1"/>
          <p:nvPr/>
        </p:nvSpPr>
        <p:spPr>
          <a:xfrm>
            <a:off x="6830375" y="0"/>
            <a:ext cx="9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2508ms</a:t>
            </a:r>
            <a:endParaRPr>
              <a:latin typeface="Lato"/>
              <a:ea typeface="Lato"/>
              <a:cs typeface="Lato"/>
              <a:sym typeface="Lato"/>
            </a:endParaRPr>
          </a:p>
        </p:txBody>
      </p:sp>
      <p:sp>
        <p:nvSpPr>
          <p:cNvPr id="668" name="Google Shape;668;p37"/>
          <p:cNvSpPr txBox="1"/>
          <p:nvPr/>
        </p:nvSpPr>
        <p:spPr>
          <a:xfrm>
            <a:off x="6830375" y="1537638"/>
            <a:ext cx="9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2561ms</a:t>
            </a:r>
            <a:endParaRPr>
              <a:latin typeface="Lato"/>
              <a:ea typeface="Lato"/>
              <a:cs typeface="Lato"/>
              <a:sym typeface="Lato"/>
            </a:endParaRPr>
          </a:p>
        </p:txBody>
      </p:sp>
      <p:sp>
        <p:nvSpPr>
          <p:cNvPr id="669" name="Google Shape;669;p37"/>
          <p:cNvSpPr txBox="1"/>
          <p:nvPr/>
        </p:nvSpPr>
        <p:spPr>
          <a:xfrm>
            <a:off x="2549325" y="3339750"/>
            <a:ext cx="9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3670ms</a:t>
            </a:r>
            <a:endParaRPr>
              <a:latin typeface="Lato"/>
              <a:ea typeface="Lato"/>
              <a:cs typeface="Lato"/>
              <a:sym typeface="Lato"/>
            </a:endParaRPr>
          </a:p>
        </p:txBody>
      </p:sp>
      <p:sp>
        <p:nvSpPr>
          <p:cNvPr id="670" name="Google Shape;670;p37"/>
          <p:cNvSpPr txBox="1"/>
          <p:nvPr/>
        </p:nvSpPr>
        <p:spPr>
          <a:xfrm>
            <a:off x="6478350" y="3782175"/>
            <a:ext cx="9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5717</a:t>
            </a:r>
            <a:r>
              <a:rPr lang="en">
                <a:latin typeface="Lato"/>
                <a:ea typeface="Lato"/>
                <a:cs typeface="Lato"/>
                <a:sym typeface="Lato"/>
              </a:rPr>
              <a:t>ms</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38"/>
          <p:cNvSpPr txBox="1"/>
          <p:nvPr>
            <p:ph type="ctrTitle"/>
          </p:nvPr>
        </p:nvSpPr>
        <p:spPr>
          <a:xfrm>
            <a:off x="727650" y="565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Observation</a:t>
            </a:r>
            <a:endParaRPr sz="3600"/>
          </a:p>
        </p:txBody>
      </p:sp>
      <p:sp>
        <p:nvSpPr>
          <p:cNvPr id="676" name="Google Shape;676;p38"/>
          <p:cNvSpPr txBox="1"/>
          <p:nvPr>
            <p:ph idx="1" type="subTitle"/>
          </p:nvPr>
        </p:nvSpPr>
        <p:spPr>
          <a:xfrm>
            <a:off x="729450" y="1377725"/>
            <a:ext cx="7688700" cy="296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rPr>
              <a:t>Time taken for distribution:</a:t>
            </a:r>
            <a:endParaRPr>
              <a:solidFill>
                <a:srgbClr val="434343"/>
              </a:solidFill>
            </a:endParaRPr>
          </a:p>
        </p:txBody>
      </p:sp>
      <p:pic>
        <p:nvPicPr>
          <p:cNvPr id="677" name="Google Shape;677;p38"/>
          <p:cNvPicPr preferRelativeResize="0"/>
          <p:nvPr/>
        </p:nvPicPr>
        <p:blipFill>
          <a:blip r:embed="rId3">
            <a:alphaModFix/>
          </a:blip>
          <a:stretch>
            <a:fillRect/>
          </a:stretch>
        </p:blipFill>
        <p:spPr>
          <a:xfrm>
            <a:off x="58000" y="1844650"/>
            <a:ext cx="9028000" cy="2028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39"/>
          <p:cNvSpPr txBox="1"/>
          <p:nvPr>
            <p:ph idx="4294967295" type="body"/>
          </p:nvPr>
        </p:nvSpPr>
        <p:spPr>
          <a:xfrm>
            <a:off x="729450" y="652125"/>
            <a:ext cx="7688700" cy="368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400" u="sng">
                <a:solidFill>
                  <a:srgbClr val="434343"/>
                </a:solidFill>
              </a:rPr>
              <a:t>Betweenness Centrality vs. Total Delay</a:t>
            </a:r>
            <a:endParaRPr b="1" sz="2400" u="sng">
              <a:solidFill>
                <a:srgbClr val="434343"/>
              </a:solidFill>
            </a:endParaRPr>
          </a:p>
        </p:txBody>
      </p:sp>
      <p:pic>
        <p:nvPicPr>
          <p:cNvPr id="683" name="Google Shape;683;p39"/>
          <p:cNvPicPr preferRelativeResize="0"/>
          <p:nvPr/>
        </p:nvPicPr>
        <p:blipFill>
          <a:blip r:embed="rId3">
            <a:alphaModFix/>
          </a:blip>
          <a:stretch>
            <a:fillRect/>
          </a:stretch>
        </p:blipFill>
        <p:spPr>
          <a:xfrm>
            <a:off x="1370638" y="1433500"/>
            <a:ext cx="6406323" cy="33958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40"/>
          <p:cNvSpPr txBox="1"/>
          <p:nvPr>
            <p:ph type="ctrTitle"/>
          </p:nvPr>
        </p:nvSpPr>
        <p:spPr>
          <a:xfrm>
            <a:off x="729625" y="457550"/>
            <a:ext cx="7688100" cy="83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Conclusion</a:t>
            </a:r>
            <a:endParaRPr sz="3600"/>
          </a:p>
        </p:txBody>
      </p:sp>
      <p:sp>
        <p:nvSpPr>
          <p:cNvPr id="689" name="Google Shape;689;p40"/>
          <p:cNvSpPr txBox="1"/>
          <p:nvPr>
            <p:ph idx="1" type="subTitle"/>
          </p:nvPr>
        </p:nvSpPr>
        <p:spPr>
          <a:xfrm>
            <a:off x="729625" y="1614525"/>
            <a:ext cx="7688100" cy="2503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434343"/>
              </a:buClr>
              <a:buSzPts val="1600"/>
              <a:buChar char="❖"/>
            </a:pPr>
            <a:r>
              <a:rPr lang="en">
                <a:solidFill>
                  <a:srgbClr val="434343"/>
                </a:solidFill>
              </a:rPr>
              <a:t>It can be concluded from the scatter plot that the node having higher value of betweenness centrality will distribute the data/file in lesser time than the one having lower value of betweenness centrality.</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41"/>
          <p:cNvSpPr txBox="1"/>
          <p:nvPr>
            <p:ph type="ctrTitle"/>
          </p:nvPr>
        </p:nvSpPr>
        <p:spPr>
          <a:xfrm>
            <a:off x="727650" y="565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Future Scope</a:t>
            </a:r>
            <a:endParaRPr sz="3600"/>
          </a:p>
        </p:txBody>
      </p:sp>
      <p:sp>
        <p:nvSpPr>
          <p:cNvPr id="695" name="Google Shape;695;p41"/>
          <p:cNvSpPr txBox="1"/>
          <p:nvPr>
            <p:ph idx="4294967295" type="body"/>
          </p:nvPr>
        </p:nvSpPr>
        <p:spPr>
          <a:xfrm>
            <a:off x="727650" y="16609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434343"/>
              </a:buClr>
              <a:buSzPts val="1600"/>
              <a:buChar char="❖"/>
            </a:pPr>
            <a:r>
              <a:rPr lang="en" sz="1600">
                <a:solidFill>
                  <a:srgbClr val="434343"/>
                </a:solidFill>
              </a:rPr>
              <a:t>Introduction of  automation to minimize the number of manual steps to run the scripts for each routing.</a:t>
            </a:r>
            <a:endParaRPr sz="1600">
              <a:solidFill>
                <a:srgbClr val="434343"/>
              </a:solidFill>
            </a:endParaRPr>
          </a:p>
          <a:p>
            <a:pPr indent="-330200" lvl="0" marL="457200" rtl="0" algn="l">
              <a:spcBef>
                <a:spcPts val="0"/>
              </a:spcBef>
              <a:spcAft>
                <a:spcPts val="0"/>
              </a:spcAft>
              <a:buClr>
                <a:srgbClr val="434343"/>
              </a:buClr>
              <a:buSzPts val="1600"/>
              <a:buChar char="❖"/>
            </a:pPr>
            <a:r>
              <a:rPr lang="en" sz="1600">
                <a:solidFill>
                  <a:srgbClr val="434343"/>
                </a:solidFill>
              </a:rPr>
              <a:t>Distributing resources with complex format.</a:t>
            </a:r>
            <a:endParaRPr sz="16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727650" y="487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Purpose</a:t>
            </a:r>
            <a:endParaRPr sz="3600"/>
          </a:p>
        </p:txBody>
      </p:sp>
      <p:sp>
        <p:nvSpPr>
          <p:cNvPr id="99" name="Google Shape;99;p15"/>
          <p:cNvSpPr txBox="1"/>
          <p:nvPr>
            <p:ph idx="1" type="subTitle"/>
          </p:nvPr>
        </p:nvSpPr>
        <p:spPr>
          <a:xfrm>
            <a:off x="727650" y="1272775"/>
            <a:ext cx="7688700" cy="2261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a:solidFill>
                <a:srgbClr val="434343"/>
              </a:solidFill>
            </a:endParaRPr>
          </a:p>
          <a:p>
            <a:pPr indent="-322580" lvl="0" marL="457200" rtl="0" algn="l">
              <a:spcBef>
                <a:spcPts val="0"/>
              </a:spcBef>
              <a:spcAft>
                <a:spcPts val="0"/>
              </a:spcAft>
              <a:buClr>
                <a:srgbClr val="434343"/>
              </a:buClr>
              <a:buSzPct val="100000"/>
              <a:buChar char="❖"/>
            </a:pPr>
            <a:r>
              <a:rPr lang="en">
                <a:solidFill>
                  <a:srgbClr val="434343"/>
                </a:solidFill>
              </a:rPr>
              <a:t>The purpose of the routing algorithm is to make decisions for the router concerning the optimal paths for data distribution. The router uses the routing algorithm to get the path that would best serve to transport the data throughout the network.</a:t>
            </a:r>
            <a:endParaRPr>
              <a:solidFill>
                <a:srgbClr val="434343"/>
              </a:solidFill>
            </a:endParaRPr>
          </a:p>
          <a:p>
            <a:pPr indent="0" lvl="0" marL="457200" rtl="0" algn="l">
              <a:spcBef>
                <a:spcPts val="0"/>
              </a:spcBef>
              <a:spcAft>
                <a:spcPts val="0"/>
              </a:spcAft>
              <a:buNone/>
            </a:pPr>
            <a:r>
              <a:t/>
            </a:r>
            <a:endParaRPr>
              <a:solidFill>
                <a:srgbClr val="434343"/>
              </a:solidFill>
            </a:endParaRPr>
          </a:p>
          <a:p>
            <a:pPr indent="-322580" lvl="0" marL="457200" rtl="0" algn="l">
              <a:spcBef>
                <a:spcPts val="0"/>
              </a:spcBef>
              <a:spcAft>
                <a:spcPts val="0"/>
              </a:spcAft>
              <a:buClr>
                <a:srgbClr val="434343"/>
              </a:buClr>
              <a:buSzPct val="100000"/>
              <a:buChar char="❖"/>
            </a:pPr>
            <a:r>
              <a:rPr lang="en">
                <a:solidFill>
                  <a:srgbClr val="434343"/>
                </a:solidFill>
              </a:rPr>
              <a:t>The routing algorithm that our protocol uses is a major factor in the performance of our routing environment. </a:t>
            </a:r>
            <a:endParaRPr>
              <a:solidFill>
                <a:srgbClr val="434343"/>
              </a:solidFill>
            </a:endParaRPr>
          </a:p>
          <a:p>
            <a:pPr indent="0" lvl="0" marL="457200" rtl="0" algn="l">
              <a:spcBef>
                <a:spcPts val="0"/>
              </a:spcBef>
              <a:spcAft>
                <a:spcPts val="0"/>
              </a:spcAft>
              <a:buNone/>
            </a:pPr>
            <a:r>
              <a:t/>
            </a:r>
            <a:endParaRPr>
              <a:solidFill>
                <a:srgbClr val="434343"/>
              </a:solidFill>
            </a:endParaRPr>
          </a:p>
          <a:p>
            <a:pPr indent="-322580" lvl="0" marL="457200" rtl="0" algn="l">
              <a:spcBef>
                <a:spcPts val="0"/>
              </a:spcBef>
              <a:spcAft>
                <a:spcPts val="0"/>
              </a:spcAft>
              <a:buClr>
                <a:srgbClr val="434343"/>
              </a:buClr>
              <a:buSzPct val="100000"/>
              <a:buChar char="❖"/>
            </a:pPr>
            <a:r>
              <a:rPr lang="en">
                <a:solidFill>
                  <a:srgbClr val="434343"/>
                </a:solidFill>
              </a:rPr>
              <a:t>We check our algorithm by using Percolation Centrality, whether the highest PC node can deliver the packet, the fastest.</a:t>
            </a:r>
            <a:endParaRPr>
              <a:solidFill>
                <a:srgbClr val="43434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42"/>
          <p:cNvSpPr txBox="1"/>
          <p:nvPr>
            <p:ph type="ctrTitle"/>
          </p:nvPr>
        </p:nvSpPr>
        <p:spPr>
          <a:xfrm>
            <a:off x="727950" y="1739400"/>
            <a:ext cx="7688100" cy="1664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i="1" lang="en" sz="8400">
                <a:latin typeface="Lora"/>
                <a:ea typeface="Lora"/>
                <a:cs typeface="Lora"/>
                <a:sym typeface="Lora"/>
              </a:rPr>
              <a:t>Thank You</a:t>
            </a:r>
            <a:endParaRPr i="1" sz="8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727650" y="487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Broadcasting</a:t>
            </a:r>
            <a:endParaRPr sz="3600"/>
          </a:p>
        </p:txBody>
      </p:sp>
      <p:sp>
        <p:nvSpPr>
          <p:cNvPr id="105" name="Google Shape;105;p16"/>
          <p:cNvSpPr txBox="1"/>
          <p:nvPr>
            <p:ph idx="1" type="subTitle"/>
          </p:nvPr>
        </p:nvSpPr>
        <p:spPr>
          <a:xfrm>
            <a:off x="727650" y="1272775"/>
            <a:ext cx="7688700" cy="334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434343"/>
              </a:solidFill>
            </a:endParaRPr>
          </a:p>
          <a:p>
            <a:pPr indent="-330200" lvl="0" marL="457200" rtl="0" algn="l">
              <a:spcBef>
                <a:spcPts val="0"/>
              </a:spcBef>
              <a:spcAft>
                <a:spcPts val="0"/>
              </a:spcAft>
              <a:buClr>
                <a:srgbClr val="434343"/>
              </a:buClr>
              <a:buSzPts val="1600"/>
              <a:buChar char="❖"/>
            </a:pPr>
            <a:r>
              <a:rPr lang="en">
                <a:solidFill>
                  <a:srgbClr val="434343"/>
                </a:solidFill>
              </a:rPr>
              <a:t> Message is destined to all network devices</a:t>
            </a:r>
            <a:endParaRPr>
              <a:solidFill>
                <a:srgbClr val="434343"/>
              </a:solidFill>
            </a:endParaRPr>
          </a:p>
          <a:p>
            <a:pPr indent="0" lvl="0" marL="457200" rtl="0" algn="l">
              <a:spcBef>
                <a:spcPts val="0"/>
              </a:spcBef>
              <a:spcAft>
                <a:spcPts val="0"/>
              </a:spcAft>
              <a:buNone/>
            </a:pPr>
            <a:r>
              <a:t/>
            </a:r>
            <a:endParaRPr>
              <a:solidFill>
                <a:srgbClr val="434343"/>
              </a:solidFill>
            </a:endParaRPr>
          </a:p>
          <a:p>
            <a:pPr indent="-330200" lvl="0" marL="457200" rtl="0" algn="l">
              <a:spcBef>
                <a:spcPts val="0"/>
              </a:spcBef>
              <a:spcAft>
                <a:spcPts val="0"/>
              </a:spcAft>
              <a:buClr>
                <a:srgbClr val="434343"/>
              </a:buClr>
              <a:buSzPts val="1600"/>
              <a:buChar char="❖"/>
            </a:pPr>
            <a:r>
              <a:rPr lang="en">
                <a:solidFill>
                  <a:srgbClr val="434343"/>
                </a:solidFill>
              </a:rPr>
              <a:t>Most straightforward way: N-way-unicast : Needs no new network-layer routing protocol or forwarding functionality.</a:t>
            </a:r>
            <a:endParaRPr>
              <a:solidFill>
                <a:srgbClr val="434343"/>
              </a:solidFill>
            </a:endParaRPr>
          </a:p>
          <a:p>
            <a:pPr indent="0" lvl="0" marL="457200" rtl="0" algn="l">
              <a:spcBef>
                <a:spcPts val="0"/>
              </a:spcBef>
              <a:spcAft>
                <a:spcPts val="0"/>
              </a:spcAft>
              <a:buNone/>
            </a:pPr>
            <a:r>
              <a:t/>
            </a:r>
            <a:endParaRPr>
              <a:solidFill>
                <a:srgbClr val="434343"/>
              </a:solidFill>
            </a:endParaRPr>
          </a:p>
          <a:p>
            <a:pPr indent="-330200" lvl="0" marL="457200" rtl="0" algn="l">
              <a:spcBef>
                <a:spcPts val="0"/>
              </a:spcBef>
              <a:spcAft>
                <a:spcPts val="0"/>
              </a:spcAft>
              <a:buClr>
                <a:srgbClr val="434343"/>
              </a:buClr>
              <a:buSzPts val="1600"/>
              <a:buChar char="❖"/>
            </a:pPr>
            <a:r>
              <a:rPr lang="en">
                <a:solidFill>
                  <a:srgbClr val="434343"/>
                </a:solidFill>
              </a:rPr>
              <a:t>Broadcast Algorithms:</a:t>
            </a:r>
            <a:endParaRPr>
              <a:solidFill>
                <a:srgbClr val="434343"/>
              </a:solidFill>
            </a:endParaRPr>
          </a:p>
          <a:p>
            <a:pPr indent="-330200" lvl="1" marL="914400" rtl="0" algn="l">
              <a:spcBef>
                <a:spcPts val="0"/>
              </a:spcBef>
              <a:spcAft>
                <a:spcPts val="0"/>
              </a:spcAft>
              <a:buClr>
                <a:srgbClr val="434343"/>
              </a:buClr>
              <a:buSzPts val="1600"/>
              <a:buChar char="➢"/>
            </a:pPr>
            <a:r>
              <a:rPr lang="en">
                <a:solidFill>
                  <a:srgbClr val="434343"/>
                </a:solidFill>
              </a:rPr>
              <a:t>1. Uncontrolled Flooding</a:t>
            </a:r>
            <a:endParaRPr>
              <a:solidFill>
                <a:srgbClr val="434343"/>
              </a:solidFill>
            </a:endParaRPr>
          </a:p>
          <a:p>
            <a:pPr indent="-330200" lvl="1" marL="914400" rtl="0" algn="l">
              <a:spcBef>
                <a:spcPts val="0"/>
              </a:spcBef>
              <a:spcAft>
                <a:spcPts val="0"/>
              </a:spcAft>
              <a:buClr>
                <a:srgbClr val="434343"/>
              </a:buClr>
              <a:buSzPts val="1600"/>
              <a:buChar char="➢"/>
            </a:pPr>
            <a:r>
              <a:rPr lang="en">
                <a:solidFill>
                  <a:srgbClr val="434343"/>
                </a:solidFill>
              </a:rPr>
              <a:t>2. Controlled Flooding</a:t>
            </a:r>
            <a:endParaRPr>
              <a:solidFill>
                <a:srgbClr val="434343"/>
              </a:solidFill>
            </a:endParaRPr>
          </a:p>
          <a:p>
            <a:pPr indent="-330200" lvl="1" marL="914400" rtl="0" algn="l">
              <a:spcBef>
                <a:spcPts val="0"/>
              </a:spcBef>
              <a:spcAft>
                <a:spcPts val="0"/>
              </a:spcAft>
              <a:buClr>
                <a:srgbClr val="434343"/>
              </a:buClr>
              <a:buSzPts val="1600"/>
              <a:buChar char="➢"/>
            </a:pPr>
            <a:r>
              <a:rPr lang="en">
                <a:solidFill>
                  <a:srgbClr val="434343"/>
                </a:solidFill>
              </a:rPr>
              <a:t>3. Spanning tree Broadcast</a:t>
            </a:r>
            <a:endParaRPr>
              <a:solidFill>
                <a:srgbClr val="434343"/>
              </a:solidFill>
            </a:endParaRPr>
          </a:p>
          <a:p>
            <a:pPr indent="0" lvl="0" marL="914400" rtl="0" algn="l">
              <a:spcBef>
                <a:spcPts val="0"/>
              </a:spcBef>
              <a:spcAft>
                <a:spcPts val="0"/>
              </a:spcAft>
              <a:buNone/>
            </a:pPr>
            <a:r>
              <a:t/>
            </a:r>
            <a:endParaRPr>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ctrTitle"/>
          </p:nvPr>
        </p:nvSpPr>
        <p:spPr>
          <a:xfrm>
            <a:off x="727650" y="487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Broadcasting</a:t>
            </a:r>
            <a:endParaRPr sz="3600"/>
          </a:p>
        </p:txBody>
      </p:sp>
      <p:pic>
        <p:nvPicPr>
          <p:cNvPr id="111" name="Google Shape;111;p17"/>
          <p:cNvPicPr preferRelativeResize="0"/>
          <p:nvPr/>
        </p:nvPicPr>
        <p:blipFill>
          <a:blip r:embed="rId3">
            <a:alphaModFix/>
          </a:blip>
          <a:stretch>
            <a:fillRect/>
          </a:stretch>
        </p:blipFill>
        <p:spPr>
          <a:xfrm>
            <a:off x="2262175" y="1447800"/>
            <a:ext cx="4619625" cy="2247900"/>
          </a:xfrm>
          <a:prstGeom prst="rect">
            <a:avLst/>
          </a:prstGeom>
          <a:noFill/>
          <a:ln>
            <a:noFill/>
          </a:ln>
        </p:spPr>
      </p:pic>
      <p:sp>
        <p:nvSpPr>
          <p:cNvPr id="112" name="Google Shape;112;p17"/>
          <p:cNvSpPr txBox="1"/>
          <p:nvPr/>
        </p:nvSpPr>
        <p:spPr>
          <a:xfrm>
            <a:off x="2611625" y="3842450"/>
            <a:ext cx="392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Source duplication vs in-network duplication</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ctrTitle"/>
          </p:nvPr>
        </p:nvSpPr>
        <p:spPr>
          <a:xfrm>
            <a:off x="727650" y="542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Brief Description</a:t>
            </a:r>
            <a:endParaRPr sz="3600"/>
          </a:p>
        </p:txBody>
      </p:sp>
      <p:sp>
        <p:nvSpPr>
          <p:cNvPr id="118" name="Google Shape;118;p18"/>
          <p:cNvSpPr txBox="1"/>
          <p:nvPr>
            <p:ph idx="1" type="subTitle"/>
          </p:nvPr>
        </p:nvSpPr>
        <p:spPr>
          <a:xfrm>
            <a:off x="727650" y="1550000"/>
            <a:ext cx="7688700" cy="301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434343"/>
              </a:solidFill>
            </a:endParaRPr>
          </a:p>
          <a:p>
            <a:pPr indent="-330200" lvl="0" marL="457200" rtl="0" algn="l">
              <a:spcBef>
                <a:spcPts val="0"/>
              </a:spcBef>
              <a:spcAft>
                <a:spcPts val="0"/>
              </a:spcAft>
              <a:buClr>
                <a:srgbClr val="434343"/>
              </a:buClr>
              <a:buSzPts val="1600"/>
              <a:buChar char="❖"/>
            </a:pPr>
            <a:r>
              <a:rPr lang="en">
                <a:solidFill>
                  <a:srgbClr val="434343"/>
                </a:solidFill>
              </a:rPr>
              <a:t>Similar to the controlled flooding algorithm</a:t>
            </a:r>
            <a:endParaRPr>
              <a:solidFill>
                <a:srgbClr val="434343"/>
              </a:solidFill>
            </a:endParaRPr>
          </a:p>
          <a:p>
            <a:pPr indent="0" lvl="0" marL="457200" rtl="0" algn="l">
              <a:spcBef>
                <a:spcPts val="0"/>
              </a:spcBef>
              <a:spcAft>
                <a:spcPts val="0"/>
              </a:spcAft>
              <a:buNone/>
            </a:pPr>
            <a:r>
              <a:t/>
            </a:r>
            <a:endParaRPr>
              <a:solidFill>
                <a:srgbClr val="434343"/>
              </a:solidFill>
            </a:endParaRPr>
          </a:p>
          <a:p>
            <a:pPr indent="-330200" lvl="0" marL="457200" rtl="0" algn="l">
              <a:spcBef>
                <a:spcPts val="0"/>
              </a:spcBef>
              <a:spcAft>
                <a:spcPts val="0"/>
              </a:spcAft>
              <a:buClr>
                <a:srgbClr val="434343"/>
              </a:buClr>
              <a:buSzPts val="1600"/>
              <a:buChar char="❖"/>
            </a:pPr>
            <a:r>
              <a:rPr lang="en">
                <a:solidFill>
                  <a:srgbClr val="434343"/>
                </a:solidFill>
              </a:rPr>
              <a:t>Enhance the flooding algorithm using the concept of percolation centralit</a:t>
            </a:r>
            <a:r>
              <a:rPr lang="en">
                <a:solidFill>
                  <a:srgbClr val="434343"/>
                </a:solidFill>
              </a:rPr>
              <a:t>y</a:t>
            </a:r>
            <a:endParaRPr>
              <a:solidFill>
                <a:srgbClr val="434343"/>
              </a:solidFill>
            </a:endParaRPr>
          </a:p>
          <a:p>
            <a:pPr indent="0" lvl="0" marL="457200" rtl="0" algn="l">
              <a:spcBef>
                <a:spcPts val="0"/>
              </a:spcBef>
              <a:spcAft>
                <a:spcPts val="0"/>
              </a:spcAft>
              <a:buNone/>
            </a:pPr>
            <a:r>
              <a:t/>
            </a:r>
            <a:endParaRPr>
              <a:solidFill>
                <a:srgbClr val="434343"/>
              </a:solidFill>
            </a:endParaRPr>
          </a:p>
          <a:p>
            <a:pPr indent="-330200" lvl="0" marL="457200" rtl="0" algn="l">
              <a:spcBef>
                <a:spcPts val="0"/>
              </a:spcBef>
              <a:spcAft>
                <a:spcPts val="0"/>
              </a:spcAft>
              <a:buClr>
                <a:srgbClr val="434343"/>
              </a:buClr>
              <a:buSzPts val="1600"/>
              <a:buChar char="❖"/>
            </a:pPr>
            <a:r>
              <a:rPr lang="en">
                <a:solidFill>
                  <a:srgbClr val="434343"/>
                </a:solidFill>
              </a:rPr>
              <a:t>Send a message that percolates via the nodes of the network</a:t>
            </a:r>
            <a:endParaRPr>
              <a:solidFill>
                <a:srgbClr val="434343"/>
              </a:solidFill>
            </a:endParaRPr>
          </a:p>
          <a:p>
            <a:pPr indent="0" lvl="0" marL="0" rtl="0" algn="l">
              <a:spcBef>
                <a:spcPts val="0"/>
              </a:spcBef>
              <a:spcAft>
                <a:spcPts val="0"/>
              </a:spcAft>
              <a:buNone/>
            </a:pPr>
            <a:r>
              <a:t/>
            </a:r>
            <a:endParaRPr>
              <a:solidFill>
                <a:srgbClr val="434343"/>
              </a:solidFill>
            </a:endParaRPr>
          </a:p>
          <a:p>
            <a:pPr indent="-330200" lvl="0" marL="457200" rtl="0" algn="l">
              <a:spcBef>
                <a:spcPts val="0"/>
              </a:spcBef>
              <a:spcAft>
                <a:spcPts val="0"/>
              </a:spcAft>
              <a:buClr>
                <a:srgbClr val="434343"/>
              </a:buClr>
              <a:buSzPts val="1600"/>
              <a:buChar char="❖"/>
            </a:pPr>
            <a:r>
              <a:rPr lang="en">
                <a:solidFill>
                  <a:srgbClr val="434343"/>
                </a:solidFill>
              </a:rPr>
              <a:t>Time taken will be the least by using the concept of percolation centrality</a:t>
            </a:r>
            <a:endParaRPr>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ctrTitle"/>
          </p:nvPr>
        </p:nvSpPr>
        <p:spPr>
          <a:xfrm>
            <a:off x="729450" y="519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Implementation</a:t>
            </a:r>
            <a:endParaRPr sz="3600"/>
          </a:p>
        </p:txBody>
      </p:sp>
      <p:sp>
        <p:nvSpPr>
          <p:cNvPr id="124" name="Google Shape;124;p19"/>
          <p:cNvSpPr txBox="1"/>
          <p:nvPr>
            <p:ph idx="1" type="subTitle"/>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rPr>
              <a:t>Tech Stack:</a:t>
            </a:r>
            <a:endParaRPr>
              <a:solidFill>
                <a:srgbClr val="434343"/>
              </a:solidFill>
            </a:endParaRPr>
          </a:p>
          <a:p>
            <a:pPr indent="0" lvl="0" marL="0" rtl="0" algn="l">
              <a:spcBef>
                <a:spcPts val="0"/>
              </a:spcBef>
              <a:spcAft>
                <a:spcPts val="0"/>
              </a:spcAft>
              <a:buNone/>
            </a:pPr>
            <a:r>
              <a:t/>
            </a:r>
            <a:endParaRPr/>
          </a:p>
        </p:txBody>
      </p:sp>
      <p:pic>
        <p:nvPicPr>
          <p:cNvPr id="125" name="Google Shape;125;p19"/>
          <p:cNvPicPr preferRelativeResize="0"/>
          <p:nvPr/>
        </p:nvPicPr>
        <p:blipFill>
          <a:blip r:embed="rId3">
            <a:alphaModFix/>
          </a:blip>
          <a:stretch>
            <a:fillRect/>
          </a:stretch>
        </p:blipFill>
        <p:spPr>
          <a:xfrm>
            <a:off x="2058100" y="2571750"/>
            <a:ext cx="1390650" cy="1390650"/>
          </a:xfrm>
          <a:prstGeom prst="rect">
            <a:avLst/>
          </a:prstGeom>
          <a:noFill/>
          <a:ln>
            <a:noFill/>
          </a:ln>
        </p:spPr>
      </p:pic>
      <p:pic>
        <p:nvPicPr>
          <p:cNvPr id="126" name="Google Shape;126;p19"/>
          <p:cNvPicPr preferRelativeResize="0"/>
          <p:nvPr/>
        </p:nvPicPr>
        <p:blipFill>
          <a:blip r:embed="rId4">
            <a:alphaModFix/>
          </a:blip>
          <a:stretch>
            <a:fillRect/>
          </a:stretch>
        </p:blipFill>
        <p:spPr>
          <a:xfrm>
            <a:off x="4414475" y="2760150"/>
            <a:ext cx="1799780" cy="1013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ctrTitle"/>
          </p:nvPr>
        </p:nvSpPr>
        <p:spPr>
          <a:xfrm>
            <a:off x="729450" y="510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t>Algorithm Implementation</a:t>
            </a:r>
            <a:endParaRPr sz="3600"/>
          </a:p>
        </p:txBody>
      </p:sp>
      <p:sp>
        <p:nvSpPr>
          <p:cNvPr id="132" name="Google Shape;132;p20"/>
          <p:cNvSpPr txBox="1"/>
          <p:nvPr>
            <p:ph idx="4294967295"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1</a:t>
            </a:r>
            <a:endParaRPr/>
          </a:p>
        </p:txBody>
      </p:sp>
      <p:sp>
        <p:nvSpPr>
          <p:cNvPr id="133" name="Google Shape;133;p20"/>
          <p:cNvSpPr txBox="1"/>
          <p:nvPr>
            <p:ph idx="4294967295"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solidFill>
                  <a:srgbClr val="434343"/>
                </a:solidFill>
              </a:rPr>
              <a:t>To start routing from node with highest Betweenness Centrality</a:t>
            </a:r>
            <a:endParaRPr sz="1600">
              <a:solidFill>
                <a:srgbClr val="434343"/>
              </a:solidFill>
            </a:endParaRPr>
          </a:p>
          <a:p>
            <a:pPr indent="-330200" lvl="0" marL="457200" rtl="0" algn="l">
              <a:spcBef>
                <a:spcPts val="1200"/>
              </a:spcBef>
              <a:spcAft>
                <a:spcPts val="0"/>
              </a:spcAft>
              <a:buClr>
                <a:srgbClr val="434343"/>
              </a:buClr>
              <a:buSzPts val="1600"/>
              <a:buAutoNum type="arabicPeriod"/>
            </a:pPr>
            <a:r>
              <a:rPr lang="en" sz="1400">
                <a:solidFill>
                  <a:srgbClr val="434343"/>
                </a:solidFill>
              </a:rPr>
              <a:t>procedure</a:t>
            </a:r>
            <a:endParaRPr sz="1400">
              <a:solidFill>
                <a:srgbClr val="434343"/>
              </a:solidFill>
            </a:endParaRPr>
          </a:p>
          <a:p>
            <a:pPr indent="-330200" lvl="0" marL="457200" rtl="0" algn="l">
              <a:spcBef>
                <a:spcPts val="0"/>
              </a:spcBef>
              <a:spcAft>
                <a:spcPts val="0"/>
              </a:spcAft>
              <a:buClr>
                <a:srgbClr val="434343"/>
              </a:buClr>
              <a:buSzPts val="1600"/>
              <a:buAutoNum type="arabicPeriod"/>
            </a:pPr>
            <a:r>
              <a:rPr lang="en" sz="1400">
                <a:solidFill>
                  <a:srgbClr val="434343"/>
                </a:solidFill>
              </a:rPr>
              <a:t>graphPC = descending_PercCentrality(G)</a:t>
            </a:r>
            <a:endParaRPr sz="1400">
              <a:solidFill>
                <a:srgbClr val="434343"/>
              </a:solidFill>
            </a:endParaRPr>
          </a:p>
          <a:p>
            <a:pPr indent="-330200" lvl="0" marL="457200" rtl="0" algn="l">
              <a:spcBef>
                <a:spcPts val="0"/>
              </a:spcBef>
              <a:spcAft>
                <a:spcPts val="0"/>
              </a:spcAft>
              <a:buClr>
                <a:srgbClr val="434343"/>
              </a:buClr>
              <a:buSzPts val="1600"/>
              <a:buAutoNum type="arabicPeriod"/>
            </a:pPr>
            <a:r>
              <a:rPr lang="en" sz="1400">
                <a:solidFill>
                  <a:srgbClr val="434343"/>
                </a:solidFill>
              </a:rPr>
              <a:t>for i &lt;- 0, n-1 do</a:t>
            </a:r>
            <a:endParaRPr sz="1400">
              <a:solidFill>
                <a:srgbClr val="434343"/>
              </a:solidFill>
            </a:endParaRPr>
          </a:p>
          <a:p>
            <a:pPr indent="-330200" lvl="0" marL="457200" rtl="0" algn="l">
              <a:spcBef>
                <a:spcPts val="0"/>
              </a:spcBef>
              <a:spcAft>
                <a:spcPts val="0"/>
              </a:spcAft>
              <a:buClr>
                <a:srgbClr val="434343"/>
              </a:buClr>
              <a:buSzPts val="1600"/>
              <a:buAutoNum type="arabicPeriod"/>
            </a:pPr>
            <a:r>
              <a:rPr lang="en" sz="1400">
                <a:solidFill>
                  <a:srgbClr val="434343"/>
                </a:solidFill>
              </a:rPr>
              <a:t>        	graphPC[i].MARK = False</a:t>
            </a:r>
            <a:endParaRPr sz="1400">
              <a:solidFill>
                <a:srgbClr val="434343"/>
              </a:solidFill>
            </a:endParaRPr>
          </a:p>
          <a:p>
            <a:pPr indent="-330200" lvl="0" marL="457200" rtl="0" algn="l">
              <a:spcBef>
                <a:spcPts val="0"/>
              </a:spcBef>
              <a:spcAft>
                <a:spcPts val="0"/>
              </a:spcAft>
              <a:buClr>
                <a:srgbClr val="434343"/>
              </a:buClr>
              <a:buSzPts val="1600"/>
              <a:buAutoNum type="arabicPeriod"/>
            </a:pPr>
            <a:r>
              <a:rPr lang="en" sz="1400">
                <a:solidFill>
                  <a:srgbClr val="434343"/>
                </a:solidFill>
              </a:rPr>
              <a:t>for i &lt;- 0, n-1 do</a:t>
            </a:r>
            <a:endParaRPr sz="1400">
              <a:solidFill>
                <a:srgbClr val="434343"/>
              </a:solidFill>
            </a:endParaRPr>
          </a:p>
          <a:p>
            <a:pPr indent="-330200" lvl="0" marL="457200" rtl="0" algn="l">
              <a:spcBef>
                <a:spcPts val="0"/>
              </a:spcBef>
              <a:spcAft>
                <a:spcPts val="0"/>
              </a:spcAft>
              <a:buClr>
                <a:srgbClr val="434343"/>
              </a:buClr>
              <a:buSzPts val="1600"/>
              <a:buAutoNum type="arabicPeriod"/>
            </a:pPr>
            <a:r>
              <a:rPr lang="en" sz="1400">
                <a:solidFill>
                  <a:srgbClr val="434343"/>
                </a:solidFill>
              </a:rPr>
              <a:t>        	Call enhanced_flooding(graphPC[i])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ctrTitle"/>
          </p:nvPr>
        </p:nvSpPr>
        <p:spPr>
          <a:xfrm>
            <a:off x="729450" y="510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Algorithm Implementation</a:t>
            </a:r>
            <a:endParaRPr sz="3600"/>
          </a:p>
        </p:txBody>
      </p:sp>
      <p:sp>
        <p:nvSpPr>
          <p:cNvPr id="139" name="Google Shape;139;p21"/>
          <p:cNvSpPr txBox="1"/>
          <p:nvPr>
            <p:ph idx="4294967295"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2</a:t>
            </a:r>
            <a:endParaRPr/>
          </a:p>
          <a:p>
            <a:pPr indent="0" lvl="0" marL="0" rtl="0" algn="l">
              <a:spcBef>
                <a:spcPts val="0"/>
              </a:spcBef>
              <a:spcAft>
                <a:spcPts val="0"/>
              </a:spcAft>
              <a:buNone/>
            </a:pPr>
            <a:r>
              <a:t/>
            </a:r>
            <a:endParaRPr/>
          </a:p>
        </p:txBody>
      </p:sp>
      <p:sp>
        <p:nvSpPr>
          <p:cNvPr id="140" name="Google Shape;140;p21"/>
          <p:cNvSpPr txBox="1"/>
          <p:nvPr>
            <p:ph idx="4294967295" type="body"/>
          </p:nvPr>
        </p:nvSpPr>
        <p:spPr>
          <a:xfrm>
            <a:off x="729450" y="2078875"/>
            <a:ext cx="7296600" cy="2186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808">
                <a:solidFill>
                  <a:srgbClr val="434343"/>
                </a:solidFill>
              </a:rPr>
              <a:t>Algorithm for controlled flooding mechanism</a:t>
            </a:r>
            <a:endParaRPr sz="1808">
              <a:solidFill>
                <a:srgbClr val="434343"/>
              </a:solidFill>
            </a:endParaRPr>
          </a:p>
          <a:p>
            <a:pPr indent="-327417" lvl="0" marL="457200" rtl="0" algn="l">
              <a:spcBef>
                <a:spcPts val="1200"/>
              </a:spcBef>
              <a:spcAft>
                <a:spcPts val="0"/>
              </a:spcAft>
              <a:buClr>
                <a:srgbClr val="434343"/>
              </a:buClr>
              <a:buSzPct val="100000"/>
              <a:buAutoNum type="arabicPeriod"/>
            </a:pPr>
            <a:r>
              <a:rPr lang="en" sz="1682">
                <a:solidFill>
                  <a:srgbClr val="434343"/>
                </a:solidFill>
              </a:rPr>
              <a:t>procedure enhanced_flooding(v)</a:t>
            </a:r>
            <a:endParaRPr sz="1682">
              <a:solidFill>
                <a:srgbClr val="434343"/>
              </a:solidFill>
            </a:endParaRPr>
          </a:p>
          <a:p>
            <a:pPr indent="-327417" lvl="0" marL="457200" rtl="0" algn="l">
              <a:spcBef>
                <a:spcPts val="0"/>
              </a:spcBef>
              <a:spcAft>
                <a:spcPts val="0"/>
              </a:spcAft>
              <a:buClr>
                <a:srgbClr val="434343"/>
              </a:buClr>
              <a:buSzPct val="100000"/>
              <a:buAutoNum type="arabicPeriod"/>
            </a:pPr>
            <a:r>
              <a:rPr lang="en" sz="1682">
                <a:solidFill>
                  <a:srgbClr val="434343"/>
                </a:solidFill>
              </a:rPr>
              <a:t>if v.MARK = False then</a:t>
            </a:r>
            <a:endParaRPr sz="1682">
              <a:solidFill>
                <a:srgbClr val="434343"/>
              </a:solidFill>
            </a:endParaRPr>
          </a:p>
          <a:p>
            <a:pPr indent="-327417" lvl="0" marL="457200" rtl="0" algn="l">
              <a:spcBef>
                <a:spcPts val="0"/>
              </a:spcBef>
              <a:spcAft>
                <a:spcPts val="0"/>
              </a:spcAft>
              <a:buClr>
                <a:srgbClr val="434343"/>
              </a:buClr>
              <a:buSzPct val="100000"/>
              <a:buAutoNum type="arabicPeriod"/>
            </a:pPr>
            <a:r>
              <a:rPr lang="en" sz="1682">
                <a:solidFill>
                  <a:srgbClr val="434343"/>
                </a:solidFill>
              </a:rPr>
              <a:t>        	v.MARK = True</a:t>
            </a:r>
            <a:endParaRPr sz="1682">
              <a:solidFill>
                <a:srgbClr val="434343"/>
              </a:solidFill>
            </a:endParaRPr>
          </a:p>
          <a:p>
            <a:pPr indent="-327417" lvl="0" marL="457200" rtl="0" algn="l">
              <a:spcBef>
                <a:spcPts val="0"/>
              </a:spcBef>
              <a:spcAft>
                <a:spcPts val="0"/>
              </a:spcAft>
              <a:buClr>
                <a:srgbClr val="434343"/>
              </a:buClr>
              <a:buSzPct val="100000"/>
              <a:buAutoNum type="arabicPeriod"/>
            </a:pPr>
            <a:r>
              <a:rPr lang="en" sz="1682">
                <a:solidFill>
                  <a:srgbClr val="434343"/>
                </a:solidFill>
              </a:rPr>
              <a:t>        	Accept message in v</a:t>
            </a:r>
            <a:endParaRPr sz="1682">
              <a:solidFill>
                <a:srgbClr val="434343"/>
              </a:solidFill>
            </a:endParaRPr>
          </a:p>
          <a:p>
            <a:pPr indent="-327417" lvl="0" marL="457200" rtl="0" algn="l">
              <a:spcBef>
                <a:spcPts val="0"/>
              </a:spcBef>
              <a:spcAft>
                <a:spcPts val="0"/>
              </a:spcAft>
              <a:buClr>
                <a:srgbClr val="434343"/>
              </a:buClr>
              <a:buSzPct val="100000"/>
              <a:buAutoNum type="arabicPeriod"/>
            </a:pPr>
            <a:r>
              <a:rPr lang="en" sz="1682">
                <a:solidFill>
                  <a:srgbClr val="434343"/>
                </a:solidFill>
              </a:rPr>
              <a:t>        	for each node k E v.adjacent() do               	</a:t>
            </a:r>
            <a:endParaRPr sz="1682">
              <a:solidFill>
                <a:srgbClr val="434343"/>
              </a:solidFill>
            </a:endParaRPr>
          </a:p>
          <a:p>
            <a:pPr indent="-327417" lvl="0" marL="457200" rtl="0" algn="l">
              <a:spcBef>
                <a:spcPts val="0"/>
              </a:spcBef>
              <a:spcAft>
                <a:spcPts val="0"/>
              </a:spcAft>
              <a:buClr>
                <a:srgbClr val="434343"/>
              </a:buClr>
              <a:buSzPct val="100000"/>
              <a:buAutoNum type="arabicPeriod"/>
            </a:pPr>
            <a:r>
              <a:rPr lang="en" sz="1682">
                <a:solidFill>
                  <a:srgbClr val="434343"/>
                </a:solidFill>
              </a:rPr>
              <a:t>                    	Call enhanced_flooding(k)</a:t>
            </a:r>
            <a:endParaRPr sz="1682">
              <a:solidFill>
                <a:srgbClr val="434343"/>
              </a:solidFill>
            </a:endParaRPr>
          </a:p>
          <a:p>
            <a:pPr indent="-327417" lvl="0" marL="457200" rtl="0" algn="l">
              <a:spcBef>
                <a:spcPts val="0"/>
              </a:spcBef>
              <a:spcAft>
                <a:spcPts val="0"/>
              </a:spcAft>
              <a:buClr>
                <a:srgbClr val="434343"/>
              </a:buClr>
              <a:buSzPct val="100000"/>
              <a:buAutoNum type="arabicPeriod"/>
            </a:pPr>
            <a:r>
              <a:rPr lang="en" sz="1682">
                <a:solidFill>
                  <a:srgbClr val="434343"/>
                </a:solidFill>
              </a:rPr>
              <a:t>        	end for </a:t>
            </a:r>
            <a:endParaRPr sz="1682">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