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  <p:embeddedFont>
      <p:font typeface="Lora"/>
      <p:regular r:id="rId43"/>
      <p:bold r:id="rId44"/>
      <p:italic r:id="rId45"/>
      <p:boldItalic r:id="rId46"/>
    </p:embeddedFont>
    <p:embeddedFont>
      <p:font typeface="Lato Black"/>
      <p:bold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44" Type="http://schemas.openxmlformats.org/officeDocument/2006/relationships/font" Target="fonts/Lora-bold.fntdata"/><Relationship Id="rId21" Type="http://schemas.openxmlformats.org/officeDocument/2006/relationships/slide" Target="slides/slide16.xml"/><Relationship Id="rId43" Type="http://schemas.openxmlformats.org/officeDocument/2006/relationships/font" Target="fonts/Lora-regular.fntdata"/><Relationship Id="rId24" Type="http://schemas.openxmlformats.org/officeDocument/2006/relationships/slide" Target="slides/slide19.xml"/><Relationship Id="rId46" Type="http://schemas.openxmlformats.org/officeDocument/2006/relationships/font" Target="fonts/Lora-boldItalic.fntdata"/><Relationship Id="rId23" Type="http://schemas.openxmlformats.org/officeDocument/2006/relationships/slide" Target="slides/slide18.xml"/><Relationship Id="rId45" Type="http://schemas.openxmlformats.org/officeDocument/2006/relationships/font" Target="fonts/Lor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LatoBlack-boldItalic.fntdata"/><Relationship Id="rId25" Type="http://schemas.openxmlformats.org/officeDocument/2006/relationships/slide" Target="slides/slide20.xml"/><Relationship Id="rId47" Type="http://schemas.openxmlformats.org/officeDocument/2006/relationships/font" Target="fonts/LatoBlack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italic.fntdata"/><Relationship Id="rId14" Type="http://schemas.openxmlformats.org/officeDocument/2006/relationships/slide" Target="slides/slide9.xml"/><Relationship Id="rId36" Type="http://schemas.openxmlformats.org/officeDocument/2006/relationships/font" Target="fonts/Raleway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27f52c84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27f52c84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27f52c842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27f52c842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27f52c842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27f52c842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27f52c842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27f52c842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27f52c842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327f52c842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27f52c842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327f52c842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327f52c842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327f52c842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327f52c842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327f52c842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327f52c842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327f52c842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327f52c842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327f52c842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26c64107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26c64107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33e40644f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33e40644f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e40644f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e40644f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33e40644f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33e40644f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33e40644f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33e40644f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33e40644f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33e40644f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327f52c84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327f52c84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327f52c84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327f52c84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3244ac36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3244ac36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327f52c842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327f52c842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327f52c842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327f52c84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27f52c84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27f52c84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3e40644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3e40644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3e40644f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3e40644f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27f52c84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27f52c84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27f52c84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27f52c84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27f52c84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27f52c84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27f52c842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27f52c842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1236725"/>
            <a:ext cx="7532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Implementation of Custom Routing Algorithm in Cloud</a:t>
            </a:r>
            <a:endParaRPr sz="6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7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By</a:t>
            </a:r>
            <a:endParaRPr sz="14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Disha Bhattacharya</a:t>
            </a:r>
            <a:endParaRPr sz="14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Biswajeet Chakraborty</a:t>
            </a:r>
            <a:endParaRPr sz="14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Palash Dey</a:t>
            </a:r>
            <a:endParaRPr sz="14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Ananya Laha</a:t>
            </a:r>
            <a:endParaRPr sz="14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ctrTitle"/>
          </p:nvPr>
        </p:nvSpPr>
        <p:spPr>
          <a:xfrm>
            <a:off x="728038" y="5136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Network Formation</a:t>
            </a:r>
            <a:endParaRPr sz="3600"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603" y="1111375"/>
            <a:ext cx="4910798" cy="37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/>
          <p:nvPr/>
        </p:nvSpPr>
        <p:spPr>
          <a:xfrm>
            <a:off x="509600" y="23122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771572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10.128.0.2</a:t>
            </a:r>
            <a:endParaRPr sz="1100"/>
          </a:p>
        </p:txBody>
      </p:sp>
      <p:sp>
        <p:nvSpPr>
          <p:cNvPr id="153" name="Google Shape;153;p23"/>
          <p:cNvSpPr/>
          <p:nvPr/>
        </p:nvSpPr>
        <p:spPr>
          <a:xfrm>
            <a:off x="959477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Node1</a:t>
            </a:r>
            <a:endParaRPr sz="900"/>
          </a:p>
        </p:txBody>
      </p:sp>
      <p:sp>
        <p:nvSpPr>
          <p:cNvPr id="154" name="Google Shape;154;p23"/>
          <p:cNvSpPr/>
          <p:nvPr/>
        </p:nvSpPr>
        <p:spPr>
          <a:xfrm>
            <a:off x="2258625" y="36969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2520597" y="41403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10.128.0.5</a:t>
            </a:r>
            <a:endParaRPr sz="1100"/>
          </a:p>
        </p:txBody>
      </p:sp>
      <p:sp>
        <p:nvSpPr>
          <p:cNvPr id="156" name="Google Shape;156;p23"/>
          <p:cNvSpPr/>
          <p:nvPr/>
        </p:nvSpPr>
        <p:spPr>
          <a:xfrm>
            <a:off x="2708502" y="38241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Node4</a:t>
            </a:r>
            <a:endParaRPr sz="900"/>
          </a:p>
        </p:txBody>
      </p:sp>
      <p:sp>
        <p:nvSpPr>
          <p:cNvPr id="157" name="Google Shape;157;p23"/>
          <p:cNvSpPr/>
          <p:nvPr/>
        </p:nvSpPr>
        <p:spPr>
          <a:xfrm>
            <a:off x="2258650" y="10310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2520622" y="14745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10.128.0.8</a:t>
            </a:r>
            <a:endParaRPr sz="1100"/>
          </a:p>
        </p:txBody>
      </p:sp>
      <p:sp>
        <p:nvSpPr>
          <p:cNvPr id="159" name="Google Shape;159;p23"/>
          <p:cNvSpPr/>
          <p:nvPr/>
        </p:nvSpPr>
        <p:spPr>
          <a:xfrm>
            <a:off x="2708527" y="11583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Node7</a:t>
            </a:r>
            <a:endParaRPr sz="900"/>
          </a:p>
        </p:txBody>
      </p:sp>
      <p:sp>
        <p:nvSpPr>
          <p:cNvPr id="160" name="Google Shape;160;p23"/>
          <p:cNvSpPr/>
          <p:nvPr/>
        </p:nvSpPr>
        <p:spPr>
          <a:xfrm>
            <a:off x="3988625" y="23122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4250597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10.128.0.3</a:t>
            </a:r>
            <a:endParaRPr sz="1100"/>
          </a:p>
        </p:txBody>
      </p:sp>
      <p:sp>
        <p:nvSpPr>
          <p:cNvPr id="162" name="Google Shape;162;p23"/>
          <p:cNvSpPr/>
          <p:nvPr/>
        </p:nvSpPr>
        <p:spPr>
          <a:xfrm>
            <a:off x="4438502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Node2</a:t>
            </a:r>
            <a:endParaRPr sz="900"/>
          </a:p>
        </p:txBody>
      </p:sp>
      <p:sp>
        <p:nvSpPr>
          <p:cNvPr id="163" name="Google Shape;163;p23"/>
          <p:cNvSpPr/>
          <p:nvPr/>
        </p:nvSpPr>
        <p:spPr>
          <a:xfrm>
            <a:off x="6539650" y="3095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6801622" y="7530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10.128.0.6</a:t>
            </a:r>
            <a:endParaRPr sz="1100"/>
          </a:p>
        </p:txBody>
      </p:sp>
      <p:sp>
        <p:nvSpPr>
          <p:cNvPr id="165" name="Google Shape;165;p23"/>
          <p:cNvSpPr/>
          <p:nvPr/>
        </p:nvSpPr>
        <p:spPr>
          <a:xfrm>
            <a:off x="6989427" y="4368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Node5</a:t>
            </a:r>
            <a:endParaRPr sz="900"/>
          </a:p>
        </p:txBody>
      </p:sp>
      <p:sp>
        <p:nvSpPr>
          <p:cNvPr id="166" name="Google Shape;166;p23"/>
          <p:cNvSpPr/>
          <p:nvPr/>
        </p:nvSpPr>
        <p:spPr>
          <a:xfrm>
            <a:off x="6539650" y="18826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6801622" y="23261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10.128.0.7</a:t>
            </a:r>
            <a:endParaRPr sz="1100"/>
          </a:p>
        </p:txBody>
      </p:sp>
      <p:sp>
        <p:nvSpPr>
          <p:cNvPr id="168" name="Google Shape;168;p23"/>
          <p:cNvSpPr/>
          <p:nvPr/>
        </p:nvSpPr>
        <p:spPr>
          <a:xfrm>
            <a:off x="6989527" y="20099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Node6</a:t>
            </a:r>
            <a:endParaRPr sz="900"/>
          </a:p>
        </p:txBody>
      </p:sp>
      <p:sp>
        <p:nvSpPr>
          <p:cNvPr id="169" name="Google Shape;169;p23"/>
          <p:cNvSpPr/>
          <p:nvPr/>
        </p:nvSpPr>
        <p:spPr>
          <a:xfrm>
            <a:off x="6187725" y="41403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6449697" y="45838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10.128.0.4</a:t>
            </a:r>
            <a:endParaRPr sz="1100"/>
          </a:p>
        </p:txBody>
      </p:sp>
      <p:sp>
        <p:nvSpPr>
          <p:cNvPr id="171" name="Google Shape;171;p23"/>
          <p:cNvSpPr/>
          <p:nvPr/>
        </p:nvSpPr>
        <p:spPr>
          <a:xfrm>
            <a:off x="6637602" y="42676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Node3</a:t>
            </a:r>
            <a:endParaRPr sz="900"/>
          </a:p>
        </p:txBody>
      </p:sp>
      <p:cxnSp>
        <p:nvCxnSpPr>
          <p:cNvPr id="172" name="Google Shape;172;p23"/>
          <p:cNvCxnSpPr>
            <a:stCxn id="151" idx="3"/>
            <a:endCxn id="157" idx="2"/>
          </p:cNvCxnSpPr>
          <p:nvPr/>
        </p:nvCxnSpPr>
        <p:spPr>
          <a:xfrm flipH="1" rot="10800000">
            <a:off x="2063300" y="2058550"/>
            <a:ext cx="9723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3"/>
          <p:cNvCxnSpPr>
            <a:stCxn id="160" idx="1"/>
            <a:endCxn id="157" idx="2"/>
          </p:cNvCxnSpPr>
          <p:nvPr/>
        </p:nvCxnSpPr>
        <p:spPr>
          <a:xfrm rot="10800000">
            <a:off x="3035525" y="2058550"/>
            <a:ext cx="9531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3"/>
          <p:cNvCxnSpPr>
            <a:stCxn id="154" idx="1"/>
            <a:endCxn id="151" idx="2"/>
          </p:cNvCxnSpPr>
          <p:nvPr/>
        </p:nvCxnSpPr>
        <p:spPr>
          <a:xfrm rot="10800000">
            <a:off x="1286325" y="3339750"/>
            <a:ext cx="972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3"/>
          <p:cNvCxnSpPr>
            <a:stCxn id="154" idx="3"/>
            <a:endCxn id="160" idx="2"/>
          </p:cNvCxnSpPr>
          <p:nvPr/>
        </p:nvCxnSpPr>
        <p:spPr>
          <a:xfrm flipH="1" rot="10800000">
            <a:off x="3812325" y="3339750"/>
            <a:ext cx="953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3"/>
          <p:cNvCxnSpPr>
            <a:stCxn id="157" idx="3"/>
            <a:endCxn id="163" idx="1"/>
          </p:cNvCxnSpPr>
          <p:nvPr/>
        </p:nvCxnSpPr>
        <p:spPr>
          <a:xfrm flipH="1" rot="10800000">
            <a:off x="3812350" y="823325"/>
            <a:ext cx="2727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3"/>
          <p:cNvCxnSpPr>
            <a:stCxn id="157" idx="3"/>
            <a:endCxn id="166" idx="1"/>
          </p:cNvCxnSpPr>
          <p:nvPr/>
        </p:nvCxnSpPr>
        <p:spPr>
          <a:xfrm>
            <a:off x="3812350" y="1544825"/>
            <a:ext cx="2727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>
            <a:stCxn id="154" idx="3"/>
            <a:endCxn id="169" idx="1"/>
          </p:cNvCxnSpPr>
          <p:nvPr/>
        </p:nvCxnSpPr>
        <p:spPr>
          <a:xfrm>
            <a:off x="3812325" y="4210650"/>
            <a:ext cx="23754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3"/>
          <p:cNvSpPr txBox="1"/>
          <p:nvPr>
            <p:ph idx="4294967295" type="title"/>
          </p:nvPr>
        </p:nvSpPr>
        <p:spPr>
          <a:xfrm>
            <a:off x="0" y="4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Routing </a:t>
            </a: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Starts From Node6 having lower Degree (Percolation Centrality)</a:t>
            </a:r>
            <a:endParaRPr i="1" sz="1733" u="sng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6989425" y="1537650"/>
            <a:ext cx="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/>
          <p:nvPr/>
        </p:nvSpPr>
        <p:spPr>
          <a:xfrm>
            <a:off x="509600" y="23122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771572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10.128.0.2</a:t>
            </a:r>
            <a:endParaRPr sz="1100"/>
          </a:p>
        </p:txBody>
      </p:sp>
      <p:sp>
        <p:nvSpPr>
          <p:cNvPr id="187" name="Google Shape;187;p24"/>
          <p:cNvSpPr/>
          <p:nvPr/>
        </p:nvSpPr>
        <p:spPr>
          <a:xfrm>
            <a:off x="959477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Node1</a:t>
            </a:r>
            <a:endParaRPr sz="900"/>
          </a:p>
        </p:txBody>
      </p:sp>
      <p:sp>
        <p:nvSpPr>
          <p:cNvPr id="188" name="Google Shape;188;p24"/>
          <p:cNvSpPr/>
          <p:nvPr/>
        </p:nvSpPr>
        <p:spPr>
          <a:xfrm>
            <a:off x="2258625" y="36969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2520597" y="41403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10.128.0.5</a:t>
            </a:r>
            <a:endParaRPr sz="1100"/>
          </a:p>
        </p:txBody>
      </p:sp>
      <p:sp>
        <p:nvSpPr>
          <p:cNvPr id="190" name="Google Shape;190;p24"/>
          <p:cNvSpPr/>
          <p:nvPr/>
        </p:nvSpPr>
        <p:spPr>
          <a:xfrm>
            <a:off x="2708502" y="38241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Node4</a:t>
            </a:r>
            <a:endParaRPr sz="900"/>
          </a:p>
        </p:txBody>
      </p:sp>
      <p:sp>
        <p:nvSpPr>
          <p:cNvPr id="191" name="Google Shape;191;p24"/>
          <p:cNvSpPr/>
          <p:nvPr/>
        </p:nvSpPr>
        <p:spPr>
          <a:xfrm>
            <a:off x="2258650" y="10310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2520622" y="14745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10.128.0.8</a:t>
            </a:r>
            <a:endParaRPr sz="1100"/>
          </a:p>
        </p:txBody>
      </p:sp>
      <p:sp>
        <p:nvSpPr>
          <p:cNvPr id="193" name="Google Shape;193;p24"/>
          <p:cNvSpPr/>
          <p:nvPr/>
        </p:nvSpPr>
        <p:spPr>
          <a:xfrm>
            <a:off x="2708527" y="11583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Node7</a:t>
            </a:r>
            <a:endParaRPr sz="900"/>
          </a:p>
        </p:txBody>
      </p:sp>
      <p:sp>
        <p:nvSpPr>
          <p:cNvPr id="194" name="Google Shape;194;p24"/>
          <p:cNvSpPr/>
          <p:nvPr/>
        </p:nvSpPr>
        <p:spPr>
          <a:xfrm>
            <a:off x="3988625" y="23122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/>
          <p:nvPr/>
        </p:nvSpPr>
        <p:spPr>
          <a:xfrm>
            <a:off x="4250597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10.128.0.3</a:t>
            </a:r>
            <a:endParaRPr sz="1100"/>
          </a:p>
        </p:txBody>
      </p:sp>
      <p:sp>
        <p:nvSpPr>
          <p:cNvPr id="196" name="Google Shape;196;p24"/>
          <p:cNvSpPr/>
          <p:nvPr/>
        </p:nvSpPr>
        <p:spPr>
          <a:xfrm>
            <a:off x="4438502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Node2</a:t>
            </a:r>
            <a:endParaRPr sz="900"/>
          </a:p>
        </p:txBody>
      </p:sp>
      <p:sp>
        <p:nvSpPr>
          <p:cNvPr id="197" name="Google Shape;197;p24"/>
          <p:cNvSpPr/>
          <p:nvPr/>
        </p:nvSpPr>
        <p:spPr>
          <a:xfrm>
            <a:off x="6539650" y="3095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4"/>
          <p:cNvSpPr/>
          <p:nvPr/>
        </p:nvSpPr>
        <p:spPr>
          <a:xfrm>
            <a:off x="6801622" y="7530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10.128.0.6</a:t>
            </a:r>
            <a:endParaRPr sz="1100"/>
          </a:p>
        </p:txBody>
      </p:sp>
      <p:sp>
        <p:nvSpPr>
          <p:cNvPr id="199" name="Google Shape;199;p24"/>
          <p:cNvSpPr/>
          <p:nvPr/>
        </p:nvSpPr>
        <p:spPr>
          <a:xfrm>
            <a:off x="6989427" y="4368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Node5</a:t>
            </a:r>
            <a:endParaRPr sz="900"/>
          </a:p>
        </p:txBody>
      </p:sp>
      <p:sp>
        <p:nvSpPr>
          <p:cNvPr id="200" name="Google Shape;200;p24"/>
          <p:cNvSpPr/>
          <p:nvPr/>
        </p:nvSpPr>
        <p:spPr>
          <a:xfrm>
            <a:off x="6539650" y="18826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4"/>
          <p:cNvSpPr/>
          <p:nvPr/>
        </p:nvSpPr>
        <p:spPr>
          <a:xfrm>
            <a:off x="6801622" y="23261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10.128.0.7</a:t>
            </a:r>
            <a:endParaRPr sz="1100"/>
          </a:p>
        </p:txBody>
      </p:sp>
      <p:sp>
        <p:nvSpPr>
          <p:cNvPr id="202" name="Google Shape;202;p24"/>
          <p:cNvSpPr/>
          <p:nvPr/>
        </p:nvSpPr>
        <p:spPr>
          <a:xfrm>
            <a:off x="6989527" y="20099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Node6</a:t>
            </a:r>
            <a:endParaRPr sz="900"/>
          </a:p>
        </p:txBody>
      </p:sp>
      <p:sp>
        <p:nvSpPr>
          <p:cNvPr id="203" name="Google Shape;203;p24"/>
          <p:cNvSpPr/>
          <p:nvPr/>
        </p:nvSpPr>
        <p:spPr>
          <a:xfrm>
            <a:off x="6187725" y="41403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"/>
          <p:cNvSpPr/>
          <p:nvPr/>
        </p:nvSpPr>
        <p:spPr>
          <a:xfrm>
            <a:off x="6449697" y="45838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10.128.0.4</a:t>
            </a:r>
            <a:endParaRPr sz="1100"/>
          </a:p>
        </p:txBody>
      </p:sp>
      <p:sp>
        <p:nvSpPr>
          <p:cNvPr id="205" name="Google Shape;205;p24"/>
          <p:cNvSpPr/>
          <p:nvPr/>
        </p:nvSpPr>
        <p:spPr>
          <a:xfrm>
            <a:off x="6637602" y="42676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Node3</a:t>
            </a:r>
            <a:endParaRPr sz="900"/>
          </a:p>
        </p:txBody>
      </p:sp>
      <p:cxnSp>
        <p:nvCxnSpPr>
          <p:cNvPr id="206" name="Google Shape;206;p24"/>
          <p:cNvCxnSpPr>
            <a:stCxn id="185" idx="3"/>
            <a:endCxn id="191" idx="2"/>
          </p:cNvCxnSpPr>
          <p:nvPr/>
        </p:nvCxnSpPr>
        <p:spPr>
          <a:xfrm flipH="1" rot="10800000">
            <a:off x="2063300" y="2058550"/>
            <a:ext cx="9723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4"/>
          <p:cNvCxnSpPr>
            <a:stCxn id="194" idx="1"/>
            <a:endCxn id="191" idx="2"/>
          </p:cNvCxnSpPr>
          <p:nvPr/>
        </p:nvCxnSpPr>
        <p:spPr>
          <a:xfrm rot="10800000">
            <a:off x="3035525" y="2058550"/>
            <a:ext cx="9531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4"/>
          <p:cNvCxnSpPr>
            <a:stCxn id="188" idx="1"/>
            <a:endCxn id="185" idx="2"/>
          </p:cNvCxnSpPr>
          <p:nvPr/>
        </p:nvCxnSpPr>
        <p:spPr>
          <a:xfrm rot="10800000">
            <a:off x="1286325" y="3339750"/>
            <a:ext cx="972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4"/>
          <p:cNvCxnSpPr>
            <a:stCxn id="188" idx="3"/>
            <a:endCxn id="194" idx="2"/>
          </p:cNvCxnSpPr>
          <p:nvPr/>
        </p:nvCxnSpPr>
        <p:spPr>
          <a:xfrm flipH="1" rot="10800000">
            <a:off x="3812325" y="3339750"/>
            <a:ext cx="953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4"/>
          <p:cNvCxnSpPr>
            <a:stCxn id="191" idx="3"/>
            <a:endCxn id="197" idx="1"/>
          </p:cNvCxnSpPr>
          <p:nvPr/>
        </p:nvCxnSpPr>
        <p:spPr>
          <a:xfrm flipH="1" rot="10800000">
            <a:off x="3812350" y="823325"/>
            <a:ext cx="2727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4"/>
          <p:cNvCxnSpPr>
            <a:stCxn id="191" idx="3"/>
            <a:endCxn id="200" idx="1"/>
          </p:cNvCxnSpPr>
          <p:nvPr/>
        </p:nvCxnSpPr>
        <p:spPr>
          <a:xfrm>
            <a:off x="3812350" y="1544825"/>
            <a:ext cx="2727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4"/>
          <p:cNvCxnSpPr>
            <a:stCxn id="188" idx="3"/>
            <a:endCxn id="203" idx="1"/>
          </p:cNvCxnSpPr>
          <p:nvPr/>
        </p:nvCxnSpPr>
        <p:spPr>
          <a:xfrm>
            <a:off x="3812325" y="4210650"/>
            <a:ext cx="23754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4"/>
          <p:cNvSpPr txBox="1"/>
          <p:nvPr/>
        </p:nvSpPr>
        <p:spPr>
          <a:xfrm>
            <a:off x="6989425" y="1537638"/>
            <a:ext cx="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2597275" y="75108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1882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4"/>
          <p:cNvSpPr txBox="1"/>
          <p:nvPr>
            <p:ph idx="4294967295" type="title"/>
          </p:nvPr>
        </p:nvSpPr>
        <p:spPr>
          <a:xfrm>
            <a:off x="0" y="4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Routing Starts From Node6 having lower Degree (Percolation Centrality)</a:t>
            </a:r>
            <a:endParaRPr i="1" sz="1733" u="sng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/>
          <p:nvPr/>
        </p:nvSpPr>
        <p:spPr>
          <a:xfrm>
            <a:off x="509600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"/>
          <p:cNvSpPr/>
          <p:nvPr/>
        </p:nvSpPr>
        <p:spPr>
          <a:xfrm>
            <a:off x="771572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10.128.0.2</a:t>
            </a:r>
            <a:endParaRPr sz="1100"/>
          </a:p>
        </p:txBody>
      </p:sp>
      <p:sp>
        <p:nvSpPr>
          <p:cNvPr id="222" name="Google Shape;222;p25"/>
          <p:cNvSpPr/>
          <p:nvPr/>
        </p:nvSpPr>
        <p:spPr>
          <a:xfrm>
            <a:off x="959477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Node1</a:t>
            </a:r>
            <a:endParaRPr sz="900"/>
          </a:p>
        </p:txBody>
      </p:sp>
      <p:sp>
        <p:nvSpPr>
          <p:cNvPr id="223" name="Google Shape;223;p25"/>
          <p:cNvSpPr/>
          <p:nvPr/>
        </p:nvSpPr>
        <p:spPr>
          <a:xfrm>
            <a:off x="2258625" y="36969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5"/>
          <p:cNvSpPr/>
          <p:nvPr/>
        </p:nvSpPr>
        <p:spPr>
          <a:xfrm>
            <a:off x="2520597" y="41403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10.128.0.5</a:t>
            </a:r>
            <a:endParaRPr sz="1100"/>
          </a:p>
        </p:txBody>
      </p:sp>
      <p:sp>
        <p:nvSpPr>
          <p:cNvPr id="225" name="Google Shape;225;p25"/>
          <p:cNvSpPr/>
          <p:nvPr/>
        </p:nvSpPr>
        <p:spPr>
          <a:xfrm>
            <a:off x="2708502" y="38241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Node4</a:t>
            </a:r>
            <a:endParaRPr sz="900"/>
          </a:p>
        </p:txBody>
      </p:sp>
      <p:sp>
        <p:nvSpPr>
          <p:cNvPr id="226" name="Google Shape;226;p25"/>
          <p:cNvSpPr/>
          <p:nvPr/>
        </p:nvSpPr>
        <p:spPr>
          <a:xfrm>
            <a:off x="2258650" y="10310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2520622" y="14745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10.128.0.8</a:t>
            </a:r>
            <a:endParaRPr sz="1100"/>
          </a:p>
        </p:txBody>
      </p:sp>
      <p:sp>
        <p:nvSpPr>
          <p:cNvPr id="228" name="Google Shape;228;p25"/>
          <p:cNvSpPr/>
          <p:nvPr/>
        </p:nvSpPr>
        <p:spPr>
          <a:xfrm>
            <a:off x="2708527" y="11583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Node7</a:t>
            </a:r>
            <a:endParaRPr sz="900"/>
          </a:p>
        </p:txBody>
      </p:sp>
      <p:sp>
        <p:nvSpPr>
          <p:cNvPr id="229" name="Google Shape;229;p25"/>
          <p:cNvSpPr/>
          <p:nvPr/>
        </p:nvSpPr>
        <p:spPr>
          <a:xfrm>
            <a:off x="3988625" y="23122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5"/>
          <p:cNvSpPr/>
          <p:nvPr/>
        </p:nvSpPr>
        <p:spPr>
          <a:xfrm>
            <a:off x="4250597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10.128.0.3</a:t>
            </a:r>
            <a:endParaRPr sz="1100"/>
          </a:p>
        </p:txBody>
      </p:sp>
      <p:sp>
        <p:nvSpPr>
          <p:cNvPr id="231" name="Google Shape;231;p25"/>
          <p:cNvSpPr/>
          <p:nvPr/>
        </p:nvSpPr>
        <p:spPr>
          <a:xfrm>
            <a:off x="4438502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Node2</a:t>
            </a:r>
            <a:endParaRPr sz="900"/>
          </a:p>
        </p:txBody>
      </p:sp>
      <p:sp>
        <p:nvSpPr>
          <p:cNvPr id="232" name="Google Shape;232;p25"/>
          <p:cNvSpPr/>
          <p:nvPr/>
        </p:nvSpPr>
        <p:spPr>
          <a:xfrm>
            <a:off x="6539650" y="3095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5"/>
          <p:cNvSpPr/>
          <p:nvPr/>
        </p:nvSpPr>
        <p:spPr>
          <a:xfrm>
            <a:off x="6801622" y="7530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10.128.0.6</a:t>
            </a:r>
            <a:endParaRPr sz="1100"/>
          </a:p>
        </p:txBody>
      </p:sp>
      <p:sp>
        <p:nvSpPr>
          <p:cNvPr id="234" name="Google Shape;234;p25"/>
          <p:cNvSpPr/>
          <p:nvPr/>
        </p:nvSpPr>
        <p:spPr>
          <a:xfrm>
            <a:off x="6989427" y="4368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Node5</a:t>
            </a:r>
            <a:endParaRPr sz="900"/>
          </a:p>
        </p:txBody>
      </p:sp>
      <p:sp>
        <p:nvSpPr>
          <p:cNvPr id="235" name="Google Shape;235;p25"/>
          <p:cNvSpPr/>
          <p:nvPr/>
        </p:nvSpPr>
        <p:spPr>
          <a:xfrm>
            <a:off x="6539650" y="18826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"/>
          <p:cNvSpPr/>
          <p:nvPr/>
        </p:nvSpPr>
        <p:spPr>
          <a:xfrm>
            <a:off x="6801622" y="23261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10.128.0.7</a:t>
            </a:r>
            <a:endParaRPr sz="1100"/>
          </a:p>
        </p:txBody>
      </p:sp>
      <p:sp>
        <p:nvSpPr>
          <p:cNvPr id="237" name="Google Shape;237;p25"/>
          <p:cNvSpPr/>
          <p:nvPr/>
        </p:nvSpPr>
        <p:spPr>
          <a:xfrm>
            <a:off x="6989527" y="20099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Node6</a:t>
            </a:r>
            <a:endParaRPr sz="900"/>
          </a:p>
        </p:txBody>
      </p:sp>
      <p:sp>
        <p:nvSpPr>
          <p:cNvPr id="238" name="Google Shape;238;p25"/>
          <p:cNvSpPr/>
          <p:nvPr/>
        </p:nvSpPr>
        <p:spPr>
          <a:xfrm>
            <a:off x="6187725" y="41403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"/>
          <p:cNvSpPr/>
          <p:nvPr/>
        </p:nvSpPr>
        <p:spPr>
          <a:xfrm>
            <a:off x="6449697" y="45838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10.128.0.4</a:t>
            </a:r>
            <a:endParaRPr sz="1100"/>
          </a:p>
        </p:txBody>
      </p:sp>
      <p:sp>
        <p:nvSpPr>
          <p:cNvPr id="240" name="Google Shape;240;p25"/>
          <p:cNvSpPr/>
          <p:nvPr/>
        </p:nvSpPr>
        <p:spPr>
          <a:xfrm>
            <a:off x="6637602" y="42676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Node3</a:t>
            </a:r>
            <a:endParaRPr sz="900"/>
          </a:p>
        </p:txBody>
      </p:sp>
      <p:cxnSp>
        <p:nvCxnSpPr>
          <p:cNvPr id="241" name="Google Shape;241;p25"/>
          <p:cNvCxnSpPr>
            <a:stCxn id="220" idx="3"/>
            <a:endCxn id="226" idx="2"/>
          </p:cNvCxnSpPr>
          <p:nvPr/>
        </p:nvCxnSpPr>
        <p:spPr>
          <a:xfrm flipH="1" rot="10800000">
            <a:off x="2063300" y="2058550"/>
            <a:ext cx="9723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25"/>
          <p:cNvCxnSpPr>
            <a:stCxn id="229" idx="1"/>
            <a:endCxn id="226" idx="2"/>
          </p:cNvCxnSpPr>
          <p:nvPr/>
        </p:nvCxnSpPr>
        <p:spPr>
          <a:xfrm rot="10800000">
            <a:off x="3035525" y="2058550"/>
            <a:ext cx="9531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5"/>
          <p:cNvCxnSpPr>
            <a:stCxn id="223" idx="1"/>
            <a:endCxn id="220" idx="2"/>
          </p:cNvCxnSpPr>
          <p:nvPr/>
        </p:nvCxnSpPr>
        <p:spPr>
          <a:xfrm rot="10800000">
            <a:off x="1286325" y="3339750"/>
            <a:ext cx="972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5"/>
          <p:cNvCxnSpPr>
            <a:stCxn id="223" idx="3"/>
            <a:endCxn id="229" idx="2"/>
          </p:cNvCxnSpPr>
          <p:nvPr/>
        </p:nvCxnSpPr>
        <p:spPr>
          <a:xfrm flipH="1" rot="10800000">
            <a:off x="3812325" y="3339750"/>
            <a:ext cx="953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5"/>
          <p:cNvCxnSpPr>
            <a:stCxn id="226" idx="3"/>
            <a:endCxn id="232" idx="1"/>
          </p:cNvCxnSpPr>
          <p:nvPr/>
        </p:nvCxnSpPr>
        <p:spPr>
          <a:xfrm flipH="1" rot="10800000">
            <a:off x="3812350" y="823325"/>
            <a:ext cx="2727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5"/>
          <p:cNvCxnSpPr>
            <a:stCxn id="226" idx="3"/>
            <a:endCxn id="235" idx="1"/>
          </p:cNvCxnSpPr>
          <p:nvPr/>
        </p:nvCxnSpPr>
        <p:spPr>
          <a:xfrm>
            <a:off x="3812350" y="1544825"/>
            <a:ext cx="2727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5"/>
          <p:cNvCxnSpPr>
            <a:stCxn id="223" idx="3"/>
            <a:endCxn id="238" idx="1"/>
          </p:cNvCxnSpPr>
          <p:nvPr/>
        </p:nvCxnSpPr>
        <p:spPr>
          <a:xfrm>
            <a:off x="3812325" y="4210650"/>
            <a:ext cx="23754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25"/>
          <p:cNvSpPr txBox="1"/>
          <p:nvPr/>
        </p:nvSpPr>
        <p:spPr>
          <a:xfrm>
            <a:off x="6989425" y="1537638"/>
            <a:ext cx="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2597275" y="75108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1882ms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809925" y="196793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3621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25"/>
          <p:cNvSpPr txBox="1"/>
          <p:nvPr>
            <p:ph idx="4294967295" type="title"/>
          </p:nvPr>
        </p:nvSpPr>
        <p:spPr>
          <a:xfrm>
            <a:off x="0" y="4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Routing Starts From Node6 having lower Degree (Percolation Centrality)</a:t>
            </a:r>
            <a:endParaRPr i="1" sz="1733" u="sng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/>
          <p:nvPr/>
        </p:nvSpPr>
        <p:spPr>
          <a:xfrm>
            <a:off x="509600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"/>
          <p:cNvSpPr/>
          <p:nvPr/>
        </p:nvSpPr>
        <p:spPr>
          <a:xfrm>
            <a:off x="771572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10.128.0.2</a:t>
            </a:r>
            <a:endParaRPr sz="1100"/>
          </a:p>
        </p:txBody>
      </p:sp>
      <p:sp>
        <p:nvSpPr>
          <p:cNvPr id="258" name="Google Shape;258;p26"/>
          <p:cNvSpPr/>
          <p:nvPr/>
        </p:nvSpPr>
        <p:spPr>
          <a:xfrm>
            <a:off x="959477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Node1</a:t>
            </a:r>
            <a:endParaRPr sz="900"/>
          </a:p>
        </p:txBody>
      </p:sp>
      <p:sp>
        <p:nvSpPr>
          <p:cNvPr id="259" name="Google Shape;259;p26"/>
          <p:cNvSpPr/>
          <p:nvPr/>
        </p:nvSpPr>
        <p:spPr>
          <a:xfrm>
            <a:off x="2258625" y="36969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>
            <a:off x="2520597" y="41403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10.128.0.5</a:t>
            </a:r>
            <a:endParaRPr sz="1100"/>
          </a:p>
        </p:txBody>
      </p:sp>
      <p:sp>
        <p:nvSpPr>
          <p:cNvPr id="261" name="Google Shape;261;p26"/>
          <p:cNvSpPr/>
          <p:nvPr/>
        </p:nvSpPr>
        <p:spPr>
          <a:xfrm>
            <a:off x="2708502" y="38241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Node4</a:t>
            </a:r>
            <a:endParaRPr sz="900"/>
          </a:p>
        </p:txBody>
      </p:sp>
      <p:sp>
        <p:nvSpPr>
          <p:cNvPr id="262" name="Google Shape;262;p26"/>
          <p:cNvSpPr/>
          <p:nvPr/>
        </p:nvSpPr>
        <p:spPr>
          <a:xfrm>
            <a:off x="2258650" y="10310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2520622" y="14745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10.128.0.8</a:t>
            </a:r>
            <a:endParaRPr sz="1100"/>
          </a:p>
        </p:txBody>
      </p:sp>
      <p:sp>
        <p:nvSpPr>
          <p:cNvPr id="264" name="Google Shape;264;p26"/>
          <p:cNvSpPr/>
          <p:nvPr/>
        </p:nvSpPr>
        <p:spPr>
          <a:xfrm>
            <a:off x="2708527" y="11583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Node7</a:t>
            </a:r>
            <a:endParaRPr sz="900"/>
          </a:p>
        </p:txBody>
      </p:sp>
      <p:sp>
        <p:nvSpPr>
          <p:cNvPr id="265" name="Google Shape;265;p26"/>
          <p:cNvSpPr/>
          <p:nvPr/>
        </p:nvSpPr>
        <p:spPr>
          <a:xfrm>
            <a:off x="3988625" y="23122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6"/>
          <p:cNvSpPr/>
          <p:nvPr/>
        </p:nvSpPr>
        <p:spPr>
          <a:xfrm>
            <a:off x="4250597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10.128.0.3</a:t>
            </a:r>
            <a:endParaRPr sz="1100"/>
          </a:p>
        </p:txBody>
      </p:sp>
      <p:sp>
        <p:nvSpPr>
          <p:cNvPr id="267" name="Google Shape;267;p26"/>
          <p:cNvSpPr/>
          <p:nvPr/>
        </p:nvSpPr>
        <p:spPr>
          <a:xfrm>
            <a:off x="4438502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Node2</a:t>
            </a:r>
            <a:endParaRPr sz="900"/>
          </a:p>
        </p:txBody>
      </p:sp>
      <p:sp>
        <p:nvSpPr>
          <p:cNvPr id="268" name="Google Shape;268;p26"/>
          <p:cNvSpPr/>
          <p:nvPr/>
        </p:nvSpPr>
        <p:spPr>
          <a:xfrm>
            <a:off x="6539650" y="3095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6"/>
          <p:cNvSpPr/>
          <p:nvPr/>
        </p:nvSpPr>
        <p:spPr>
          <a:xfrm>
            <a:off x="6801622" y="7530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10.128.0.6</a:t>
            </a:r>
            <a:endParaRPr sz="1100"/>
          </a:p>
        </p:txBody>
      </p:sp>
      <p:sp>
        <p:nvSpPr>
          <p:cNvPr id="270" name="Google Shape;270;p26"/>
          <p:cNvSpPr/>
          <p:nvPr/>
        </p:nvSpPr>
        <p:spPr>
          <a:xfrm>
            <a:off x="6989427" y="4368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Node5</a:t>
            </a:r>
            <a:endParaRPr sz="900"/>
          </a:p>
        </p:txBody>
      </p:sp>
      <p:sp>
        <p:nvSpPr>
          <p:cNvPr id="271" name="Google Shape;271;p26"/>
          <p:cNvSpPr/>
          <p:nvPr/>
        </p:nvSpPr>
        <p:spPr>
          <a:xfrm>
            <a:off x="6539650" y="18826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6"/>
          <p:cNvSpPr/>
          <p:nvPr/>
        </p:nvSpPr>
        <p:spPr>
          <a:xfrm>
            <a:off x="6801622" y="23261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10.128.0.7</a:t>
            </a:r>
            <a:endParaRPr sz="1100"/>
          </a:p>
        </p:txBody>
      </p:sp>
      <p:sp>
        <p:nvSpPr>
          <p:cNvPr id="273" name="Google Shape;273;p26"/>
          <p:cNvSpPr/>
          <p:nvPr/>
        </p:nvSpPr>
        <p:spPr>
          <a:xfrm>
            <a:off x="6989527" y="20099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Node6</a:t>
            </a:r>
            <a:endParaRPr sz="900"/>
          </a:p>
        </p:txBody>
      </p:sp>
      <p:sp>
        <p:nvSpPr>
          <p:cNvPr id="274" name="Google Shape;274;p26"/>
          <p:cNvSpPr/>
          <p:nvPr/>
        </p:nvSpPr>
        <p:spPr>
          <a:xfrm>
            <a:off x="6187725" y="41403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"/>
          <p:cNvSpPr/>
          <p:nvPr/>
        </p:nvSpPr>
        <p:spPr>
          <a:xfrm>
            <a:off x="6449697" y="45838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10.128.0.4</a:t>
            </a:r>
            <a:endParaRPr sz="1100"/>
          </a:p>
        </p:txBody>
      </p:sp>
      <p:sp>
        <p:nvSpPr>
          <p:cNvPr id="276" name="Google Shape;276;p26"/>
          <p:cNvSpPr/>
          <p:nvPr/>
        </p:nvSpPr>
        <p:spPr>
          <a:xfrm>
            <a:off x="6637602" y="42676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Node3</a:t>
            </a:r>
            <a:endParaRPr sz="900"/>
          </a:p>
        </p:txBody>
      </p:sp>
      <p:cxnSp>
        <p:nvCxnSpPr>
          <p:cNvPr id="277" name="Google Shape;277;p26"/>
          <p:cNvCxnSpPr>
            <a:stCxn id="256" idx="3"/>
            <a:endCxn id="262" idx="2"/>
          </p:cNvCxnSpPr>
          <p:nvPr/>
        </p:nvCxnSpPr>
        <p:spPr>
          <a:xfrm flipH="1" rot="10800000">
            <a:off x="2063300" y="2058550"/>
            <a:ext cx="9723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26"/>
          <p:cNvCxnSpPr>
            <a:stCxn id="265" idx="1"/>
            <a:endCxn id="262" idx="2"/>
          </p:cNvCxnSpPr>
          <p:nvPr/>
        </p:nvCxnSpPr>
        <p:spPr>
          <a:xfrm rot="10800000">
            <a:off x="3035525" y="2058550"/>
            <a:ext cx="9531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26"/>
          <p:cNvCxnSpPr>
            <a:stCxn id="259" idx="1"/>
            <a:endCxn id="256" idx="2"/>
          </p:cNvCxnSpPr>
          <p:nvPr/>
        </p:nvCxnSpPr>
        <p:spPr>
          <a:xfrm rot="10800000">
            <a:off x="1286325" y="3339750"/>
            <a:ext cx="972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6"/>
          <p:cNvCxnSpPr>
            <a:stCxn id="259" idx="3"/>
            <a:endCxn id="265" idx="2"/>
          </p:cNvCxnSpPr>
          <p:nvPr/>
        </p:nvCxnSpPr>
        <p:spPr>
          <a:xfrm flipH="1" rot="10800000">
            <a:off x="3812325" y="3339750"/>
            <a:ext cx="953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26"/>
          <p:cNvCxnSpPr>
            <a:stCxn id="262" idx="3"/>
            <a:endCxn id="268" idx="1"/>
          </p:cNvCxnSpPr>
          <p:nvPr/>
        </p:nvCxnSpPr>
        <p:spPr>
          <a:xfrm flipH="1" rot="10800000">
            <a:off x="3812350" y="823325"/>
            <a:ext cx="2727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6"/>
          <p:cNvCxnSpPr>
            <a:stCxn id="262" idx="3"/>
            <a:endCxn id="271" idx="1"/>
          </p:cNvCxnSpPr>
          <p:nvPr/>
        </p:nvCxnSpPr>
        <p:spPr>
          <a:xfrm>
            <a:off x="3812350" y="1544825"/>
            <a:ext cx="2727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6"/>
          <p:cNvCxnSpPr>
            <a:stCxn id="259" idx="3"/>
            <a:endCxn id="274" idx="1"/>
          </p:cNvCxnSpPr>
          <p:nvPr/>
        </p:nvCxnSpPr>
        <p:spPr>
          <a:xfrm>
            <a:off x="3812325" y="4210650"/>
            <a:ext cx="23754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26"/>
          <p:cNvSpPr txBox="1"/>
          <p:nvPr/>
        </p:nvSpPr>
        <p:spPr>
          <a:xfrm>
            <a:off x="6989425" y="1537638"/>
            <a:ext cx="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" name="Google Shape;285;p26"/>
          <p:cNvSpPr txBox="1"/>
          <p:nvPr/>
        </p:nvSpPr>
        <p:spPr>
          <a:xfrm>
            <a:off x="2597275" y="75108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1882ms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p26"/>
          <p:cNvSpPr txBox="1"/>
          <p:nvPr/>
        </p:nvSpPr>
        <p:spPr>
          <a:xfrm>
            <a:off x="809925" y="196793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3621ms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26"/>
          <p:cNvSpPr txBox="1"/>
          <p:nvPr/>
        </p:nvSpPr>
        <p:spPr>
          <a:xfrm>
            <a:off x="6839875" y="-12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4346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p26"/>
          <p:cNvSpPr txBox="1"/>
          <p:nvPr>
            <p:ph idx="4294967295" type="title"/>
          </p:nvPr>
        </p:nvSpPr>
        <p:spPr>
          <a:xfrm>
            <a:off x="0" y="4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Routing Starts From Node6 having lower Degree (Percolation Centrality)</a:t>
            </a:r>
            <a:endParaRPr i="1" sz="1733" u="sng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/>
          <p:nvPr/>
        </p:nvSpPr>
        <p:spPr>
          <a:xfrm>
            <a:off x="509600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771572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10.128.0.2</a:t>
            </a:r>
            <a:endParaRPr sz="1100"/>
          </a:p>
        </p:txBody>
      </p:sp>
      <p:sp>
        <p:nvSpPr>
          <p:cNvPr id="295" name="Google Shape;295;p27"/>
          <p:cNvSpPr/>
          <p:nvPr/>
        </p:nvSpPr>
        <p:spPr>
          <a:xfrm>
            <a:off x="959477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Node1</a:t>
            </a:r>
            <a:endParaRPr sz="900"/>
          </a:p>
        </p:txBody>
      </p:sp>
      <p:sp>
        <p:nvSpPr>
          <p:cNvPr id="296" name="Google Shape;296;p27"/>
          <p:cNvSpPr/>
          <p:nvPr/>
        </p:nvSpPr>
        <p:spPr>
          <a:xfrm>
            <a:off x="2258625" y="36969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7"/>
          <p:cNvSpPr/>
          <p:nvPr/>
        </p:nvSpPr>
        <p:spPr>
          <a:xfrm>
            <a:off x="2520597" y="41403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10.128.0.5</a:t>
            </a:r>
            <a:endParaRPr sz="1100"/>
          </a:p>
        </p:txBody>
      </p:sp>
      <p:sp>
        <p:nvSpPr>
          <p:cNvPr id="298" name="Google Shape;298;p27"/>
          <p:cNvSpPr/>
          <p:nvPr/>
        </p:nvSpPr>
        <p:spPr>
          <a:xfrm>
            <a:off x="2708502" y="38241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Node4</a:t>
            </a:r>
            <a:endParaRPr sz="900"/>
          </a:p>
        </p:txBody>
      </p:sp>
      <p:sp>
        <p:nvSpPr>
          <p:cNvPr id="299" name="Google Shape;299;p27"/>
          <p:cNvSpPr/>
          <p:nvPr/>
        </p:nvSpPr>
        <p:spPr>
          <a:xfrm>
            <a:off x="2258650" y="10310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7"/>
          <p:cNvSpPr/>
          <p:nvPr/>
        </p:nvSpPr>
        <p:spPr>
          <a:xfrm>
            <a:off x="2520622" y="14745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10.128.0.8</a:t>
            </a:r>
            <a:endParaRPr sz="1100"/>
          </a:p>
        </p:txBody>
      </p:sp>
      <p:sp>
        <p:nvSpPr>
          <p:cNvPr id="301" name="Google Shape;301;p27"/>
          <p:cNvSpPr/>
          <p:nvPr/>
        </p:nvSpPr>
        <p:spPr>
          <a:xfrm>
            <a:off x="2708527" y="11583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Node7</a:t>
            </a:r>
            <a:endParaRPr sz="900"/>
          </a:p>
        </p:txBody>
      </p:sp>
      <p:sp>
        <p:nvSpPr>
          <p:cNvPr id="302" name="Google Shape;302;p27"/>
          <p:cNvSpPr/>
          <p:nvPr/>
        </p:nvSpPr>
        <p:spPr>
          <a:xfrm>
            <a:off x="3988625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4250597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10.128.0.3</a:t>
            </a:r>
            <a:endParaRPr sz="1100"/>
          </a:p>
        </p:txBody>
      </p:sp>
      <p:sp>
        <p:nvSpPr>
          <p:cNvPr id="304" name="Google Shape;304;p27"/>
          <p:cNvSpPr/>
          <p:nvPr/>
        </p:nvSpPr>
        <p:spPr>
          <a:xfrm>
            <a:off x="4438502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Node2</a:t>
            </a:r>
            <a:endParaRPr sz="900"/>
          </a:p>
        </p:txBody>
      </p:sp>
      <p:sp>
        <p:nvSpPr>
          <p:cNvPr id="305" name="Google Shape;305;p27"/>
          <p:cNvSpPr/>
          <p:nvPr/>
        </p:nvSpPr>
        <p:spPr>
          <a:xfrm>
            <a:off x="6539650" y="3095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6801622" y="7530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10.128.0.6</a:t>
            </a:r>
            <a:endParaRPr sz="1100"/>
          </a:p>
        </p:txBody>
      </p:sp>
      <p:sp>
        <p:nvSpPr>
          <p:cNvPr id="307" name="Google Shape;307;p27"/>
          <p:cNvSpPr/>
          <p:nvPr/>
        </p:nvSpPr>
        <p:spPr>
          <a:xfrm>
            <a:off x="6989427" y="4368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Node5</a:t>
            </a:r>
            <a:endParaRPr sz="900"/>
          </a:p>
        </p:txBody>
      </p:sp>
      <p:sp>
        <p:nvSpPr>
          <p:cNvPr id="308" name="Google Shape;308;p27"/>
          <p:cNvSpPr/>
          <p:nvPr/>
        </p:nvSpPr>
        <p:spPr>
          <a:xfrm>
            <a:off x="6539650" y="18826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7"/>
          <p:cNvSpPr/>
          <p:nvPr/>
        </p:nvSpPr>
        <p:spPr>
          <a:xfrm>
            <a:off x="6801622" y="23261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10.128.0.7</a:t>
            </a:r>
            <a:endParaRPr sz="1100"/>
          </a:p>
        </p:txBody>
      </p:sp>
      <p:sp>
        <p:nvSpPr>
          <p:cNvPr id="310" name="Google Shape;310;p27"/>
          <p:cNvSpPr/>
          <p:nvPr/>
        </p:nvSpPr>
        <p:spPr>
          <a:xfrm>
            <a:off x="6989527" y="20099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Node6</a:t>
            </a:r>
            <a:endParaRPr sz="900"/>
          </a:p>
        </p:txBody>
      </p:sp>
      <p:sp>
        <p:nvSpPr>
          <p:cNvPr id="311" name="Google Shape;311;p27"/>
          <p:cNvSpPr/>
          <p:nvPr/>
        </p:nvSpPr>
        <p:spPr>
          <a:xfrm>
            <a:off x="6187725" y="41403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6449697" y="45838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10.128.0.4</a:t>
            </a:r>
            <a:endParaRPr sz="1100"/>
          </a:p>
        </p:txBody>
      </p:sp>
      <p:sp>
        <p:nvSpPr>
          <p:cNvPr id="313" name="Google Shape;313;p27"/>
          <p:cNvSpPr/>
          <p:nvPr/>
        </p:nvSpPr>
        <p:spPr>
          <a:xfrm>
            <a:off x="6637602" y="42676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Node3</a:t>
            </a:r>
            <a:endParaRPr sz="900"/>
          </a:p>
        </p:txBody>
      </p:sp>
      <p:cxnSp>
        <p:nvCxnSpPr>
          <p:cNvPr id="314" name="Google Shape;314;p27"/>
          <p:cNvCxnSpPr>
            <a:stCxn id="293" idx="3"/>
            <a:endCxn id="299" idx="2"/>
          </p:cNvCxnSpPr>
          <p:nvPr/>
        </p:nvCxnSpPr>
        <p:spPr>
          <a:xfrm flipH="1" rot="10800000">
            <a:off x="2063300" y="2058550"/>
            <a:ext cx="9723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7"/>
          <p:cNvCxnSpPr>
            <a:stCxn id="302" idx="1"/>
            <a:endCxn id="299" idx="2"/>
          </p:cNvCxnSpPr>
          <p:nvPr/>
        </p:nvCxnSpPr>
        <p:spPr>
          <a:xfrm rot="10800000">
            <a:off x="3035525" y="2058550"/>
            <a:ext cx="9531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7"/>
          <p:cNvCxnSpPr>
            <a:stCxn id="296" idx="1"/>
            <a:endCxn id="293" idx="2"/>
          </p:cNvCxnSpPr>
          <p:nvPr/>
        </p:nvCxnSpPr>
        <p:spPr>
          <a:xfrm rot="10800000">
            <a:off x="1286325" y="3339750"/>
            <a:ext cx="972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27"/>
          <p:cNvCxnSpPr>
            <a:stCxn id="296" idx="3"/>
            <a:endCxn id="302" idx="2"/>
          </p:cNvCxnSpPr>
          <p:nvPr/>
        </p:nvCxnSpPr>
        <p:spPr>
          <a:xfrm flipH="1" rot="10800000">
            <a:off x="3812325" y="3339750"/>
            <a:ext cx="953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7"/>
          <p:cNvCxnSpPr>
            <a:stCxn id="299" idx="3"/>
            <a:endCxn id="305" idx="1"/>
          </p:cNvCxnSpPr>
          <p:nvPr/>
        </p:nvCxnSpPr>
        <p:spPr>
          <a:xfrm flipH="1" rot="10800000">
            <a:off x="3812350" y="823325"/>
            <a:ext cx="2727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7"/>
          <p:cNvCxnSpPr>
            <a:stCxn id="299" idx="3"/>
            <a:endCxn id="308" idx="1"/>
          </p:cNvCxnSpPr>
          <p:nvPr/>
        </p:nvCxnSpPr>
        <p:spPr>
          <a:xfrm>
            <a:off x="3812350" y="1544825"/>
            <a:ext cx="2727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7"/>
          <p:cNvCxnSpPr>
            <a:stCxn id="296" idx="3"/>
            <a:endCxn id="311" idx="1"/>
          </p:cNvCxnSpPr>
          <p:nvPr/>
        </p:nvCxnSpPr>
        <p:spPr>
          <a:xfrm>
            <a:off x="3812325" y="4210650"/>
            <a:ext cx="23754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27"/>
          <p:cNvSpPr txBox="1"/>
          <p:nvPr/>
        </p:nvSpPr>
        <p:spPr>
          <a:xfrm>
            <a:off x="6989425" y="1537638"/>
            <a:ext cx="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" name="Google Shape;322;p27"/>
          <p:cNvSpPr txBox="1"/>
          <p:nvPr/>
        </p:nvSpPr>
        <p:spPr>
          <a:xfrm>
            <a:off x="2597275" y="75108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1882ms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" name="Google Shape;323;p27"/>
          <p:cNvSpPr txBox="1"/>
          <p:nvPr/>
        </p:nvSpPr>
        <p:spPr>
          <a:xfrm>
            <a:off x="809925" y="196793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3621ms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" name="Google Shape;324;p27"/>
          <p:cNvSpPr txBox="1"/>
          <p:nvPr/>
        </p:nvSpPr>
        <p:spPr>
          <a:xfrm>
            <a:off x="6839875" y="-12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4346ms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5" name="Google Shape;325;p27"/>
          <p:cNvSpPr txBox="1"/>
          <p:nvPr/>
        </p:nvSpPr>
        <p:spPr>
          <a:xfrm>
            <a:off x="4311075" y="200993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4363ms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6" name="Google Shape;326;p27"/>
          <p:cNvSpPr txBox="1"/>
          <p:nvPr>
            <p:ph idx="4294967295" type="title"/>
          </p:nvPr>
        </p:nvSpPr>
        <p:spPr>
          <a:xfrm>
            <a:off x="0" y="4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Routing Starts From Node6 having lower Degree (Percolation Centrality)</a:t>
            </a:r>
            <a:endParaRPr i="1" sz="1733" u="sng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"/>
          <p:cNvSpPr/>
          <p:nvPr/>
        </p:nvSpPr>
        <p:spPr>
          <a:xfrm>
            <a:off x="509600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8"/>
          <p:cNvSpPr/>
          <p:nvPr/>
        </p:nvSpPr>
        <p:spPr>
          <a:xfrm>
            <a:off x="771572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10.128.0.2</a:t>
            </a:r>
            <a:endParaRPr sz="1100"/>
          </a:p>
        </p:txBody>
      </p:sp>
      <p:sp>
        <p:nvSpPr>
          <p:cNvPr id="333" name="Google Shape;333;p28"/>
          <p:cNvSpPr/>
          <p:nvPr/>
        </p:nvSpPr>
        <p:spPr>
          <a:xfrm>
            <a:off x="959477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Node1</a:t>
            </a:r>
            <a:endParaRPr sz="900"/>
          </a:p>
        </p:txBody>
      </p:sp>
      <p:sp>
        <p:nvSpPr>
          <p:cNvPr id="334" name="Google Shape;334;p28"/>
          <p:cNvSpPr/>
          <p:nvPr/>
        </p:nvSpPr>
        <p:spPr>
          <a:xfrm>
            <a:off x="2258625" y="36969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8"/>
          <p:cNvSpPr/>
          <p:nvPr/>
        </p:nvSpPr>
        <p:spPr>
          <a:xfrm>
            <a:off x="2520597" y="41403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10.128.0.5</a:t>
            </a:r>
            <a:endParaRPr sz="1100"/>
          </a:p>
        </p:txBody>
      </p:sp>
      <p:sp>
        <p:nvSpPr>
          <p:cNvPr id="336" name="Google Shape;336;p28"/>
          <p:cNvSpPr/>
          <p:nvPr/>
        </p:nvSpPr>
        <p:spPr>
          <a:xfrm>
            <a:off x="2708502" y="38241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Node4</a:t>
            </a:r>
            <a:endParaRPr sz="900"/>
          </a:p>
        </p:txBody>
      </p:sp>
      <p:sp>
        <p:nvSpPr>
          <p:cNvPr id="337" name="Google Shape;337;p28"/>
          <p:cNvSpPr/>
          <p:nvPr/>
        </p:nvSpPr>
        <p:spPr>
          <a:xfrm>
            <a:off x="2258650" y="10310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8"/>
          <p:cNvSpPr/>
          <p:nvPr/>
        </p:nvSpPr>
        <p:spPr>
          <a:xfrm>
            <a:off x="2520622" y="14745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10.128.0.8</a:t>
            </a:r>
            <a:endParaRPr sz="1100"/>
          </a:p>
        </p:txBody>
      </p:sp>
      <p:sp>
        <p:nvSpPr>
          <p:cNvPr id="339" name="Google Shape;339;p28"/>
          <p:cNvSpPr/>
          <p:nvPr/>
        </p:nvSpPr>
        <p:spPr>
          <a:xfrm>
            <a:off x="2708527" y="11583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Node7</a:t>
            </a:r>
            <a:endParaRPr sz="900"/>
          </a:p>
        </p:txBody>
      </p:sp>
      <p:sp>
        <p:nvSpPr>
          <p:cNvPr id="340" name="Google Shape;340;p28"/>
          <p:cNvSpPr/>
          <p:nvPr/>
        </p:nvSpPr>
        <p:spPr>
          <a:xfrm>
            <a:off x="3988625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8"/>
          <p:cNvSpPr/>
          <p:nvPr/>
        </p:nvSpPr>
        <p:spPr>
          <a:xfrm>
            <a:off x="4250597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10.128.0.3</a:t>
            </a:r>
            <a:endParaRPr sz="1100"/>
          </a:p>
        </p:txBody>
      </p:sp>
      <p:sp>
        <p:nvSpPr>
          <p:cNvPr id="342" name="Google Shape;342;p28"/>
          <p:cNvSpPr/>
          <p:nvPr/>
        </p:nvSpPr>
        <p:spPr>
          <a:xfrm>
            <a:off x="4438502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Node2</a:t>
            </a:r>
            <a:endParaRPr sz="900"/>
          </a:p>
        </p:txBody>
      </p:sp>
      <p:sp>
        <p:nvSpPr>
          <p:cNvPr id="343" name="Google Shape;343;p28"/>
          <p:cNvSpPr/>
          <p:nvPr/>
        </p:nvSpPr>
        <p:spPr>
          <a:xfrm>
            <a:off x="6539650" y="3095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8"/>
          <p:cNvSpPr/>
          <p:nvPr/>
        </p:nvSpPr>
        <p:spPr>
          <a:xfrm>
            <a:off x="6801622" y="7530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10.128.0.6</a:t>
            </a:r>
            <a:endParaRPr sz="1100"/>
          </a:p>
        </p:txBody>
      </p:sp>
      <p:sp>
        <p:nvSpPr>
          <p:cNvPr id="345" name="Google Shape;345;p28"/>
          <p:cNvSpPr/>
          <p:nvPr/>
        </p:nvSpPr>
        <p:spPr>
          <a:xfrm>
            <a:off x="6989427" y="4368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Node5</a:t>
            </a:r>
            <a:endParaRPr sz="900"/>
          </a:p>
        </p:txBody>
      </p:sp>
      <p:sp>
        <p:nvSpPr>
          <p:cNvPr id="346" name="Google Shape;346;p28"/>
          <p:cNvSpPr/>
          <p:nvPr/>
        </p:nvSpPr>
        <p:spPr>
          <a:xfrm>
            <a:off x="6539650" y="18826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8"/>
          <p:cNvSpPr/>
          <p:nvPr/>
        </p:nvSpPr>
        <p:spPr>
          <a:xfrm>
            <a:off x="6801622" y="23261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10.128.0.7</a:t>
            </a:r>
            <a:endParaRPr sz="1100"/>
          </a:p>
        </p:txBody>
      </p:sp>
      <p:sp>
        <p:nvSpPr>
          <p:cNvPr id="348" name="Google Shape;348;p28"/>
          <p:cNvSpPr/>
          <p:nvPr/>
        </p:nvSpPr>
        <p:spPr>
          <a:xfrm>
            <a:off x="6989527" y="20099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Node6</a:t>
            </a:r>
            <a:endParaRPr sz="900"/>
          </a:p>
        </p:txBody>
      </p:sp>
      <p:sp>
        <p:nvSpPr>
          <p:cNvPr id="349" name="Google Shape;349;p28"/>
          <p:cNvSpPr/>
          <p:nvPr/>
        </p:nvSpPr>
        <p:spPr>
          <a:xfrm>
            <a:off x="6187725" y="41403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8"/>
          <p:cNvSpPr/>
          <p:nvPr/>
        </p:nvSpPr>
        <p:spPr>
          <a:xfrm>
            <a:off x="6449697" y="45838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10.128.0.4</a:t>
            </a:r>
            <a:endParaRPr sz="1100"/>
          </a:p>
        </p:txBody>
      </p:sp>
      <p:sp>
        <p:nvSpPr>
          <p:cNvPr id="351" name="Google Shape;351;p28"/>
          <p:cNvSpPr/>
          <p:nvPr/>
        </p:nvSpPr>
        <p:spPr>
          <a:xfrm>
            <a:off x="6637602" y="42676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Node3</a:t>
            </a:r>
            <a:endParaRPr sz="900"/>
          </a:p>
        </p:txBody>
      </p:sp>
      <p:cxnSp>
        <p:nvCxnSpPr>
          <p:cNvPr id="352" name="Google Shape;352;p28"/>
          <p:cNvCxnSpPr>
            <a:stCxn id="331" idx="3"/>
            <a:endCxn id="337" idx="2"/>
          </p:cNvCxnSpPr>
          <p:nvPr/>
        </p:nvCxnSpPr>
        <p:spPr>
          <a:xfrm flipH="1" rot="10800000">
            <a:off x="2063300" y="2058550"/>
            <a:ext cx="9723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8"/>
          <p:cNvCxnSpPr>
            <a:stCxn id="340" idx="1"/>
            <a:endCxn id="337" idx="2"/>
          </p:cNvCxnSpPr>
          <p:nvPr/>
        </p:nvCxnSpPr>
        <p:spPr>
          <a:xfrm rot="10800000">
            <a:off x="3035525" y="2058550"/>
            <a:ext cx="9531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8"/>
          <p:cNvCxnSpPr>
            <a:stCxn id="334" idx="1"/>
            <a:endCxn id="331" idx="2"/>
          </p:cNvCxnSpPr>
          <p:nvPr/>
        </p:nvCxnSpPr>
        <p:spPr>
          <a:xfrm rot="10800000">
            <a:off x="1286325" y="3339750"/>
            <a:ext cx="972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8"/>
          <p:cNvCxnSpPr>
            <a:stCxn id="334" idx="3"/>
            <a:endCxn id="340" idx="2"/>
          </p:cNvCxnSpPr>
          <p:nvPr/>
        </p:nvCxnSpPr>
        <p:spPr>
          <a:xfrm flipH="1" rot="10800000">
            <a:off x="3812325" y="3339750"/>
            <a:ext cx="953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28"/>
          <p:cNvCxnSpPr>
            <a:stCxn id="337" idx="3"/>
            <a:endCxn id="343" idx="1"/>
          </p:cNvCxnSpPr>
          <p:nvPr/>
        </p:nvCxnSpPr>
        <p:spPr>
          <a:xfrm flipH="1" rot="10800000">
            <a:off x="3812350" y="823325"/>
            <a:ext cx="2727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28"/>
          <p:cNvCxnSpPr>
            <a:stCxn id="337" idx="3"/>
            <a:endCxn id="346" idx="1"/>
          </p:cNvCxnSpPr>
          <p:nvPr/>
        </p:nvCxnSpPr>
        <p:spPr>
          <a:xfrm>
            <a:off x="3812350" y="1544825"/>
            <a:ext cx="2727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28"/>
          <p:cNvCxnSpPr>
            <a:stCxn id="334" idx="3"/>
            <a:endCxn id="349" idx="1"/>
          </p:cNvCxnSpPr>
          <p:nvPr/>
        </p:nvCxnSpPr>
        <p:spPr>
          <a:xfrm>
            <a:off x="3812325" y="4210650"/>
            <a:ext cx="23754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p28"/>
          <p:cNvSpPr txBox="1"/>
          <p:nvPr/>
        </p:nvSpPr>
        <p:spPr>
          <a:xfrm>
            <a:off x="6989425" y="1537638"/>
            <a:ext cx="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28"/>
          <p:cNvSpPr txBox="1"/>
          <p:nvPr/>
        </p:nvSpPr>
        <p:spPr>
          <a:xfrm>
            <a:off x="2597275" y="75108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1882ms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1" name="Google Shape;361;p28"/>
          <p:cNvSpPr txBox="1"/>
          <p:nvPr/>
        </p:nvSpPr>
        <p:spPr>
          <a:xfrm>
            <a:off x="809925" y="196793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3621ms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" name="Google Shape;362;p28"/>
          <p:cNvSpPr txBox="1"/>
          <p:nvPr/>
        </p:nvSpPr>
        <p:spPr>
          <a:xfrm>
            <a:off x="6839875" y="-12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4346ms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" name="Google Shape;363;p28"/>
          <p:cNvSpPr txBox="1"/>
          <p:nvPr/>
        </p:nvSpPr>
        <p:spPr>
          <a:xfrm>
            <a:off x="4311075" y="200993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4363ms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4" name="Google Shape;364;p28"/>
          <p:cNvSpPr txBox="1"/>
          <p:nvPr/>
        </p:nvSpPr>
        <p:spPr>
          <a:xfrm>
            <a:off x="2597275" y="340993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5644ms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" name="Google Shape;365;p28"/>
          <p:cNvSpPr txBox="1"/>
          <p:nvPr>
            <p:ph idx="4294967295" type="title"/>
          </p:nvPr>
        </p:nvSpPr>
        <p:spPr>
          <a:xfrm>
            <a:off x="0" y="4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Routing Starts From Node6 having lower Degree (Percolation Centrality)</a:t>
            </a:r>
            <a:endParaRPr i="1" sz="1733" u="sng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"/>
          <p:cNvSpPr/>
          <p:nvPr/>
        </p:nvSpPr>
        <p:spPr>
          <a:xfrm>
            <a:off x="509600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9"/>
          <p:cNvSpPr/>
          <p:nvPr/>
        </p:nvSpPr>
        <p:spPr>
          <a:xfrm>
            <a:off x="771572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10.128.0.2</a:t>
            </a:r>
            <a:endParaRPr sz="1100"/>
          </a:p>
        </p:txBody>
      </p:sp>
      <p:sp>
        <p:nvSpPr>
          <p:cNvPr id="372" name="Google Shape;372;p29"/>
          <p:cNvSpPr/>
          <p:nvPr/>
        </p:nvSpPr>
        <p:spPr>
          <a:xfrm>
            <a:off x="959477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Node1</a:t>
            </a:r>
            <a:endParaRPr sz="900"/>
          </a:p>
        </p:txBody>
      </p:sp>
      <p:sp>
        <p:nvSpPr>
          <p:cNvPr id="373" name="Google Shape;373;p29"/>
          <p:cNvSpPr/>
          <p:nvPr/>
        </p:nvSpPr>
        <p:spPr>
          <a:xfrm>
            <a:off x="2258625" y="36969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"/>
          <p:cNvSpPr/>
          <p:nvPr/>
        </p:nvSpPr>
        <p:spPr>
          <a:xfrm>
            <a:off x="2520597" y="41403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10.128.0.5</a:t>
            </a:r>
            <a:endParaRPr sz="1100"/>
          </a:p>
        </p:txBody>
      </p:sp>
      <p:sp>
        <p:nvSpPr>
          <p:cNvPr id="375" name="Google Shape;375;p29"/>
          <p:cNvSpPr/>
          <p:nvPr/>
        </p:nvSpPr>
        <p:spPr>
          <a:xfrm>
            <a:off x="2708502" y="38241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Node4</a:t>
            </a:r>
            <a:endParaRPr sz="900"/>
          </a:p>
        </p:txBody>
      </p:sp>
      <p:sp>
        <p:nvSpPr>
          <p:cNvPr id="376" name="Google Shape;376;p29"/>
          <p:cNvSpPr/>
          <p:nvPr/>
        </p:nvSpPr>
        <p:spPr>
          <a:xfrm>
            <a:off x="2258650" y="10310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9"/>
          <p:cNvSpPr/>
          <p:nvPr/>
        </p:nvSpPr>
        <p:spPr>
          <a:xfrm>
            <a:off x="2520622" y="14745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10.128.0.8</a:t>
            </a:r>
            <a:endParaRPr sz="1100"/>
          </a:p>
        </p:txBody>
      </p:sp>
      <p:sp>
        <p:nvSpPr>
          <p:cNvPr id="378" name="Google Shape;378;p29"/>
          <p:cNvSpPr/>
          <p:nvPr/>
        </p:nvSpPr>
        <p:spPr>
          <a:xfrm>
            <a:off x="2708527" y="11583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Node7</a:t>
            </a:r>
            <a:endParaRPr sz="900"/>
          </a:p>
        </p:txBody>
      </p:sp>
      <p:sp>
        <p:nvSpPr>
          <p:cNvPr id="379" name="Google Shape;379;p29"/>
          <p:cNvSpPr/>
          <p:nvPr/>
        </p:nvSpPr>
        <p:spPr>
          <a:xfrm>
            <a:off x="3988625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9"/>
          <p:cNvSpPr/>
          <p:nvPr/>
        </p:nvSpPr>
        <p:spPr>
          <a:xfrm>
            <a:off x="4250597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10.128.0.3</a:t>
            </a:r>
            <a:endParaRPr sz="1100"/>
          </a:p>
        </p:txBody>
      </p:sp>
      <p:sp>
        <p:nvSpPr>
          <p:cNvPr id="381" name="Google Shape;381;p29"/>
          <p:cNvSpPr/>
          <p:nvPr/>
        </p:nvSpPr>
        <p:spPr>
          <a:xfrm>
            <a:off x="4438502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Node2</a:t>
            </a:r>
            <a:endParaRPr sz="900"/>
          </a:p>
        </p:txBody>
      </p:sp>
      <p:sp>
        <p:nvSpPr>
          <p:cNvPr id="382" name="Google Shape;382;p29"/>
          <p:cNvSpPr/>
          <p:nvPr/>
        </p:nvSpPr>
        <p:spPr>
          <a:xfrm>
            <a:off x="6539650" y="3095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9"/>
          <p:cNvSpPr/>
          <p:nvPr/>
        </p:nvSpPr>
        <p:spPr>
          <a:xfrm>
            <a:off x="6801622" y="7530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10.128.0.6</a:t>
            </a:r>
            <a:endParaRPr sz="1100"/>
          </a:p>
        </p:txBody>
      </p:sp>
      <p:sp>
        <p:nvSpPr>
          <p:cNvPr id="384" name="Google Shape;384;p29"/>
          <p:cNvSpPr/>
          <p:nvPr/>
        </p:nvSpPr>
        <p:spPr>
          <a:xfrm>
            <a:off x="6989427" y="4368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Node5</a:t>
            </a:r>
            <a:endParaRPr sz="900"/>
          </a:p>
        </p:txBody>
      </p:sp>
      <p:sp>
        <p:nvSpPr>
          <p:cNvPr id="385" name="Google Shape;385;p29"/>
          <p:cNvSpPr/>
          <p:nvPr/>
        </p:nvSpPr>
        <p:spPr>
          <a:xfrm>
            <a:off x="6539650" y="18826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9"/>
          <p:cNvSpPr/>
          <p:nvPr/>
        </p:nvSpPr>
        <p:spPr>
          <a:xfrm>
            <a:off x="6801622" y="23261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10.128.0.7</a:t>
            </a:r>
            <a:endParaRPr sz="1100"/>
          </a:p>
        </p:txBody>
      </p:sp>
      <p:sp>
        <p:nvSpPr>
          <p:cNvPr id="387" name="Google Shape;387;p29"/>
          <p:cNvSpPr/>
          <p:nvPr/>
        </p:nvSpPr>
        <p:spPr>
          <a:xfrm>
            <a:off x="6989527" y="20099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Node6</a:t>
            </a:r>
            <a:endParaRPr sz="900"/>
          </a:p>
        </p:txBody>
      </p:sp>
      <p:sp>
        <p:nvSpPr>
          <p:cNvPr id="388" name="Google Shape;388;p29"/>
          <p:cNvSpPr/>
          <p:nvPr/>
        </p:nvSpPr>
        <p:spPr>
          <a:xfrm>
            <a:off x="6187725" y="41403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9"/>
          <p:cNvSpPr/>
          <p:nvPr/>
        </p:nvSpPr>
        <p:spPr>
          <a:xfrm>
            <a:off x="6449697" y="45838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10.128.0.4</a:t>
            </a:r>
            <a:endParaRPr sz="1100"/>
          </a:p>
        </p:txBody>
      </p:sp>
      <p:sp>
        <p:nvSpPr>
          <p:cNvPr id="390" name="Google Shape;390;p29"/>
          <p:cNvSpPr/>
          <p:nvPr/>
        </p:nvSpPr>
        <p:spPr>
          <a:xfrm>
            <a:off x="6637602" y="42676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Node3</a:t>
            </a:r>
            <a:endParaRPr sz="900"/>
          </a:p>
        </p:txBody>
      </p:sp>
      <p:cxnSp>
        <p:nvCxnSpPr>
          <p:cNvPr id="391" name="Google Shape;391;p29"/>
          <p:cNvCxnSpPr>
            <a:stCxn id="370" idx="3"/>
            <a:endCxn id="376" idx="2"/>
          </p:cNvCxnSpPr>
          <p:nvPr/>
        </p:nvCxnSpPr>
        <p:spPr>
          <a:xfrm flipH="1" rot="10800000">
            <a:off x="2063300" y="2058550"/>
            <a:ext cx="9723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29"/>
          <p:cNvCxnSpPr>
            <a:stCxn id="379" idx="1"/>
            <a:endCxn id="376" idx="2"/>
          </p:cNvCxnSpPr>
          <p:nvPr/>
        </p:nvCxnSpPr>
        <p:spPr>
          <a:xfrm rot="10800000">
            <a:off x="3035525" y="2058550"/>
            <a:ext cx="9531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29"/>
          <p:cNvCxnSpPr>
            <a:stCxn id="373" idx="1"/>
            <a:endCxn id="370" idx="2"/>
          </p:cNvCxnSpPr>
          <p:nvPr/>
        </p:nvCxnSpPr>
        <p:spPr>
          <a:xfrm rot="10800000">
            <a:off x="1286325" y="3339750"/>
            <a:ext cx="972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29"/>
          <p:cNvCxnSpPr>
            <a:stCxn id="373" idx="3"/>
            <a:endCxn id="379" idx="2"/>
          </p:cNvCxnSpPr>
          <p:nvPr/>
        </p:nvCxnSpPr>
        <p:spPr>
          <a:xfrm flipH="1" rot="10800000">
            <a:off x="3812325" y="3339750"/>
            <a:ext cx="953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29"/>
          <p:cNvCxnSpPr>
            <a:stCxn id="376" idx="3"/>
            <a:endCxn id="382" idx="1"/>
          </p:cNvCxnSpPr>
          <p:nvPr/>
        </p:nvCxnSpPr>
        <p:spPr>
          <a:xfrm flipH="1" rot="10800000">
            <a:off x="3812350" y="823325"/>
            <a:ext cx="2727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29"/>
          <p:cNvCxnSpPr>
            <a:stCxn id="376" idx="3"/>
            <a:endCxn id="385" idx="1"/>
          </p:cNvCxnSpPr>
          <p:nvPr/>
        </p:nvCxnSpPr>
        <p:spPr>
          <a:xfrm>
            <a:off x="3812350" y="1544825"/>
            <a:ext cx="2727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29"/>
          <p:cNvCxnSpPr>
            <a:stCxn id="373" idx="3"/>
            <a:endCxn id="388" idx="1"/>
          </p:cNvCxnSpPr>
          <p:nvPr/>
        </p:nvCxnSpPr>
        <p:spPr>
          <a:xfrm>
            <a:off x="3812325" y="4210650"/>
            <a:ext cx="23754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" name="Google Shape;398;p29"/>
          <p:cNvSpPr txBox="1"/>
          <p:nvPr/>
        </p:nvSpPr>
        <p:spPr>
          <a:xfrm>
            <a:off x="6989425" y="1537638"/>
            <a:ext cx="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9" name="Google Shape;399;p29"/>
          <p:cNvSpPr txBox="1"/>
          <p:nvPr/>
        </p:nvSpPr>
        <p:spPr>
          <a:xfrm>
            <a:off x="2597275" y="75108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1882ms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" name="Google Shape;400;p29"/>
          <p:cNvSpPr txBox="1"/>
          <p:nvPr/>
        </p:nvSpPr>
        <p:spPr>
          <a:xfrm>
            <a:off x="809925" y="196793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3621ms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" name="Google Shape;401;p29"/>
          <p:cNvSpPr txBox="1"/>
          <p:nvPr/>
        </p:nvSpPr>
        <p:spPr>
          <a:xfrm>
            <a:off x="6839875" y="-12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4346ms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" name="Google Shape;402;p29"/>
          <p:cNvSpPr txBox="1"/>
          <p:nvPr/>
        </p:nvSpPr>
        <p:spPr>
          <a:xfrm>
            <a:off x="4311075" y="200993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4363ms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3" name="Google Shape;403;p29"/>
          <p:cNvSpPr txBox="1"/>
          <p:nvPr/>
        </p:nvSpPr>
        <p:spPr>
          <a:xfrm>
            <a:off x="2597275" y="340993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5644ms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Google Shape;404;p29"/>
          <p:cNvSpPr txBox="1"/>
          <p:nvPr/>
        </p:nvSpPr>
        <p:spPr>
          <a:xfrm>
            <a:off x="6488050" y="3824163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8885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" name="Google Shape;405;p29"/>
          <p:cNvSpPr txBox="1"/>
          <p:nvPr>
            <p:ph idx="4294967295" type="title"/>
          </p:nvPr>
        </p:nvSpPr>
        <p:spPr>
          <a:xfrm>
            <a:off x="0" y="4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Routing Starts From Node6 having lower Degree (Percolation Centrality)</a:t>
            </a:r>
            <a:endParaRPr i="1" sz="1733" u="sng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/>
          <p:nvPr/>
        </p:nvSpPr>
        <p:spPr>
          <a:xfrm>
            <a:off x="509600" y="23122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0"/>
          <p:cNvSpPr/>
          <p:nvPr/>
        </p:nvSpPr>
        <p:spPr>
          <a:xfrm>
            <a:off x="771572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10.128.0.2</a:t>
            </a:r>
            <a:endParaRPr sz="1100"/>
          </a:p>
        </p:txBody>
      </p:sp>
      <p:sp>
        <p:nvSpPr>
          <p:cNvPr id="412" name="Google Shape;412;p30"/>
          <p:cNvSpPr/>
          <p:nvPr/>
        </p:nvSpPr>
        <p:spPr>
          <a:xfrm>
            <a:off x="959477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Node1</a:t>
            </a:r>
            <a:endParaRPr sz="900"/>
          </a:p>
        </p:txBody>
      </p:sp>
      <p:sp>
        <p:nvSpPr>
          <p:cNvPr id="413" name="Google Shape;413;p30"/>
          <p:cNvSpPr/>
          <p:nvPr/>
        </p:nvSpPr>
        <p:spPr>
          <a:xfrm>
            <a:off x="2258625" y="36969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0"/>
          <p:cNvSpPr/>
          <p:nvPr/>
        </p:nvSpPr>
        <p:spPr>
          <a:xfrm>
            <a:off x="2520597" y="41403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10.128.0.5</a:t>
            </a:r>
            <a:endParaRPr sz="1100"/>
          </a:p>
        </p:txBody>
      </p:sp>
      <p:sp>
        <p:nvSpPr>
          <p:cNvPr id="415" name="Google Shape;415;p30"/>
          <p:cNvSpPr/>
          <p:nvPr/>
        </p:nvSpPr>
        <p:spPr>
          <a:xfrm>
            <a:off x="2708502" y="38241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Node4</a:t>
            </a:r>
            <a:endParaRPr sz="900"/>
          </a:p>
        </p:txBody>
      </p:sp>
      <p:sp>
        <p:nvSpPr>
          <p:cNvPr id="416" name="Google Shape;416;p30"/>
          <p:cNvSpPr/>
          <p:nvPr/>
        </p:nvSpPr>
        <p:spPr>
          <a:xfrm>
            <a:off x="2258650" y="10310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0"/>
          <p:cNvSpPr/>
          <p:nvPr/>
        </p:nvSpPr>
        <p:spPr>
          <a:xfrm>
            <a:off x="2520622" y="14745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10.128.0.8</a:t>
            </a:r>
            <a:endParaRPr sz="1100"/>
          </a:p>
        </p:txBody>
      </p:sp>
      <p:sp>
        <p:nvSpPr>
          <p:cNvPr id="418" name="Google Shape;418;p30"/>
          <p:cNvSpPr/>
          <p:nvPr/>
        </p:nvSpPr>
        <p:spPr>
          <a:xfrm>
            <a:off x="2708527" y="11583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Node7</a:t>
            </a:r>
            <a:endParaRPr sz="900"/>
          </a:p>
        </p:txBody>
      </p:sp>
      <p:sp>
        <p:nvSpPr>
          <p:cNvPr id="419" name="Google Shape;419;p30"/>
          <p:cNvSpPr/>
          <p:nvPr/>
        </p:nvSpPr>
        <p:spPr>
          <a:xfrm>
            <a:off x="3988625" y="23122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0"/>
          <p:cNvSpPr/>
          <p:nvPr/>
        </p:nvSpPr>
        <p:spPr>
          <a:xfrm>
            <a:off x="4250597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10.128.0.3</a:t>
            </a:r>
            <a:endParaRPr sz="1100"/>
          </a:p>
        </p:txBody>
      </p:sp>
      <p:sp>
        <p:nvSpPr>
          <p:cNvPr id="421" name="Google Shape;421;p30"/>
          <p:cNvSpPr/>
          <p:nvPr/>
        </p:nvSpPr>
        <p:spPr>
          <a:xfrm>
            <a:off x="4438502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Node2</a:t>
            </a:r>
            <a:endParaRPr sz="900"/>
          </a:p>
        </p:txBody>
      </p:sp>
      <p:sp>
        <p:nvSpPr>
          <p:cNvPr id="422" name="Google Shape;422;p30"/>
          <p:cNvSpPr/>
          <p:nvPr/>
        </p:nvSpPr>
        <p:spPr>
          <a:xfrm>
            <a:off x="6539650" y="3095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0"/>
          <p:cNvSpPr/>
          <p:nvPr/>
        </p:nvSpPr>
        <p:spPr>
          <a:xfrm>
            <a:off x="6801622" y="7530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10.128.0.6</a:t>
            </a:r>
            <a:endParaRPr sz="1100"/>
          </a:p>
        </p:txBody>
      </p:sp>
      <p:sp>
        <p:nvSpPr>
          <p:cNvPr id="424" name="Google Shape;424;p30"/>
          <p:cNvSpPr/>
          <p:nvPr/>
        </p:nvSpPr>
        <p:spPr>
          <a:xfrm>
            <a:off x="6989427" y="4368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Node5</a:t>
            </a:r>
            <a:endParaRPr sz="900"/>
          </a:p>
        </p:txBody>
      </p:sp>
      <p:sp>
        <p:nvSpPr>
          <p:cNvPr id="425" name="Google Shape;425;p30"/>
          <p:cNvSpPr/>
          <p:nvPr/>
        </p:nvSpPr>
        <p:spPr>
          <a:xfrm>
            <a:off x="6539650" y="18826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0"/>
          <p:cNvSpPr/>
          <p:nvPr/>
        </p:nvSpPr>
        <p:spPr>
          <a:xfrm>
            <a:off x="6801622" y="23261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10.128.0.7</a:t>
            </a:r>
            <a:endParaRPr sz="1100"/>
          </a:p>
        </p:txBody>
      </p:sp>
      <p:sp>
        <p:nvSpPr>
          <p:cNvPr id="427" name="Google Shape;427;p30"/>
          <p:cNvSpPr/>
          <p:nvPr/>
        </p:nvSpPr>
        <p:spPr>
          <a:xfrm>
            <a:off x="6989527" y="20099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Node6</a:t>
            </a:r>
            <a:endParaRPr sz="900"/>
          </a:p>
        </p:txBody>
      </p:sp>
      <p:sp>
        <p:nvSpPr>
          <p:cNvPr id="428" name="Google Shape;428;p30"/>
          <p:cNvSpPr/>
          <p:nvPr/>
        </p:nvSpPr>
        <p:spPr>
          <a:xfrm>
            <a:off x="6187725" y="41403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0"/>
          <p:cNvSpPr/>
          <p:nvPr/>
        </p:nvSpPr>
        <p:spPr>
          <a:xfrm>
            <a:off x="6449697" y="45838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10.128.0.4</a:t>
            </a:r>
            <a:endParaRPr sz="1100"/>
          </a:p>
        </p:txBody>
      </p:sp>
      <p:sp>
        <p:nvSpPr>
          <p:cNvPr id="430" name="Google Shape;430;p30"/>
          <p:cNvSpPr/>
          <p:nvPr/>
        </p:nvSpPr>
        <p:spPr>
          <a:xfrm>
            <a:off x="6637602" y="42676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Node3</a:t>
            </a:r>
            <a:endParaRPr sz="900"/>
          </a:p>
        </p:txBody>
      </p:sp>
      <p:cxnSp>
        <p:nvCxnSpPr>
          <p:cNvPr id="431" name="Google Shape;431;p30"/>
          <p:cNvCxnSpPr>
            <a:stCxn id="410" idx="3"/>
            <a:endCxn id="416" idx="2"/>
          </p:cNvCxnSpPr>
          <p:nvPr/>
        </p:nvCxnSpPr>
        <p:spPr>
          <a:xfrm flipH="1" rot="10800000">
            <a:off x="2063300" y="2058550"/>
            <a:ext cx="9723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30"/>
          <p:cNvCxnSpPr>
            <a:stCxn id="419" idx="1"/>
            <a:endCxn id="416" idx="2"/>
          </p:cNvCxnSpPr>
          <p:nvPr/>
        </p:nvCxnSpPr>
        <p:spPr>
          <a:xfrm rot="10800000">
            <a:off x="3035525" y="2058550"/>
            <a:ext cx="9531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30"/>
          <p:cNvCxnSpPr>
            <a:stCxn id="413" idx="1"/>
            <a:endCxn id="410" idx="2"/>
          </p:cNvCxnSpPr>
          <p:nvPr/>
        </p:nvCxnSpPr>
        <p:spPr>
          <a:xfrm rot="10800000">
            <a:off x="1286325" y="3339750"/>
            <a:ext cx="972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30"/>
          <p:cNvCxnSpPr>
            <a:stCxn id="413" idx="3"/>
            <a:endCxn id="419" idx="2"/>
          </p:cNvCxnSpPr>
          <p:nvPr/>
        </p:nvCxnSpPr>
        <p:spPr>
          <a:xfrm flipH="1" rot="10800000">
            <a:off x="3812325" y="3339750"/>
            <a:ext cx="953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30"/>
          <p:cNvCxnSpPr>
            <a:stCxn id="416" idx="3"/>
            <a:endCxn id="422" idx="1"/>
          </p:cNvCxnSpPr>
          <p:nvPr/>
        </p:nvCxnSpPr>
        <p:spPr>
          <a:xfrm flipH="1" rot="10800000">
            <a:off x="3812350" y="823325"/>
            <a:ext cx="2727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30"/>
          <p:cNvCxnSpPr>
            <a:stCxn id="416" idx="3"/>
            <a:endCxn id="425" idx="1"/>
          </p:cNvCxnSpPr>
          <p:nvPr/>
        </p:nvCxnSpPr>
        <p:spPr>
          <a:xfrm>
            <a:off x="3812350" y="1544825"/>
            <a:ext cx="2727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30"/>
          <p:cNvCxnSpPr>
            <a:stCxn id="413" idx="3"/>
            <a:endCxn id="428" idx="1"/>
          </p:cNvCxnSpPr>
          <p:nvPr/>
        </p:nvCxnSpPr>
        <p:spPr>
          <a:xfrm>
            <a:off x="3812325" y="4210650"/>
            <a:ext cx="23754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8" name="Google Shape;438;p30"/>
          <p:cNvSpPr txBox="1"/>
          <p:nvPr>
            <p:ph idx="4294967295" type="title"/>
          </p:nvPr>
        </p:nvSpPr>
        <p:spPr>
          <a:xfrm>
            <a:off x="0" y="4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Routing </a:t>
            </a: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Starts From Node7 having higher Degree (Percolation Centrality)</a:t>
            </a:r>
            <a:endParaRPr i="1" sz="1733" u="sng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0"/>
          <p:cNvSpPr txBox="1"/>
          <p:nvPr/>
        </p:nvSpPr>
        <p:spPr>
          <a:xfrm>
            <a:off x="2708525" y="751100"/>
            <a:ext cx="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1"/>
          <p:cNvSpPr/>
          <p:nvPr/>
        </p:nvSpPr>
        <p:spPr>
          <a:xfrm>
            <a:off x="509600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1"/>
          <p:cNvSpPr/>
          <p:nvPr/>
        </p:nvSpPr>
        <p:spPr>
          <a:xfrm>
            <a:off x="771572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10.128.0.2</a:t>
            </a:r>
            <a:endParaRPr sz="1100"/>
          </a:p>
        </p:txBody>
      </p:sp>
      <p:sp>
        <p:nvSpPr>
          <p:cNvPr id="446" name="Google Shape;446;p31"/>
          <p:cNvSpPr/>
          <p:nvPr/>
        </p:nvSpPr>
        <p:spPr>
          <a:xfrm>
            <a:off x="959477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Node1</a:t>
            </a:r>
            <a:endParaRPr sz="900"/>
          </a:p>
        </p:txBody>
      </p:sp>
      <p:sp>
        <p:nvSpPr>
          <p:cNvPr id="447" name="Google Shape;447;p31"/>
          <p:cNvSpPr/>
          <p:nvPr/>
        </p:nvSpPr>
        <p:spPr>
          <a:xfrm>
            <a:off x="2258625" y="36969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2520597" y="41403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10.128.0.5</a:t>
            </a:r>
            <a:endParaRPr sz="1100"/>
          </a:p>
        </p:txBody>
      </p:sp>
      <p:sp>
        <p:nvSpPr>
          <p:cNvPr id="449" name="Google Shape;449;p31"/>
          <p:cNvSpPr/>
          <p:nvPr/>
        </p:nvSpPr>
        <p:spPr>
          <a:xfrm>
            <a:off x="2708502" y="38241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Node4</a:t>
            </a:r>
            <a:endParaRPr sz="900"/>
          </a:p>
        </p:txBody>
      </p:sp>
      <p:sp>
        <p:nvSpPr>
          <p:cNvPr id="450" name="Google Shape;450;p31"/>
          <p:cNvSpPr/>
          <p:nvPr/>
        </p:nvSpPr>
        <p:spPr>
          <a:xfrm>
            <a:off x="2258650" y="10310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1"/>
          <p:cNvSpPr/>
          <p:nvPr/>
        </p:nvSpPr>
        <p:spPr>
          <a:xfrm>
            <a:off x="2520622" y="14745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10.128.0.8</a:t>
            </a:r>
            <a:endParaRPr sz="1100"/>
          </a:p>
        </p:txBody>
      </p:sp>
      <p:sp>
        <p:nvSpPr>
          <p:cNvPr id="452" name="Google Shape;452;p31"/>
          <p:cNvSpPr/>
          <p:nvPr/>
        </p:nvSpPr>
        <p:spPr>
          <a:xfrm>
            <a:off x="2708527" y="11583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Node7</a:t>
            </a:r>
            <a:endParaRPr sz="900"/>
          </a:p>
        </p:txBody>
      </p:sp>
      <p:sp>
        <p:nvSpPr>
          <p:cNvPr id="453" name="Google Shape;453;p31"/>
          <p:cNvSpPr/>
          <p:nvPr/>
        </p:nvSpPr>
        <p:spPr>
          <a:xfrm>
            <a:off x="3988625" y="23122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1"/>
          <p:cNvSpPr/>
          <p:nvPr/>
        </p:nvSpPr>
        <p:spPr>
          <a:xfrm>
            <a:off x="4250597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10.128.0.3</a:t>
            </a:r>
            <a:endParaRPr sz="1100"/>
          </a:p>
        </p:txBody>
      </p:sp>
      <p:sp>
        <p:nvSpPr>
          <p:cNvPr id="455" name="Google Shape;455;p31"/>
          <p:cNvSpPr/>
          <p:nvPr/>
        </p:nvSpPr>
        <p:spPr>
          <a:xfrm>
            <a:off x="4438502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Node2</a:t>
            </a:r>
            <a:endParaRPr sz="900"/>
          </a:p>
        </p:txBody>
      </p:sp>
      <p:sp>
        <p:nvSpPr>
          <p:cNvPr id="456" name="Google Shape;456;p31"/>
          <p:cNvSpPr/>
          <p:nvPr/>
        </p:nvSpPr>
        <p:spPr>
          <a:xfrm>
            <a:off x="6539650" y="3095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1"/>
          <p:cNvSpPr/>
          <p:nvPr/>
        </p:nvSpPr>
        <p:spPr>
          <a:xfrm>
            <a:off x="6801622" y="7530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10.128.0.6</a:t>
            </a:r>
            <a:endParaRPr sz="1100"/>
          </a:p>
        </p:txBody>
      </p:sp>
      <p:sp>
        <p:nvSpPr>
          <p:cNvPr id="458" name="Google Shape;458;p31"/>
          <p:cNvSpPr/>
          <p:nvPr/>
        </p:nvSpPr>
        <p:spPr>
          <a:xfrm>
            <a:off x="6989427" y="4368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Node5</a:t>
            </a:r>
            <a:endParaRPr sz="900"/>
          </a:p>
        </p:txBody>
      </p:sp>
      <p:sp>
        <p:nvSpPr>
          <p:cNvPr id="459" name="Google Shape;459;p31"/>
          <p:cNvSpPr/>
          <p:nvPr/>
        </p:nvSpPr>
        <p:spPr>
          <a:xfrm>
            <a:off x="6539650" y="18826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1"/>
          <p:cNvSpPr/>
          <p:nvPr/>
        </p:nvSpPr>
        <p:spPr>
          <a:xfrm>
            <a:off x="6801622" y="23261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10.128.0.7</a:t>
            </a:r>
            <a:endParaRPr sz="1100"/>
          </a:p>
        </p:txBody>
      </p:sp>
      <p:sp>
        <p:nvSpPr>
          <p:cNvPr id="461" name="Google Shape;461;p31"/>
          <p:cNvSpPr/>
          <p:nvPr/>
        </p:nvSpPr>
        <p:spPr>
          <a:xfrm>
            <a:off x="6989527" y="20099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Node6</a:t>
            </a:r>
            <a:endParaRPr sz="900"/>
          </a:p>
        </p:txBody>
      </p:sp>
      <p:sp>
        <p:nvSpPr>
          <p:cNvPr id="462" name="Google Shape;462;p31"/>
          <p:cNvSpPr/>
          <p:nvPr/>
        </p:nvSpPr>
        <p:spPr>
          <a:xfrm>
            <a:off x="6187725" y="41403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1"/>
          <p:cNvSpPr/>
          <p:nvPr/>
        </p:nvSpPr>
        <p:spPr>
          <a:xfrm>
            <a:off x="6449697" y="45838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10.128.0.4</a:t>
            </a:r>
            <a:endParaRPr sz="1100"/>
          </a:p>
        </p:txBody>
      </p:sp>
      <p:sp>
        <p:nvSpPr>
          <p:cNvPr id="464" name="Google Shape;464;p31"/>
          <p:cNvSpPr/>
          <p:nvPr/>
        </p:nvSpPr>
        <p:spPr>
          <a:xfrm>
            <a:off x="6637602" y="42676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Node3</a:t>
            </a:r>
            <a:endParaRPr sz="900"/>
          </a:p>
        </p:txBody>
      </p:sp>
      <p:cxnSp>
        <p:nvCxnSpPr>
          <p:cNvPr id="465" name="Google Shape;465;p31"/>
          <p:cNvCxnSpPr>
            <a:stCxn id="444" idx="3"/>
            <a:endCxn id="450" idx="2"/>
          </p:cNvCxnSpPr>
          <p:nvPr/>
        </p:nvCxnSpPr>
        <p:spPr>
          <a:xfrm flipH="1" rot="10800000">
            <a:off x="2063300" y="2058550"/>
            <a:ext cx="9723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31"/>
          <p:cNvCxnSpPr>
            <a:stCxn id="453" idx="1"/>
            <a:endCxn id="450" idx="2"/>
          </p:cNvCxnSpPr>
          <p:nvPr/>
        </p:nvCxnSpPr>
        <p:spPr>
          <a:xfrm rot="10800000">
            <a:off x="3035525" y="2058550"/>
            <a:ext cx="9531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31"/>
          <p:cNvCxnSpPr>
            <a:stCxn id="447" idx="1"/>
            <a:endCxn id="444" idx="2"/>
          </p:cNvCxnSpPr>
          <p:nvPr/>
        </p:nvCxnSpPr>
        <p:spPr>
          <a:xfrm rot="10800000">
            <a:off x="1286325" y="3339750"/>
            <a:ext cx="972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31"/>
          <p:cNvCxnSpPr>
            <a:stCxn id="447" idx="3"/>
            <a:endCxn id="453" idx="2"/>
          </p:cNvCxnSpPr>
          <p:nvPr/>
        </p:nvCxnSpPr>
        <p:spPr>
          <a:xfrm flipH="1" rot="10800000">
            <a:off x="3812325" y="3339750"/>
            <a:ext cx="953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31"/>
          <p:cNvCxnSpPr>
            <a:stCxn id="450" idx="3"/>
            <a:endCxn id="456" idx="1"/>
          </p:cNvCxnSpPr>
          <p:nvPr/>
        </p:nvCxnSpPr>
        <p:spPr>
          <a:xfrm flipH="1" rot="10800000">
            <a:off x="3812350" y="823325"/>
            <a:ext cx="2727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31"/>
          <p:cNvCxnSpPr>
            <a:stCxn id="450" idx="3"/>
            <a:endCxn id="459" idx="1"/>
          </p:cNvCxnSpPr>
          <p:nvPr/>
        </p:nvCxnSpPr>
        <p:spPr>
          <a:xfrm>
            <a:off x="3812350" y="1544825"/>
            <a:ext cx="2727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31"/>
          <p:cNvCxnSpPr>
            <a:stCxn id="447" idx="3"/>
            <a:endCxn id="462" idx="1"/>
          </p:cNvCxnSpPr>
          <p:nvPr/>
        </p:nvCxnSpPr>
        <p:spPr>
          <a:xfrm>
            <a:off x="3812325" y="4210650"/>
            <a:ext cx="23754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31"/>
          <p:cNvSpPr txBox="1"/>
          <p:nvPr/>
        </p:nvSpPr>
        <p:spPr>
          <a:xfrm>
            <a:off x="2708525" y="751100"/>
            <a:ext cx="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3" name="Google Shape;473;p31"/>
          <p:cNvSpPr txBox="1"/>
          <p:nvPr>
            <p:ph idx="4294967295" type="title"/>
          </p:nvPr>
        </p:nvSpPr>
        <p:spPr>
          <a:xfrm>
            <a:off x="0" y="4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Routing Starts From Node7 having higher Degree (Percolation Centrality)</a:t>
            </a:r>
            <a:endParaRPr i="1" sz="1733" u="sng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1"/>
          <p:cNvSpPr txBox="1"/>
          <p:nvPr/>
        </p:nvSpPr>
        <p:spPr>
          <a:xfrm>
            <a:off x="800325" y="1967950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1171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625" y="457550"/>
            <a:ext cx="7688100" cy="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Basic Idea</a:t>
            </a:r>
            <a:endParaRPr sz="3600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5" y="1496650"/>
            <a:ext cx="76881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❖"/>
            </a:pPr>
            <a:r>
              <a:rPr lang="en">
                <a:solidFill>
                  <a:srgbClr val="434343"/>
                </a:solidFill>
              </a:rPr>
              <a:t>Algorithm</a:t>
            </a:r>
            <a:r>
              <a:rPr lang="en">
                <a:solidFill>
                  <a:srgbClr val="434343"/>
                </a:solidFill>
              </a:rPr>
              <a:t> for distributing data to all nodes in a network based on the concept of percolation centrality (PC) or betweenness centrality (BC)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❖"/>
            </a:pPr>
            <a:r>
              <a:rPr lang="en">
                <a:solidFill>
                  <a:srgbClr val="434343"/>
                </a:solidFill>
              </a:rPr>
              <a:t>Enhancement of the controlled flooding algorithm</a:t>
            </a:r>
            <a:endParaRPr>
              <a:solidFill>
                <a:srgbClr val="43434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➢"/>
            </a:pPr>
            <a:r>
              <a:rPr lang="en">
                <a:solidFill>
                  <a:srgbClr val="434343"/>
                </a:solidFill>
              </a:rPr>
              <a:t>Adding concept of percolation centrality 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2"/>
          <p:cNvSpPr/>
          <p:nvPr/>
        </p:nvSpPr>
        <p:spPr>
          <a:xfrm>
            <a:off x="509600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2"/>
          <p:cNvSpPr/>
          <p:nvPr/>
        </p:nvSpPr>
        <p:spPr>
          <a:xfrm>
            <a:off x="771572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10.128.0.2</a:t>
            </a:r>
            <a:endParaRPr sz="1100"/>
          </a:p>
        </p:txBody>
      </p:sp>
      <p:sp>
        <p:nvSpPr>
          <p:cNvPr id="481" name="Google Shape;481;p32"/>
          <p:cNvSpPr/>
          <p:nvPr/>
        </p:nvSpPr>
        <p:spPr>
          <a:xfrm>
            <a:off x="959477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Node1</a:t>
            </a:r>
            <a:endParaRPr sz="900"/>
          </a:p>
        </p:txBody>
      </p:sp>
      <p:sp>
        <p:nvSpPr>
          <p:cNvPr id="482" name="Google Shape;482;p32"/>
          <p:cNvSpPr/>
          <p:nvPr/>
        </p:nvSpPr>
        <p:spPr>
          <a:xfrm>
            <a:off x="2258625" y="36969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2"/>
          <p:cNvSpPr/>
          <p:nvPr/>
        </p:nvSpPr>
        <p:spPr>
          <a:xfrm>
            <a:off x="2520597" y="41403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10.128.0.5</a:t>
            </a:r>
            <a:endParaRPr sz="1100"/>
          </a:p>
        </p:txBody>
      </p:sp>
      <p:sp>
        <p:nvSpPr>
          <p:cNvPr id="484" name="Google Shape;484;p32"/>
          <p:cNvSpPr/>
          <p:nvPr/>
        </p:nvSpPr>
        <p:spPr>
          <a:xfrm>
            <a:off x="2708502" y="38241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Node4</a:t>
            </a:r>
            <a:endParaRPr sz="900"/>
          </a:p>
        </p:txBody>
      </p:sp>
      <p:sp>
        <p:nvSpPr>
          <p:cNvPr id="485" name="Google Shape;485;p32"/>
          <p:cNvSpPr/>
          <p:nvPr/>
        </p:nvSpPr>
        <p:spPr>
          <a:xfrm>
            <a:off x="2258650" y="10310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2"/>
          <p:cNvSpPr/>
          <p:nvPr/>
        </p:nvSpPr>
        <p:spPr>
          <a:xfrm>
            <a:off x="2520622" y="14745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10.128.0.8</a:t>
            </a:r>
            <a:endParaRPr sz="1100"/>
          </a:p>
        </p:txBody>
      </p:sp>
      <p:sp>
        <p:nvSpPr>
          <p:cNvPr id="487" name="Google Shape;487;p32"/>
          <p:cNvSpPr/>
          <p:nvPr/>
        </p:nvSpPr>
        <p:spPr>
          <a:xfrm>
            <a:off x="2708527" y="11583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Node7</a:t>
            </a:r>
            <a:endParaRPr sz="900"/>
          </a:p>
        </p:txBody>
      </p:sp>
      <p:sp>
        <p:nvSpPr>
          <p:cNvPr id="488" name="Google Shape;488;p32"/>
          <p:cNvSpPr/>
          <p:nvPr/>
        </p:nvSpPr>
        <p:spPr>
          <a:xfrm>
            <a:off x="3988625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2"/>
          <p:cNvSpPr/>
          <p:nvPr/>
        </p:nvSpPr>
        <p:spPr>
          <a:xfrm>
            <a:off x="4250597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10.128.0.3</a:t>
            </a:r>
            <a:endParaRPr sz="1100"/>
          </a:p>
        </p:txBody>
      </p:sp>
      <p:sp>
        <p:nvSpPr>
          <p:cNvPr id="490" name="Google Shape;490;p32"/>
          <p:cNvSpPr/>
          <p:nvPr/>
        </p:nvSpPr>
        <p:spPr>
          <a:xfrm>
            <a:off x="4438502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Node2</a:t>
            </a:r>
            <a:endParaRPr sz="900"/>
          </a:p>
        </p:txBody>
      </p:sp>
      <p:sp>
        <p:nvSpPr>
          <p:cNvPr id="491" name="Google Shape;491;p32"/>
          <p:cNvSpPr/>
          <p:nvPr/>
        </p:nvSpPr>
        <p:spPr>
          <a:xfrm>
            <a:off x="6539650" y="3095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2"/>
          <p:cNvSpPr/>
          <p:nvPr/>
        </p:nvSpPr>
        <p:spPr>
          <a:xfrm>
            <a:off x="6801622" y="7530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10.128.0.6</a:t>
            </a:r>
            <a:endParaRPr sz="1100"/>
          </a:p>
        </p:txBody>
      </p:sp>
      <p:sp>
        <p:nvSpPr>
          <p:cNvPr id="493" name="Google Shape;493;p32"/>
          <p:cNvSpPr/>
          <p:nvPr/>
        </p:nvSpPr>
        <p:spPr>
          <a:xfrm>
            <a:off x="6989427" y="4368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Node5</a:t>
            </a:r>
            <a:endParaRPr sz="900"/>
          </a:p>
        </p:txBody>
      </p:sp>
      <p:sp>
        <p:nvSpPr>
          <p:cNvPr id="494" name="Google Shape;494;p32"/>
          <p:cNvSpPr/>
          <p:nvPr/>
        </p:nvSpPr>
        <p:spPr>
          <a:xfrm>
            <a:off x="6539650" y="18826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2"/>
          <p:cNvSpPr/>
          <p:nvPr/>
        </p:nvSpPr>
        <p:spPr>
          <a:xfrm>
            <a:off x="6801622" y="23261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10.128.0.7</a:t>
            </a:r>
            <a:endParaRPr sz="1100"/>
          </a:p>
        </p:txBody>
      </p:sp>
      <p:sp>
        <p:nvSpPr>
          <p:cNvPr id="496" name="Google Shape;496;p32"/>
          <p:cNvSpPr/>
          <p:nvPr/>
        </p:nvSpPr>
        <p:spPr>
          <a:xfrm>
            <a:off x="6989527" y="20099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Node6</a:t>
            </a:r>
            <a:endParaRPr sz="900"/>
          </a:p>
        </p:txBody>
      </p:sp>
      <p:sp>
        <p:nvSpPr>
          <p:cNvPr id="497" name="Google Shape;497;p32"/>
          <p:cNvSpPr/>
          <p:nvPr/>
        </p:nvSpPr>
        <p:spPr>
          <a:xfrm>
            <a:off x="6187725" y="41403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2"/>
          <p:cNvSpPr/>
          <p:nvPr/>
        </p:nvSpPr>
        <p:spPr>
          <a:xfrm>
            <a:off x="6449697" y="45838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10.128.0.4</a:t>
            </a:r>
            <a:endParaRPr sz="1100"/>
          </a:p>
        </p:txBody>
      </p:sp>
      <p:sp>
        <p:nvSpPr>
          <p:cNvPr id="499" name="Google Shape;499;p32"/>
          <p:cNvSpPr/>
          <p:nvPr/>
        </p:nvSpPr>
        <p:spPr>
          <a:xfrm>
            <a:off x="6637602" y="42676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Node3</a:t>
            </a:r>
            <a:endParaRPr sz="900"/>
          </a:p>
        </p:txBody>
      </p:sp>
      <p:cxnSp>
        <p:nvCxnSpPr>
          <p:cNvPr id="500" name="Google Shape;500;p32"/>
          <p:cNvCxnSpPr>
            <a:stCxn id="479" idx="3"/>
            <a:endCxn id="485" idx="2"/>
          </p:cNvCxnSpPr>
          <p:nvPr/>
        </p:nvCxnSpPr>
        <p:spPr>
          <a:xfrm flipH="1" rot="10800000">
            <a:off x="2063300" y="2058550"/>
            <a:ext cx="9723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32"/>
          <p:cNvCxnSpPr>
            <a:stCxn id="488" idx="1"/>
            <a:endCxn id="485" idx="2"/>
          </p:cNvCxnSpPr>
          <p:nvPr/>
        </p:nvCxnSpPr>
        <p:spPr>
          <a:xfrm rot="10800000">
            <a:off x="3035525" y="2058550"/>
            <a:ext cx="9531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32"/>
          <p:cNvCxnSpPr>
            <a:stCxn id="482" idx="1"/>
            <a:endCxn id="479" idx="2"/>
          </p:cNvCxnSpPr>
          <p:nvPr/>
        </p:nvCxnSpPr>
        <p:spPr>
          <a:xfrm rot="10800000">
            <a:off x="1286325" y="3339750"/>
            <a:ext cx="972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32"/>
          <p:cNvCxnSpPr>
            <a:stCxn id="482" idx="3"/>
            <a:endCxn id="488" idx="2"/>
          </p:cNvCxnSpPr>
          <p:nvPr/>
        </p:nvCxnSpPr>
        <p:spPr>
          <a:xfrm flipH="1" rot="10800000">
            <a:off x="3812325" y="3339750"/>
            <a:ext cx="953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32"/>
          <p:cNvCxnSpPr>
            <a:stCxn id="485" idx="3"/>
            <a:endCxn id="491" idx="1"/>
          </p:cNvCxnSpPr>
          <p:nvPr/>
        </p:nvCxnSpPr>
        <p:spPr>
          <a:xfrm flipH="1" rot="10800000">
            <a:off x="3812350" y="823325"/>
            <a:ext cx="2727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32"/>
          <p:cNvCxnSpPr>
            <a:stCxn id="485" idx="3"/>
            <a:endCxn id="494" idx="1"/>
          </p:cNvCxnSpPr>
          <p:nvPr/>
        </p:nvCxnSpPr>
        <p:spPr>
          <a:xfrm>
            <a:off x="3812350" y="1544825"/>
            <a:ext cx="2727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32"/>
          <p:cNvCxnSpPr>
            <a:stCxn id="482" idx="3"/>
            <a:endCxn id="497" idx="1"/>
          </p:cNvCxnSpPr>
          <p:nvPr/>
        </p:nvCxnSpPr>
        <p:spPr>
          <a:xfrm>
            <a:off x="3812325" y="4210650"/>
            <a:ext cx="23754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" name="Google Shape;507;p32"/>
          <p:cNvSpPr txBox="1"/>
          <p:nvPr/>
        </p:nvSpPr>
        <p:spPr>
          <a:xfrm>
            <a:off x="2708525" y="751100"/>
            <a:ext cx="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8" name="Google Shape;508;p32"/>
          <p:cNvSpPr txBox="1"/>
          <p:nvPr>
            <p:ph idx="4294967295" type="title"/>
          </p:nvPr>
        </p:nvSpPr>
        <p:spPr>
          <a:xfrm>
            <a:off x="0" y="4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Routing Starts From Node7 having higher Degree (Percolation Centrality)</a:t>
            </a:r>
            <a:endParaRPr i="1" sz="1733" u="sng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2"/>
          <p:cNvSpPr txBox="1"/>
          <p:nvPr/>
        </p:nvSpPr>
        <p:spPr>
          <a:xfrm>
            <a:off x="800325" y="1967950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1171ms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0" name="Google Shape;510;p32"/>
          <p:cNvSpPr txBox="1"/>
          <p:nvPr/>
        </p:nvSpPr>
        <p:spPr>
          <a:xfrm>
            <a:off x="4279250" y="1950150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2292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3"/>
          <p:cNvSpPr/>
          <p:nvPr/>
        </p:nvSpPr>
        <p:spPr>
          <a:xfrm>
            <a:off x="509600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3"/>
          <p:cNvSpPr/>
          <p:nvPr/>
        </p:nvSpPr>
        <p:spPr>
          <a:xfrm>
            <a:off x="771572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10.128.0.2</a:t>
            </a:r>
            <a:endParaRPr sz="1100"/>
          </a:p>
        </p:txBody>
      </p:sp>
      <p:sp>
        <p:nvSpPr>
          <p:cNvPr id="517" name="Google Shape;517;p33"/>
          <p:cNvSpPr/>
          <p:nvPr/>
        </p:nvSpPr>
        <p:spPr>
          <a:xfrm>
            <a:off x="959477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Node1</a:t>
            </a:r>
            <a:endParaRPr sz="900"/>
          </a:p>
        </p:txBody>
      </p:sp>
      <p:sp>
        <p:nvSpPr>
          <p:cNvPr id="518" name="Google Shape;518;p33"/>
          <p:cNvSpPr/>
          <p:nvPr/>
        </p:nvSpPr>
        <p:spPr>
          <a:xfrm>
            <a:off x="2258625" y="36969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3"/>
          <p:cNvSpPr/>
          <p:nvPr/>
        </p:nvSpPr>
        <p:spPr>
          <a:xfrm>
            <a:off x="2520597" y="41403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10.128.0.5</a:t>
            </a:r>
            <a:endParaRPr sz="1100"/>
          </a:p>
        </p:txBody>
      </p:sp>
      <p:sp>
        <p:nvSpPr>
          <p:cNvPr id="520" name="Google Shape;520;p33"/>
          <p:cNvSpPr/>
          <p:nvPr/>
        </p:nvSpPr>
        <p:spPr>
          <a:xfrm>
            <a:off x="2708502" y="38241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Node4</a:t>
            </a:r>
            <a:endParaRPr sz="900"/>
          </a:p>
        </p:txBody>
      </p:sp>
      <p:sp>
        <p:nvSpPr>
          <p:cNvPr id="521" name="Google Shape;521;p33"/>
          <p:cNvSpPr/>
          <p:nvPr/>
        </p:nvSpPr>
        <p:spPr>
          <a:xfrm>
            <a:off x="2258650" y="10310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3"/>
          <p:cNvSpPr/>
          <p:nvPr/>
        </p:nvSpPr>
        <p:spPr>
          <a:xfrm>
            <a:off x="2520622" y="14745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10.128.0.8</a:t>
            </a:r>
            <a:endParaRPr sz="1100"/>
          </a:p>
        </p:txBody>
      </p:sp>
      <p:sp>
        <p:nvSpPr>
          <p:cNvPr id="523" name="Google Shape;523;p33"/>
          <p:cNvSpPr/>
          <p:nvPr/>
        </p:nvSpPr>
        <p:spPr>
          <a:xfrm>
            <a:off x="2708527" y="11583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Node7</a:t>
            </a:r>
            <a:endParaRPr sz="900"/>
          </a:p>
        </p:txBody>
      </p:sp>
      <p:sp>
        <p:nvSpPr>
          <p:cNvPr id="524" name="Google Shape;524;p33"/>
          <p:cNvSpPr/>
          <p:nvPr/>
        </p:nvSpPr>
        <p:spPr>
          <a:xfrm>
            <a:off x="3988625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3"/>
          <p:cNvSpPr/>
          <p:nvPr/>
        </p:nvSpPr>
        <p:spPr>
          <a:xfrm>
            <a:off x="4250597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10.128.0.3</a:t>
            </a:r>
            <a:endParaRPr sz="1100"/>
          </a:p>
        </p:txBody>
      </p:sp>
      <p:sp>
        <p:nvSpPr>
          <p:cNvPr id="526" name="Google Shape;526;p33"/>
          <p:cNvSpPr/>
          <p:nvPr/>
        </p:nvSpPr>
        <p:spPr>
          <a:xfrm>
            <a:off x="4438502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Node2</a:t>
            </a:r>
            <a:endParaRPr sz="900"/>
          </a:p>
        </p:txBody>
      </p:sp>
      <p:sp>
        <p:nvSpPr>
          <p:cNvPr id="527" name="Google Shape;527;p33"/>
          <p:cNvSpPr/>
          <p:nvPr/>
        </p:nvSpPr>
        <p:spPr>
          <a:xfrm>
            <a:off x="6539650" y="3095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3"/>
          <p:cNvSpPr/>
          <p:nvPr/>
        </p:nvSpPr>
        <p:spPr>
          <a:xfrm>
            <a:off x="6801622" y="7530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10.128.0.6</a:t>
            </a:r>
            <a:endParaRPr sz="1100"/>
          </a:p>
        </p:txBody>
      </p:sp>
      <p:sp>
        <p:nvSpPr>
          <p:cNvPr id="529" name="Google Shape;529;p33"/>
          <p:cNvSpPr/>
          <p:nvPr/>
        </p:nvSpPr>
        <p:spPr>
          <a:xfrm>
            <a:off x="6989427" y="4368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Node5</a:t>
            </a:r>
            <a:endParaRPr sz="900"/>
          </a:p>
        </p:txBody>
      </p:sp>
      <p:sp>
        <p:nvSpPr>
          <p:cNvPr id="530" name="Google Shape;530;p33"/>
          <p:cNvSpPr/>
          <p:nvPr/>
        </p:nvSpPr>
        <p:spPr>
          <a:xfrm>
            <a:off x="6539650" y="18826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3"/>
          <p:cNvSpPr/>
          <p:nvPr/>
        </p:nvSpPr>
        <p:spPr>
          <a:xfrm>
            <a:off x="6801622" y="23261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10.128.0.7</a:t>
            </a:r>
            <a:endParaRPr sz="1100"/>
          </a:p>
        </p:txBody>
      </p:sp>
      <p:sp>
        <p:nvSpPr>
          <p:cNvPr id="532" name="Google Shape;532;p33"/>
          <p:cNvSpPr/>
          <p:nvPr/>
        </p:nvSpPr>
        <p:spPr>
          <a:xfrm>
            <a:off x="6989527" y="20099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Node6</a:t>
            </a:r>
            <a:endParaRPr sz="900"/>
          </a:p>
        </p:txBody>
      </p:sp>
      <p:sp>
        <p:nvSpPr>
          <p:cNvPr id="533" name="Google Shape;533;p33"/>
          <p:cNvSpPr/>
          <p:nvPr/>
        </p:nvSpPr>
        <p:spPr>
          <a:xfrm>
            <a:off x="6187725" y="41403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3"/>
          <p:cNvSpPr/>
          <p:nvPr/>
        </p:nvSpPr>
        <p:spPr>
          <a:xfrm>
            <a:off x="6449697" y="45838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10.128.0.4</a:t>
            </a:r>
            <a:endParaRPr sz="1100"/>
          </a:p>
        </p:txBody>
      </p:sp>
      <p:sp>
        <p:nvSpPr>
          <p:cNvPr id="535" name="Google Shape;535;p33"/>
          <p:cNvSpPr/>
          <p:nvPr/>
        </p:nvSpPr>
        <p:spPr>
          <a:xfrm>
            <a:off x="6637602" y="42676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Node3</a:t>
            </a:r>
            <a:endParaRPr sz="900"/>
          </a:p>
        </p:txBody>
      </p:sp>
      <p:cxnSp>
        <p:nvCxnSpPr>
          <p:cNvPr id="536" name="Google Shape;536;p33"/>
          <p:cNvCxnSpPr>
            <a:stCxn id="515" idx="3"/>
            <a:endCxn id="521" idx="2"/>
          </p:cNvCxnSpPr>
          <p:nvPr/>
        </p:nvCxnSpPr>
        <p:spPr>
          <a:xfrm flipH="1" rot="10800000">
            <a:off x="2063300" y="2058550"/>
            <a:ext cx="9723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33"/>
          <p:cNvCxnSpPr>
            <a:stCxn id="524" idx="1"/>
            <a:endCxn id="521" idx="2"/>
          </p:cNvCxnSpPr>
          <p:nvPr/>
        </p:nvCxnSpPr>
        <p:spPr>
          <a:xfrm rot="10800000">
            <a:off x="3035525" y="2058550"/>
            <a:ext cx="9531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33"/>
          <p:cNvCxnSpPr>
            <a:stCxn id="518" idx="1"/>
            <a:endCxn id="515" idx="2"/>
          </p:cNvCxnSpPr>
          <p:nvPr/>
        </p:nvCxnSpPr>
        <p:spPr>
          <a:xfrm rot="10800000">
            <a:off x="1286325" y="3339750"/>
            <a:ext cx="972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33"/>
          <p:cNvCxnSpPr>
            <a:stCxn id="518" idx="3"/>
            <a:endCxn id="524" idx="2"/>
          </p:cNvCxnSpPr>
          <p:nvPr/>
        </p:nvCxnSpPr>
        <p:spPr>
          <a:xfrm flipH="1" rot="10800000">
            <a:off x="3812325" y="3339750"/>
            <a:ext cx="953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33"/>
          <p:cNvCxnSpPr>
            <a:stCxn id="521" idx="3"/>
            <a:endCxn id="527" idx="1"/>
          </p:cNvCxnSpPr>
          <p:nvPr/>
        </p:nvCxnSpPr>
        <p:spPr>
          <a:xfrm flipH="1" rot="10800000">
            <a:off x="3812350" y="823325"/>
            <a:ext cx="2727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33"/>
          <p:cNvCxnSpPr>
            <a:stCxn id="521" idx="3"/>
            <a:endCxn id="530" idx="1"/>
          </p:cNvCxnSpPr>
          <p:nvPr/>
        </p:nvCxnSpPr>
        <p:spPr>
          <a:xfrm>
            <a:off x="3812350" y="1544825"/>
            <a:ext cx="2727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33"/>
          <p:cNvCxnSpPr>
            <a:stCxn id="518" idx="3"/>
            <a:endCxn id="533" idx="1"/>
          </p:cNvCxnSpPr>
          <p:nvPr/>
        </p:nvCxnSpPr>
        <p:spPr>
          <a:xfrm>
            <a:off x="3812325" y="4210650"/>
            <a:ext cx="23754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3" name="Google Shape;543;p33"/>
          <p:cNvSpPr txBox="1"/>
          <p:nvPr/>
        </p:nvSpPr>
        <p:spPr>
          <a:xfrm>
            <a:off x="2708525" y="751100"/>
            <a:ext cx="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4" name="Google Shape;544;p33"/>
          <p:cNvSpPr txBox="1"/>
          <p:nvPr>
            <p:ph idx="4294967295" type="title"/>
          </p:nvPr>
        </p:nvSpPr>
        <p:spPr>
          <a:xfrm>
            <a:off x="0" y="4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Routing Starts From Node7 having higher Degree (Percolation Centrality)</a:t>
            </a:r>
            <a:endParaRPr i="1" sz="1733" u="sng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3"/>
          <p:cNvSpPr txBox="1"/>
          <p:nvPr/>
        </p:nvSpPr>
        <p:spPr>
          <a:xfrm>
            <a:off x="800325" y="1967950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1171ms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6" name="Google Shape;546;p33"/>
          <p:cNvSpPr txBox="1"/>
          <p:nvPr/>
        </p:nvSpPr>
        <p:spPr>
          <a:xfrm>
            <a:off x="4279250" y="1950150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2292ms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7" name="Google Shape;547;p33"/>
          <p:cNvSpPr txBox="1"/>
          <p:nvPr/>
        </p:nvSpPr>
        <p:spPr>
          <a:xfrm>
            <a:off x="6830375" y="0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2508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4"/>
          <p:cNvSpPr/>
          <p:nvPr/>
        </p:nvSpPr>
        <p:spPr>
          <a:xfrm>
            <a:off x="509600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4"/>
          <p:cNvSpPr/>
          <p:nvPr/>
        </p:nvSpPr>
        <p:spPr>
          <a:xfrm>
            <a:off x="771572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10.128.0.2</a:t>
            </a:r>
            <a:endParaRPr sz="1100"/>
          </a:p>
        </p:txBody>
      </p:sp>
      <p:sp>
        <p:nvSpPr>
          <p:cNvPr id="554" name="Google Shape;554;p34"/>
          <p:cNvSpPr/>
          <p:nvPr/>
        </p:nvSpPr>
        <p:spPr>
          <a:xfrm>
            <a:off x="959477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Node1</a:t>
            </a:r>
            <a:endParaRPr sz="900"/>
          </a:p>
        </p:txBody>
      </p:sp>
      <p:sp>
        <p:nvSpPr>
          <p:cNvPr id="555" name="Google Shape;555;p34"/>
          <p:cNvSpPr/>
          <p:nvPr/>
        </p:nvSpPr>
        <p:spPr>
          <a:xfrm>
            <a:off x="2258625" y="36969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4"/>
          <p:cNvSpPr/>
          <p:nvPr/>
        </p:nvSpPr>
        <p:spPr>
          <a:xfrm>
            <a:off x="2520597" y="41403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10.128.0.5</a:t>
            </a:r>
            <a:endParaRPr sz="1100"/>
          </a:p>
        </p:txBody>
      </p:sp>
      <p:sp>
        <p:nvSpPr>
          <p:cNvPr id="557" name="Google Shape;557;p34"/>
          <p:cNvSpPr/>
          <p:nvPr/>
        </p:nvSpPr>
        <p:spPr>
          <a:xfrm>
            <a:off x="2708502" y="38241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Node4</a:t>
            </a:r>
            <a:endParaRPr sz="900"/>
          </a:p>
        </p:txBody>
      </p:sp>
      <p:sp>
        <p:nvSpPr>
          <p:cNvPr id="558" name="Google Shape;558;p34"/>
          <p:cNvSpPr/>
          <p:nvPr/>
        </p:nvSpPr>
        <p:spPr>
          <a:xfrm>
            <a:off x="2258650" y="10310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4"/>
          <p:cNvSpPr/>
          <p:nvPr/>
        </p:nvSpPr>
        <p:spPr>
          <a:xfrm>
            <a:off x="2520622" y="14745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10.128.0.8</a:t>
            </a:r>
            <a:endParaRPr sz="1100"/>
          </a:p>
        </p:txBody>
      </p:sp>
      <p:sp>
        <p:nvSpPr>
          <p:cNvPr id="560" name="Google Shape;560;p34"/>
          <p:cNvSpPr/>
          <p:nvPr/>
        </p:nvSpPr>
        <p:spPr>
          <a:xfrm>
            <a:off x="2708527" y="11583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Node7</a:t>
            </a:r>
            <a:endParaRPr sz="900"/>
          </a:p>
        </p:txBody>
      </p:sp>
      <p:sp>
        <p:nvSpPr>
          <p:cNvPr id="561" name="Google Shape;561;p34"/>
          <p:cNvSpPr/>
          <p:nvPr/>
        </p:nvSpPr>
        <p:spPr>
          <a:xfrm>
            <a:off x="3988625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4"/>
          <p:cNvSpPr/>
          <p:nvPr/>
        </p:nvSpPr>
        <p:spPr>
          <a:xfrm>
            <a:off x="4250597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10.128.0.3</a:t>
            </a:r>
            <a:endParaRPr sz="1100"/>
          </a:p>
        </p:txBody>
      </p:sp>
      <p:sp>
        <p:nvSpPr>
          <p:cNvPr id="563" name="Google Shape;563;p34"/>
          <p:cNvSpPr/>
          <p:nvPr/>
        </p:nvSpPr>
        <p:spPr>
          <a:xfrm>
            <a:off x="4438502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Node2</a:t>
            </a:r>
            <a:endParaRPr sz="900"/>
          </a:p>
        </p:txBody>
      </p:sp>
      <p:sp>
        <p:nvSpPr>
          <p:cNvPr id="564" name="Google Shape;564;p34"/>
          <p:cNvSpPr/>
          <p:nvPr/>
        </p:nvSpPr>
        <p:spPr>
          <a:xfrm>
            <a:off x="6539650" y="3095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4"/>
          <p:cNvSpPr/>
          <p:nvPr/>
        </p:nvSpPr>
        <p:spPr>
          <a:xfrm>
            <a:off x="6801622" y="7530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10.128.0.6</a:t>
            </a:r>
            <a:endParaRPr sz="1100"/>
          </a:p>
        </p:txBody>
      </p:sp>
      <p:sp>
        <p:nvSpPr>
          <p:cNvPr id="566" name="Google Shape;566;p34"/>
          <p:cNvSpPr/>
          <p:nvPr/>
        </p:nvSpPr>
        <p:spPr>
          <a:xfrm>
            <a:off x="6989427" y="4368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Node5</a:t>
            </a:r>
            <a:endParaRPr sz="900"/>
          </a:p>
        </p:txBody>
      </p:sp>
      <p:sp>
        <p:nvSpPr>
          <p:cNvPr id="567" name="Google Shape;567;p34"/>
          <p:cNvSpPr/>
          <p:nvPr/>
        </p:nvSpPr>
        <p:spPr>
          <a:xfrm>
            <a:off x="6539650" y="18826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4"/>
          <p:cNvSpPr/>
          <p:nvPr/>
        </p:nvSpPr>
        <p:spPr>
          <a:xfrm>
            <a:off x="6801622" y="23261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10.128.0.7</a:t>
            </a:r>
            <a:endParaRPr sz="1100"/>
          </a:p>
        </p:txBody>
      </p:sp>
      <p:sp>
        <p:nvSpPr>
          <p:cNvPr id="569" name="Google Shape;569;p34"/>
          <p:cNvSpPr/>
          <p:nvPr/>
        </p:nvSpPr>
        <p:spPr>
          <a:xfrm>
            <a:off x="6989527" y="20099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Node6</a:t>
            </a:r>
            <a:endParaRPr sz="900"/>
          </a:p>
        </p:txBody>
      </p:sp>
      <p:sp>
        <p:nvSpPr>
          <p:cNvPr id="570" name="Google Shape;570;p34"/>
          <p:cNvSpPr/>
          <p:nvPr/>
        </p:nvSpPr>
        <p:spPr>
          <a:xfrm>
            <a:off x="6187725" y="41403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4"/>
          <p:cNvSpPr/>
          <p:nvPr/>
        </p:nvSpPr>
        <p:spPr>
          <a:xfrm>
            <a:off x="6449697" y="45838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10.128.0.4</a:t>
            </a:r>
            <a:endParaRPr sz="1100"/>
          </a:p>
        </p:txBody>
      </p:sp>
      <p:sp>
        <p:nvSpPr>
          <p:cNvPr id="572" name="Google Shape;572;p34"/>
          <p:cNvSpPr/>
          <p:nvPr/>
        </p:nvSpPr>
        <p:spPr>
          <a:xfrm>
            <a:off x="6637602" y="42676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Node3</a:t>
            </a:r>
            <a:endParaRPr sz="900"/>
          </a:p>
        </p:txBody>
      </p:sp>
      <p:cxnSp>
        <p:nvCxnSpPr>
          <p:cNvPr id="573" name="Google Shape;573;p34"/>
          <p:cNvCxnSpPr>
            <a:stCxn id="552" idx="3"/>
            <a:endCxn id="558" idx="2"/>
          </p:cNvCxnSpPr>
          <p:nvPr/>
        </p:nvCxnSpPr>
        <p:spPr>
          <a:xfrm flipH="1" rot="10800000">
            <a:off x="2063300" y="2058550"/>
            <a:ext cx="9723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34"/>
          <p:cNvCxnSpPr>
            <a:stCxn id="561" idx="1"/>
            <a:endCxn id="558" idx="2"/>
          </p:cNvCxnSpPr>
          <p:nvPr/>
        </p:nvCxnSpPr>
        <p:spPr>
          <a:xfrm rot="10800000">
            <a:off x="3035525" y="2058550"/>
            <a:ext cx="9531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34"/>
          <p:cNvCxnSpPr>
            <a:stCxn id="555" idx="1"/>
            <a:endCxn id="552" idx="2"/>
          </p:cNvCxnSpPr>
          <p:nvPr/>
        </p:nvCxnSpPr>
        <p:spPr>
          <a:xfrm rot="10800000">
            <a:off x="1286325" y="3339750"/>
            <a:ext cx="972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34"/>
          <p:cNvCxnSpPr>
            <a:stCxn id="555" idx="3"/>
            <a:endCxn id="561" idx="2"/>
          </p:cNvCxnSpPr>
          <p:nvPr/>
        </p:nvCxnSpPr>
        <p:spPr>
          <a:xfrm flipH="1" rot="10800000">
            <a:off x="3812325" y="3339750"/>
            <a:ext cx="953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34"/>
          <p:cNvCxnSpPr>
            <a:stCxn id="558" idx="3"/>
            <a:endCxn id="564" idx="1"/>
          </p:cNvCxnSpPr>
          <p:nvPr/>
        </p:nvCxnSpPr>
        <p:spPr>
          <a:xfrm flipH="1" rot="10800000">
            <a:off x="3812350" y="823325"/>
            <a:ext cx="2727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34"/>
          <p:cNvCxnSpPr>
            <a:stCxn id="558" idx="3"/>
            <a:endCxn id="567" idx="1"/>
          </p:cNvCxnSpPr>
          <p:nvPr/>
        </p:nvCxnSpPr>
        <p:spPr>
          <a:xfrm>
            <a:off x="3812350" y="1544825"/>
            <a:ext cx="2727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34"/>
          <p:cNvCxnSpPr>
            <a:stCxn id="555" idx="3"/>
            <a:endCxn id="570" idx="1"/>
          </p:cNvCxnSpPr>
          <p:nvPr/>
        </p:nvCxnSpPr>
        <p:spPr>
          <a:xfrm>
            <a:off x="3812325" y="4210650"/>
            <a:ext cx="23754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0" name="Google Shape;580;p34"/>
          <p:cNvSpPr txBox="1"/>
          <p:nvPr/>
        </p:nvSpPr>
        <p:spPr>
          <a:xfrm>
            <a:off x="2708525" y="751100"/>
            <a:ext cx="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1" name="Google Shape;581;p34"/>
          <p:cNvSpPr txBox="1"/>
          <p:nvPr>
            <p:ph idx="4294967295" type="title"/>
          </p:nvPr>
        </p:nvSpPr>
        <p:spPr>
          <a:xfrm>
            <a:off x="0" y="4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Routing Starts From Node7 having higher Degree (Percolation Centrality)</a:t>
            </a:r>
            <a:endParaRPr i="1" sz="1733" u="sng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4"/>
          <p:cNvSpPr txBox="1"/>
          <p:nvPr/>
        </p:nvSpPr>
        <p:spPr>
          <a:xfrm>
            <a:off x="800325" y="1967950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1171ms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3" name="Google Shape;583;p34"/>
          <p:cNvSpPr txBox="1"/>
          <p:nvPr/>
        </p:nvSpPr>
        <p:spPr>
          <a:xfrm>
            <a:off x="4279250" y="1950150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2292ms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4" name="Google Shape;584;p34"/>
          <p:cNvSpPr txBox="1"/>
          <p:nvPr/>
        </p:nvSpPr>
        <p:spPr>
          <a:xfrm>
            <a:off x="6830375" y="0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2508ms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5" name="Google Shape;585;p34"/>
          <p:cNvSpPr txBox="1"/>
          <p:nvPr/>
        </p:nvSpPr>
        <p:spPr>
          <a:xfrm>
            <a:off x="6830375" y="1537638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2561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5"/>
          <p:cNvSpPr/>
          <p:nvPr/>
        </p:nvSpPr>
        <p:spPr>
          <a:xfrm>
            <a:off x="509600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5"/>
          <p:cNvSpPr/>
          <p:nvPr/>
        </p:nvSpPr>
        <p:spPr>
          <a:xfrm>
            <a:off x="771572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10.128.0.2</a:t>
            </a:r>
            <a:endParaRPr sz="1100"/>
          </a:p>
        </p:txBody>
      </p:sp>
      <p:sp>
        <p:nvSpPr>
          <p:cNvPr id="592" name="Google Shape;592;p35"/>
          <p:cNvSpPr/>
          <p:nvPr/>
        </p:nvSpPr>
        <p:spPr>
          <a:xfrm>
            <a:off x="959477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Node1</a:t>
            </a:r>
            <a:endParaRPr sz="900"/>
          </a:p>
        </p:txBody>
      </p:sp>
      <p:sp>
        <p:nvSpPr>
          <p:cNvPr id="593" name="Google Shape;593;p35"/>
          <p:cNvSpPr/>
          <p:nvPr/>
        </p:nvSpPr>
        <p:spPr>
          <a:xfrm>
            <a:off x="2258625" y="36969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5"/>
          <p:cNvSpPr/>
          <p:nvPr/>
        </p:nvSpPr>
        <p:spPr>
          <a:xfrm>
            <a:off x="2520597" y="41403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10.128.0.5</a:t>
            </a:r>
            <a:endParaRPr sz="1100"/>
          </a:p>
        </p:txBody>
      </p:sp>
      <p:sp>
        <p:nvSpPr>
          <p:cNvPr id="595" name="Google Shape;595;p35"/>
          <p:cNvSpPr/>
          <p:nvPr/>
        </p:nvSpPr>
        <p:spPr>
          <a:xfrm>
            <a:off x="2708502" y="38241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Node4</a:t>
            </a:r>
            <a:endParaRPr sz="900"/>
          </a:p>
        </p:txBody>
      </p:sp>
      <p:sp>
        <p:nvSpPr>
          <p:cNvPr id="596" name="Google Shape;596;p35"/>
          <p:cNvSpPr/>
          <p:nvPr/>
        </p:nvSpPr>
        <p:spPr>
          <a:xfrm>
            <a:off x="2258650" y="10310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5"/>
          <p:cNvSpPr/>
          <p:nvPr/>
        </p:nvSpPr>
        <p:spPr>
          <a:xfrm>
            <a:off x="2520622" y="14745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10.128.0.8</a:t>
            </a:r>
            <a:endParaRPr sz="1100"/>
          </a:p>
        </p:txBody>
      </p:sp>
      <p:sp>
        <p:nvSpPr>
          <p:cNvPr id="598" name="Google Shape;598;p35"/>
          <p:cNvSpPr/>
          <p:nvPr/>
        </p:nvSpPr>
        <p:spPr>
          <a:xfrm>
            <a:off x="2708527" y="11583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Node7</a:t>
            </a:r>
            <a:endParaRPr sz="900"/>
          </a:p>
        </p:txBody>
      </p:sp>
      <p:sp>
        <p:nvSpPr>
          <p:cNvPr id="599" name="Google Shape;599;p35"/>
          <p:cNvSpPr/>
          <p:nvPr/>
        </p:nvSpPr>
        <p:spPr>
          <a:xfrm>
            <a:off x="3988625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5"/>
          <p:cNvSpPr/>
          <p:nvPr/>
        </p:nvSpPr>
        <p:spPr>
          <a:xfrm>
            <a:off x="4250597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10.128.0.3</a:t>
            </a:r>
            <a:endParaRPr sz="1100"/>
          </a:p>
        </p:txBody>
      </p:sp>
      <p:sp>
        <p:nvSpPr>
          <p:cNvPr id="601" name="Google Shape;601;p35"/>
          <p:cNvSpPr/>
          <p:nvPr/>
        </p:nvSpPr>
        <p:spPr>
          <a:xfrm>
            <a:off x="4438502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Node2</a:t>
            </a:r>
            <a:endParaRPr sz="900"/>
          </a:p>
        </p:txBody>
      </p:sp>
      <p:sp>
        <p:nvSpPr>
          <p:cNvPr id="602" name="Google Shape;602;p35"/>
          <p:cNvSpPr/>
          <p:nvPr/>
        </p:nvSpPr>
        <p:spPr>
          <a:xfrm>
            <a:off x="6539650" y="3095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5"/>
          <p:cNvSpPr/>
          <p:nvPr/>
        </p:nvSpPr>
        <p:spPr>
          <a:xfrm>
            <a:off x="6801622" y="7530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10.128.0.6</a:t>
            </a:r>
            <a:endParaRPr sz="1100"/>
          </a:p>
        </p:txBody>
      </p:sp>
      <p:sp>
        <p:nvSpPr>
          <p:cNvPr id="604" name="Google Shape;604;p35"/>
          <p:cNvSpPr/>
          <p:nvPr/>
        </p:nvSpPr>
        <p:spPr>
          <a:xfrm>
            <a:off x="6989427" y="4368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Node5</a:t>
            </a:r>
            <a:endParaRPr sz="900"/>
          </a:p>
        </p:txBody>
      </p:sp>
      <p:sp>
        <p:nvSpPr>
          <p:cNvPr id="605" name="Google Shape;605;p35"/>
          <p:cNvSpPr/>
          <p:nvPr/>
        </p:nvSpPr>
        <p:spPr>
          <a:xfrm>
            <a:off x="6539650" y="18826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5"/>
          <p:cNvSpPr/>
          <p:nvPr/>
        </p:nvSpPr>
        <p:spPr>
          <a:xfrm>
            <a:off x="6801622" y="23261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10.128.0.7</a:t>
            </a:r>
            <a:endParaRPr sz="1100"/>
          </a:p>
        </p:txBody>
      </p:sp>
      <p:sp>
        <p:nvSpPr>
          <p:cNvPr id="607" name="Google Shape;607;p35"/>
          <p:cNvSpPr/>
          <p:nvPr/>
        </p:nvSpPr>
        <p:spPr>
          <a:xfrm>
            <a:off x="6989527" y="20099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Node6</a:t>
            </a:r>
            <a:endParaRPr sz="900"/>
          </a:p>
        </p:txBody>
      </p:sp>
      <p:sp>
        <p:nvSpPr>
          <p:cNvPr id="608" name="Google Shape;608;p35"/>
          <p:cNvSpPr/>
          <p:nvPr/>
        </p:nvSpPr>
        <p:spPr>
          <a:xfrm>
            <a:off x="6187725" y="41403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5"/>
          <p:cNvSpPr/>
          <p:nvPr/>
        </p:nvSpPr>
        <p:spPr>
          <a:xfrm>
            <a:off x="6449697" y="45838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10.128.0.4</a:t>
            </a:r>
            <a:endParaRPr sz="1100"/>
          </a:p>
        </p:txBody>
      </p:sp>
      <p:sp>
        <p:nvSpPr>
          <p:cNvPr id="610" name="Google Shape;610;p35"/>
          <p:cNvSpPr/>
          <p:nvPr/>
        </p:nvSpPr>
        <p:spPr>
          <a:xfrm>
            <a:off x="6637602" y="42676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Node3</a:t>
            </a:r>
            <a:endParaRPr sz="900"/>
          </a:p>
        </p:txBody>
      </p:sp>
      <p:cxnSp>
        <p:nvCxnSpPr>
          <p:cNvPr id="611" name="Google Shape;611;p35"/>
          <p:cNvCxnSpPr>
            <a:stCxn id="590" idx="3"/>
            <a:endCxn id="596" idx="2"/>
          </p:cNvCxnSpPr>
          <p:nvPr/>
        </p:nvCxnSpPr>
        <p:spPr>
          <a:xfrm flipH="1" rot="10800000">
            <a:off x="2063300" y="2058550"/>
            <a:ext cx="9723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" name="Google Shape;612;p35"/>
          <p:cNvCxnSpPr>
            <a:stCxn id="599" idx="1"/>
            <a:endCxn id="596" idx="2"/>
          </p:cNvCxnSpPr>
          <p:nvPr/>
        </p:nvCxnSpPr>
        <p:spPr>
          <a:xfrm rot="10800000">
            <a:off x="3035525" y="2058550"/>
            <a:ext cx="9531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" name="Google Shape;613;p35"/>
          <p:cNvCxnSpPr>
            <a:stCxn id="593" idx="1"/>
            <a:endCxn id="590" idx="2"/>
          </p:cNvCxnSpPr>
          <p:nvPr/>
        </p:nvCxnSpPr>
        <p:spPr>
          <a:xfrm rot="10800000">
            <a:off x="1286325" y="3339750"/>
            <a:ext cx="972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35"/>
          <p:cNvCxnSpPr>
            <a:stCxn id="593" idx="3"/>
            <a:endCxn id="599" idx="2"/>
          </p:cNvCxnSpPr>
          <p:nvPr/>
        </p:nvCxnSpPr>
        <p:spPr>
          <a:xfrm flipH="1" rot="10800000">
            <a:off x="3812325" y="3339750"/>
            <a:ext cx="953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35"/>
          <p:cNvCxnSpPr>
            <a:stCxn id="596" idx="3"/>
            <a:endCxn id="602" idx="1"/>
          </p:cNvCxnSpPr>
          <p:nvPr/>
        </p:nvCxnSpPr>
        <p:spPr>
          <a:xfrm flipH="1" rot="10800000">
            <a:off x="3812350" y="823325"/>
            <a:ext cx="2727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" name="Google Shape;616;p35"/>
          <p:cNvCxnSpPr>
            <a:stCxn id="596" idx="3"/>
            <a:endCxn id="605" idx="1"/>
          </p:cNvCxnSpPr>
          <p:nvPr/>
        </p:nvCxnSpPr>
        <p:spPr>
          <a:xfrm>
            <a:off x="3812350" y="1544825"/>
            <a:ext cx="2727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" name="Google Shape;617;p35"/>
          <p:cNvCxnSpPr>
            <a:stCxn id="593" idx="3"/>
            <a:endCxn id="608" idx="1"/>
          </p:cNvCxnSpPr>
          <p:nvPr/>
        </p:nvCxnSpPr>
        <p:spPr>
          <a:xfrm>
            <a:off x="3812325" y="4210650"/>
            <a:ext cx="23754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8" name="Google Shape;618;p35"/>
          <p:cNvSpPr txBox="1"/>
          <p:nvPr/>
        </p:nvSpPr>
        <p:spPr>
          <a:xfrm>
            <a:off x="2708525" y="751100"/>
            <a:ext cx="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9" name="Google Shape;619;p35"/>
          <p:cNvSpPr txBox="1"/>
          <p:nvPr>
            <p:ph idx="4294967295" type="title"/>
          </p:nvPr>
        </p:nvSpPr>
        <p:spPr>
          <a:xfrm>
            <a:off x="0" y="4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Routing Starts From Node7 having higher Degree (Percolation Centrality)</a:t>
            </a:r>
            <a:endParaRPr i="1" sz="1733" u="sng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5"/>
          <p:cNvSpPr txBox="1"/>
          <p:nvPr/>
        </p:nvSpPr>
        <p:spPr>
          <a:xfrm>
            <a:off x="800325" y="1967950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1171ms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1" name="Google Shape;621;p35"/>
          <p:cNvSpPr txBox="1"/>
          <p:nvPr/>
        </p:nvSpPr>
        <p:spPr>
          <a:xfrm>
            <a:off x="4279250" y="1950150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2292ms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2" name="Google Shape;622;p35"/>
          <p:cNvSpPr txBox="1"/>
          <p:nvPr/>
        </p:nvSpPr>
        <p:spPr>
          <a:xfrm>
            <a:off x="6830375" y="0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2508ms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3" name="Google Shape;623;p35"/>
          <p:cNvSpPr txBox="1"/>
          <p:nvPr/>
        </p:nvSpPr>
        <p:spPr>
          <a:xfrm>
            <a:off x="6830375" y="1537638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2561ms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4" name="Google Shape;624;p35"/>
          <p:cNvSpPr txBox="1"/>
          <p:nvPr/>
        </p:nvSpPr>
        <p:spPr>
          <a:xfrm>
            <a:off x="2549325" y="3339750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3670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6"/>
          <p:cNvSpPr/>
          <p:nvPr/>
        </p:nvSpPr>
        <p:spPr>
          <a:xfrm>
            <a:off x="509600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6"/>
          <p:cNvSpPr/>
          <p:nvPr/>
        </p:nvSpPr>
        <p:spPr>
          <a:xfrm>
            <a:off x="771572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10.128.0.2</a:t>
            </a:r>
            <a:endParaRPr sz="1100"/>
          </a:p>
        </p:txBody>
      </p:sp>
      <p:sp>
        <p:nvSpPr>
          <p:cNvPr id="631" name="Google Shape;631;p36"/>
          <p:cNvSpPr/>
          <p:nvPr/>
        </p:nvSpPr>
        <p:spPr>
          <a:xfrm>
            <a:off x="959477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Node1</a:t>
            </a:r>
            <a:endParaRPr sz="900"/>
          </a:p>
        </p:txBody>
      </p:sp>
      <p:sp>
        <p:nvSpPr>
          <p:cNvPr id="632" name="Google Shape;632;p36"/>
          <p:cNvSpPr/>
          <p:nvPr/>
        </p:nvSpPr>
        <p:spPr>
          <a:xfrm>
            <a:off x="2258625" y="36969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6"/>
          <p:cNvSpPr/>
          <p:nvPr/>
        </p:nvSpPr>
        <p:spPr>
          <a:xfrm>
            <a:off x="2520597" y="41403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10.128.0.5</a:t>
            </a:r>
            <a:endParaRPr sz="1100"/>
          </a:p>
        </p:txBody>
      </p:sp>
      <p:sp>
        <p:nvSpPr>
          <p:cNvPr id="634" name="Google Shape;634;p36"/>
          <p:cNvSpPr/>
          <p:nvPr/>
        </p:nvSpPr>
        <p:spPr>
          <a:xfrm>
            <a:off x="2708502" y="38241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Node4</a:t>
            </a:r>
            <a:endParaRPr sz="900"/>
          </a:p>
        </p:txBody>
      </p:sp>
      <p:sp>
        <p:nvSpPr>
          <p:cNvPr id="635" name="Google Shape;635;p36"/>
          <p:cNvSpPr/>
          <p:nvPr/>
        </p:nvSpPr>
        <p:spPr>
          <a:xfrm>
            <a:off x="2258650" y="10310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6"/>
          <p:cNvSpPr/>
          <p:nvPr/>
        </p:nvSpPr>
        <p:spPr>
          <a:xfrm>
            <a:off x="2520622" y="14745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10.128.0.8</a:t>
            </a:r>
            <a:endParaRPr sz="1100"/>
          </a:p>
        </p:txBody>
      </p:sp>
      <p:sp>
        <p:nvSpPr>
          <p:cNvPr id="637" name="Google Shape;637;p36"/>
          <p:cNvSpPr/>
          <p:nvPr/>
        </p:nvSpPr>
        <p:spPr>
          <a:xfrm>
            <a:off x="2708527" y="11583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Node7</a:t>
            </a:r>
            <a:endParaRPr sz="900"/>
          </a:p>
        </p:txBody>
      </p:sp>
      <p:sp>
        <p:nvSpPr>
          <p:cNvPr id="638" name="Google Shape;638;p36"/>
          <p:cNvSpPr/>
          <p:nvPr/>
        </p:nvSpPr>
        <p:spPr>
          <a:xfrm>
            <a:off x="3988625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6"/>
          <p:cNvSpPr/>
          <p:nvPr/>
        </p:nvSpPr>
        <p:spPr>
          <a:xfrm>
            <a:off x="4250597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10.128.0.3</a:t>
            </a:r>
            <a:endParaRPr sz="1100"/>
          </a:p>
        </p:txBody>
      </p:sp>
      <p:sp>
        <p:nvSpPr>
          <p:cNvPr id="640" name="Google Shape;640;p36"/>
          <p:cNvSpPr/>
          <p:nvPr/>
        </p:nvSpPr>
        <p:spPr>
          <a:xfrm>
            <a:off x="4438502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Node2</a:t>
            </a:r>
            <a:endParaRPr sz="900"/>
          </a:p>
        </p:txBody>
      </p:sp>
      <p:sp>
        <p:nvSpPr>
          <p:cNvPr id="641" name="Google Shape;641;p36"/>
          <p:cNvSpPr/>
          <p:nvPr/>
        </p:nvSpPr>
        <p:spPr>
          <a:xfrm>
            <a:off x="6539650" y="3095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6"/>
          <p:cNvSpPr/>
          <p:nvPr/>
        </p:nvSpPr>
        <p:spPr>
          <a:xfrm>
            <a:off x="6801622" y="7530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10.128.0.6</a:t>
            </a:r>
            <a:endParaRPr sz="1100"/>
          </a:p>
        </p:txBody>
      </p:sp>
      <p:sp>
        <p:nvSpPr>
          <p:cNvPr id="643" name="Google Shape;643;p36"/>
          <p:cNvSpPr/>
          <p:nvPr/>
        </p:nvSpPr>
        <p:spPr>
          <a:xfrm>
            <a:off x="6989427" y="4368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Node5</a:t>
            </a:r>
            <a:endParaRPr sz="900"/>
          </a:p>
        </p:txBody>
      </p:sp>
      <p:sp>
        <p:nvSpPr>
          <p:cNvPr id="644" name="Google Shape;644;p36"/>
          <p:cNvSpPr/>
          <p:nvPr/>
        </p:nvSpPr>
        <p:spPr>
          <a:xfrm>
            <a:off x="6539650" y="18826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6"/>
          <p:cNvSpPr/>
          <p:nvPr/>
        </p:nvSpPr>
        <p:spPr>
          <a:xfrm>
            <a:off x="6801622" y="23261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10.128.0.7</a:t>
            </a:r>
            <a:endParaRPr sz="1100"/>
          </a:p>
        </p:txBody>
      </p:sp>
      <p:sp>
        <p:nvSpPr>
          <p:cNvPr id="646" name="Google Shape;646;p36"/>
          <p:cNvSpPr/>
          <p:nvPr/>
        </p:nvSpPr>
        <p:spPr>
          <a:xfrm>
            <a:off x="6989527" y="20099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Node6</a:t>
            </a:r>
            <a:endParaRPr sz="900"/>
          </a:p>
        </p:txBody>
      </p:sp>
      <p:sp>
        <p:nvSpPr>
          <p:cNvPr id="647" name="Google Shape;647;p36"/>
          <p:cNvSpPr/>
          <p:nvPr/>
        </p:nvSpPr>
        <p:spPr>
          <a:xfrm>
            <a:off x="6187725" y="41403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6"/>
          <p:cNvSpPr/>
          <p:nvPr/>
        </p:nvSpPr>
        <p:spPr>
          <a:xfrm>
            <a:off x="6449697" y="45838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10.128.0.4</a:t>
            </a:r>
            <a:endParaRPr sz="1100"/>
          </a:p>
        </p:txBody>
      </p:sp>
      <p:sp>
        <p:nvSpPr>
          <p:cNvPr id="649" name="Google Shape;649;p36"/>
          <p:cNvSpPr/>
          <p:nvPr/>
        </p:nvSpPr>
        <p:spPr>
          <a:xfrm>
            <a:off x="6637602" y="42676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Node3</a:t>
            </a:r>
            <a:endParaRPr sz="900"/>
          </a:p>
        </p:txBody>
      </p:sp>
      <p:cxnSp>
        <p:nvCxnSpPr>
          <p:cNvPr id="650" name="Google Shape;650;p36"/>
          <p:cNvCxnSpPr>
            <a:stCxn id="629" idx="3"/>
            <a:endCxn id="635" idx="2"/>
          </p:cNvCxnSpPr>
          <p:nvPr/>
        </p:nvCxnSpPr>
        <p:spPr>
          <a:xfrm flipH="1" rot="10800000">
            <a:off x="2063300" y="2058550"/>
            <a:ext cx="9723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36"/>
          <p:cNvCxnSpPr>
            <a:stCxn id="638" idx="1"/>
            <a:endCxn id="635" idx="2"/>
          </p:cNvCxnSpPr>
          <p:nvPr/>
        </p:nvCxnSpPr>
        <p:spPr>
          <a:xfrm rot="10800000">
            <a:off x="3035525" y="2058550"/>
            <a:ext cx="9531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36"/>
          <p:cNvCxnSpPr>
            <a:stCxn id="632" idx="1"/>
            <a:endCxn id="629" idx="2"/>
          </p:cNvCxnSpPr>
          <p:nvPr/>
        </p:nvCxnSpPr>
        <p:spPr>
          <a:xfrm rot="10800000">
            <a:off x="1286325" y="3339750"/>
            <a:ext cx="972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36"/>
          <p:cNvCxnSpPr>
            <a:stCxn id="632" idx="3"/>
            <a:endCxn id="638" idx="2"/>
          </p:cNvCxnSpPr>
          <p:nvPr/>
        </p:nvCxnSpPr>
        <p:spPr>
          <a:xfrm flipH="1" rot="10800000">
            <a:off x="3812325" y="3339750"/>
            <a:ext cx="953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36"/>
          <p:cNvCxnSpPr>
            <a:stCxn id="635" idx="3"/>
            <a:endCxn id="641" idx="1"/>
          </p:cNvCxnSpPr>
          <p:nvPr/>
        </p:nvCxnSpPr>
        <p:spPr>
          <a:xfrm flipH="1" rot="10800000">
            <a:off x="3812350" y="823325"/>
            <a:ext cx="2727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" name="Google Shape;655;p36"/>
          <p:cNvCxnSpPr>
            <a:stCxn id="635" idx="3"/>
            <a:endCxn id="644" idx="1"/>
          </p:cNvCxnSpPr>
          <p:nvPr/>
        </p:nvCxnSpPr>
        <p:spPr>
          <a:xfrm>
            <a:off x="3812350" y="1544825"/>
            <a:ext cx="2727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36"/>
          <p:cNvCxnSpPr>
            <a:stCxn id="632" idx="3"/>
            <a:endCxn id="647" idx="1"/>
          </p:cNvCxnSpPr>
          <p:nvPr/>
        </p:nvCxnSpPr>
        <p:spPr>
          <a:xfrm>
            <a:off x="3812325" y="4210650"/>
            <a:ext cx="23754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7" name="Google Shape;657;p36"/>
          <p:cNvSpPr txBox="1"/>
          <p:nvPr/>
        </p:nvSpPr>
        <p:spPr>
          <a:xfrm>
            <a:off x="2708525" y="751100"/>
            <a:ext cx="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8" name="Google Shape;658;p36"/>
          <p:cNvSpPr txBox="1"/>
          <p:nvPr>
            <p:ph idx="4294967295" type="title"/>
          </p:nvPr>
        </p:nvSpPr>
        <p:spPr>
          <a:xfrm>
            <a:off x="0" y="4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Routing Starts From Node7 having higher Degree (Percolation Centrality)</a:t>
            </a:r>
            <a:endParaRPr i="1" sz="1733" u="sng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6"/>
          <p:cNvSpPr txBox="1"/>
          <p:nvPr/>
        </p:nvSpPr>
        <p:spPr>
          <a:xfrm>
            <a:off x="800325" y="1967950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1171ms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0" name="Google Shape;660;p36"/>
          <p:cNvSpPr txBox="1"/>
          <p:nvPr/>
        </p:nvSpPr>
        <p:spPr>
          <a:xfrm>
            <a:off x="4279250" y="1950150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2292ms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1" name="Google Shape;661;p36"/>
          <p:cNvSpPr txBox="1"/>
          <p:nvPr/>
        </p:nvSpPr>
        <p:spPr>
          <a:xfrm>
            <a:off x="6830375" y="0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2508ms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2" name="Google Shape;662;p36"/>
          <p:cNvSpPr txBox="1"/>
          <p:nvPr/>
        </p:nvSpPr>
        <p:spPr>
          <a:xfrm>
            <a:off x="6830375" y="1537638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2561ms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3" name="Google Shape;663;p36"/>
          <p:cNvSpPr txBox="1"/>
          <p:nvPr/>
        </p:nvSpPr>
        <p:spPr>
          <a:xfrm>
            <a:off x="2549325" y="3339750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3670ms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4" name="Google Shape;664;p36"/>
          <p:cNvSpPr txBox="1"/>
          <p:nvPr/>
        </p:nvSpPr>
        <p:spPr>
          <a:xfrm>
            <a:off x="6478350" y="3782175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5717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7"/>
          <p:cNvSpPr txBox="1"/>
          <p:nvPr>
            <p:ph type="ctrTitle"/>
          </p:nvPr>
        </p:nvSpPr>
        <p:spPr>
          <a:xfrm>
            <a:off x="727650" y="565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Observation</a:t>
            </a:r>
            <a:endParaRPr sz="3600"/>
          </a:p>
        </p:txBody>
      </p:sp>
      <p:sp>
        <p:nvSpPr>
          <p:cNvPr id="670" name="Google Shape;670;p37"/>
          <p:cNvSpPr txBox="1"/>
          <p:nvPr>
            <p:ph idx="1" type="subTitle"/>
          </p:nvPr>
        </p:nvSpPr>
        <p:spPr>
          <a:xfrm>
            <a:off x="729450" y="1377725"/>
            <a:ext cx="7688700" cy="29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Time taken for distribution: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671" name="Google Shape;67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0" y="1844650"/>
            <a:ext cx="9028000" cy="20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8"/>
          <p:cNvSpPr txBox="1"/>
          <p:nvPr>
            <p:ph idx="4294967295" type="body"/>
          </p:nvPr>
        </p:nvSpPr>
        <p:spPr>
          <a:xfrm>
            <a:off x="729450" y="652125"/>
            <a:ext cx="7688700" cy="3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 u="sng">
                <a:solidFill>
                  <a:srgbClr val="434343"/>
                </a:solidFill>
              </a:rPr>
              <a:t>Betweenness Centrality vs. Total Delay</a:t>
            </a:r>
            <a:endParaRPr b="1" sz="2400" u="sng">
              <a:solidFill>
                <a:srgbClr val="434343"/>
              </a:solidFill>
            </a:endParaRPr>
          </a:p>
        </p:txBody>
      </p:sp>
      <p:pic>
        <p:nvPicPr>
          <p:cNvPr id="677" name="Google Shape;6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638" y="1433500"/>
            <a:ext cx="6406323" cy="339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9"/>
          <p:cNvSpPr txBox="1"/>
          <p:nvPr>
            <p:ph type="ctrTitle"/>
          </p:nvPr>
        </p:nvSpPr>
        <p:spPr>
          <a:xfrm>
            <a:off x="729625" y="457550"/>
            <a:ext cx="7688100" cy="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</a:t>
            </a:r>
            <a:endParaRPr sz="3600"/>
          </a:p>
        </p:txBody>
      </p:sp>
      <p:sp>
        <p:nvSpPr>
          <p:cNvPr id="683" name="Google Shape;683;p39"/>
          <p:cNvSpPr txBox="1"/>
          <p:nvPr>
            <p:ph idx="1" type="subTitle"/>
          </p:nvPr>
        </p:nvSpPr>
        <p:spPr>
          <a:xfrm>
            <a:off x="729625" y="1614525"/>
            <a:ext cx="76881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❖"/>
            </a:pPr>
            <a:r>
              <a:rPr lang="en">
                <a:solidFill>
                  <a:srgbClr val="434343"/>
                </a:solidFill>
              </a:rPr>
              <a:t>It can be concluded from the scatter plot that the node having higher value of betweenness centrality will distribute the data/file in lesser time than the one having lower value of betweenness centrality.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0"/>
          <p:cNvSpPr txBox="1"/>
          <p:nvPr>
            <p:ph type="ctrTitle"/>
          </p:nvPr>
        </p:nvSpPr>
        <p:spPr>
          <a:xfrm>
            <a:off x="727650" y="565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Future Scope</a:t>
            </a:r>
            <a:endParaRPr sz="3600"/>
          </a:p>
        </p:txBody>
      </p:sp>
      <p:sp>
        <p:nvSpPr>
          <p:cNvPr id="689" name="Google Shape;689;p40"/>
          <p:cNvSpPr txBox="1"/>
          <p:nvPr>
            <p:ph idx="4294967295" type="body"/>
          </p:nvPr>
        </p:nvSpPr>
        <p:spPr>
          <a:xfrm>
            <a:off x="727650" y="16609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❖"/>
            </a:pPr>
            <a:r>
              <a:rPr lang="en" sz="1600">
                <a:solidFill>
                  <a:srgbClr val="434343"/>
                </a:solidFill>
              </a:rPr>
              <a:t>Introduction of  automation to minimize the number of manual steps to run the scripts for each routing.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❖"/>
            </a:pPr>
            <a:r>
              <a:rPr lang="en" sz="1600">
                <a:solidFill>
                  <a:srgbClr val="434343"/>
                </a:solidFill>
              </a:rPr>
              <a:t>Distributing resources with complex format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1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400">
                <a:latin typeface="Lora"/>
                <a:ea typeface="Lora"/>
                <a:cs typeface="Lora"/>
                <a:sym typeface="Lora"/>
              </a:rPr>
              <a:t>Thank You</a:t>
            </a:r>
            <a:endParaRPr i="1" sz="8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27650" y="487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Purpose</a:t>
            </a:r>
            <a:endParaRPr sz="3600"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727650" y="12727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❖"/>
            </a:pPr>
            <a:r>
              <a:rPr lang="en">
                <a:solidFill>
                  <a:srgbClr val="434343"/>
                </a:solidFill>
              </a:rPr>
              <a:t>The purpose of the routing algorithm is to make decisions for the router concerning the optimal paths for data distribution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❖"/>
            </a:pPr>
            <a:r>
              <a:rPr lang="en">
                <a:solidFill>
                  <a:srgbClr val="434343"/>
                </a:solidFill>
              </a:rPr>
              <a:t>The router uses the routing algorithm to get the path that would best serve to transport the data throughout the network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❖"/>
            </a:pPr>
            <a:r>
              <a:rPr lang="en">
                <a:solidFill>
                  <a:srgbClr val="434343"/>
                </a:solidFill>
              </a:rPr>
              <a:t>The routing algorithm that our protocol uses is a major factor in the performance of our routing environment 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727650" y="487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Broadcasting</a:t>
            </a:r>
            <a:endParaRPr sz="3600"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727650" y="1272775"/>
            <a:ext cx="7688700" cy="3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❖"/>
            </a:pPr>
            <a:r>
              <a:rPr lang="en">
                <a:solidFill>
                  <a:srgbClr val="434343"/>
                </a:solidFill>
              </a:rPr>
              <a:t> Message is destined to all network devices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❖"/>
            </a:pPr>
            <a:r>
              <a:rPr lang="en">
                <a:solidFill>
                  <a:srgbClr val="434343"/>
                </a:solidFill>
              </a:rPr>
              <a:t>Most straightforward way: N-way-unicast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❖"/>
            </a:pPr>
            <a:r>
              <a:rPr lang="en">
                <a:solidFill>
                  <a:srgbClr val="434343"/>
                </a:solidFill>
              </a:rPr>
              <a:t>Broadcast Algorithms:</a:t>
            </a:r>
            <a:endParaRPr>
              <a:solidFill>
                <a:srgbClr val="43434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➢"/>
            </a:pPr>
            <a:r>
              <a:rPr lang="en">
                <a:solidFill>
                  <a:srgbClr val="434343"/>
                </a:solidFill>
              </a:rPr>
              <a:t>1. Uncontrolled Flooding</a:t>
            </a:r>
            <a:endParaRPr>
              <a:solidFill>
                <a:srgbClr val="43434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➢"/>
            </a:pPr>
            <a:r>
              <a:rPr lang="en">
                <a:solidFill>
                  <a:srgbClr val="434343"/>
                </a:solidFill>
              </a:rPr>
              <a:t>2. Controlled Flooding</a:t>
            </a:r>
            <a:endParaRPr>
              <a:solidFill>
                <a:srgbClr val="43434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➢"/>
            </a:pPr>
            <a:r>
              <a:rPr lang="en">
                <a:solidFill>
                  <a:srgbClr val="434343"/>
                </a:solidFill>
              </a:rPr>
              <a:t>3. Spanning Tree Broadcast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727650" y="487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Broadcasting</a:t>
            </a:r>
            <a:endParaRPr sz="3600"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175" y="1447800"/>
            <a:ext cx="4619625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2611625" y="3842450"/>
            <a:ext cx="39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Source duplication vs in-network duplication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ctrTitle"/>
          </p:nvPr>
        </p:nvSpPr>
        <p:spPr>
          <a:xfrm>
            <a:off x="727650" y="542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Brief Description</a:t>
            </a:r>
            <a:endParaRPr sz="3600"/>
          </a:p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727650" y="1550000"/>
            <a:ext cx="7688700" cy="30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❖"/>
            </a:pPr>
            <a:r>
              <a:rPr lang="en">
                <a:solidFill>
                  <a:srgbClr val="434343"/>
                </a:solidFill>
              </a:rPr>
              <a:t>Similar to the controlled flooding algorithm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❖"/>
            </a:pPr>
            <a:r>
              <a:rPr lang="en">
                <a:solidFill>
                  <a:srgbClr val="434343"/>
                </a:solidFill>
              </a:rPr>
              <a:t>Enhance the flooding algorithm using the concept of percolation centralit</a:t>
            </a:r>
            <a:r>
              <a:rPr lang="en">
                <a:solidFill>
                  <a:srgbClr val="434343"/>
                </a:solidFill>
              </a:rPr>
              <a:t>y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❖"/>
            </a:pPr>
            <a:r>
              <a:rPr lang="en">
                <a:solidFill>
                  <a:srgbClr val="434343"/>
                </a:solidFill>
              </a:rPr>
              <a:t>Send a message that percolates via the nodes of the network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❖"/>
            </a:pPr>
            <a:r>
              <a:rPr lang="en">
                <a:solidFill>
                  <a:srgbClr val="434343"/>
                </a:solidFill>
              </a:rPr>
              <a:t>Time taken will be the least by using the concept of percolation centrality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ctrTitle"/>
          </p:nvPr>
        </p:nvSpPr>
        <p:spPr>
          <a:xfrm>
            <a:off x="729450" y="519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Implementation</a:t>
            </a:r>
            <a:endParaRPr sz="3600"/>
          </a:p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Tech Stack: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100" y="2571750"/>
            <a:ext cx="13906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4475" y="2760150"/>
            <a:ext cx="1799780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ctrTitle"/>
          </p:nvPr>
        </p:nvSpPr>
        <p:spPr>
          <a:xfrm>
            <a:off x="729450" y="510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Algorithm Implementation</a:t>
            </a:r>
            <a:endParaRPr sz="3600"/>
          </a:p>
        </p:txBody>
      </p:sp>
      <p:sp>
        <p:nvSpPr>
          <p:cNvPr id="132" name="Google Shape;132;p20"/>
          <p:cNvSpPr txBox="1"/>
          <p:nvPr>
            <p:ph idx="4294967295"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1</a:t>
            </a:r>
            <a:endParaRPr/>
          </a:p>
        </p:txBody>
      </p:sp>
      <p:sp>
        <p:nvSpPr>
          <p:cNvPr id="133" name="Google Shape;133;p20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To start routing from node with highest Betweenness Centrality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procedure</a:t>
            </a:r>
            <a:endParaRPr sz="14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graphPC = descending_PercCentrality(G)</a:t>
            </a:r>
            <a:endParaRPr sz="14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for i &lt;- 0, n-1 do</a:t>
            </a:r>
            <a:endParaRPr sz="14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        	graphPC[i].MARK = False</a:t>
            </a:r>
            <a:endParaRPr sz="14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for i &lt;- 0, n-1 do</a:t>
            </a:r>
            <a:endParaRPr sz="14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        	Call enhanced_flooding(graphPC[i])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ctrTitle"/>
          </p:nvPr>
        </p:nvSpPr>
        <p:spPr>
          <a:xfrm>
            <a:off x="729450" y="510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Algorithm Implementation</a:t>
            </a:r>
            <a:endParaRPr sz="3600"/>
          </a:p>
        </p:txBody>
      </p:sp>
      <p:sp>
        <p:nvSpPr>
          <p:cNvPr id="139" name="Google Shape;139;p21"/>
          <p:cNvSpPr txBox="1"/>
          <p:nvPr>
            <p:ph idx="4294967295"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>
            <p:ph idx="4294967295" type="body"/>
          </p:nvPr>
        </p:nvSpPr>
        <p:spPr>
          <a:xfrm>
            <a:off x="729450" y="2078875"/>
            <a:ext cx="7296600" cy="21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8">
                <a:solidFill>
                  <a:srgbClr val="434343"/>
                </a:solidFill>
              </a:rPr>
              <a:t>Algorithm for controlled flooding mechanism</a:t>
            </a:r>
            <a:endParaRPr sz="1808">
              <a:solidFill>
                <a:srgbClr val="434343"/>
              </a:solidFill>
            </a:endParaRPr>
          </a:p>
          <a:p>
            <a:pPr indent="-327417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ct val="100000"/>
              <a:buAutoNum type="arabicPeriod"/>
            </a:pPr>
            <a:r>
              <a:rPr lang="en" sz="1682">
                <a:solidFill>
                  <a:srgbClr val="434343"/>
                </a:solidFill>
              </a:rPr>
              <a:t>procedure enhanced_flooding(v)</a:t>
            </a:r>
            <a:endParaRPr sz="1682">
              <a:solidFill>
                <a:srgbClr val="434343"/>
              </a:solidFill>
            </a:endParaRPr>
          </a:p>
          <a:p>
            <a:pPr indent="-327417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AutoNum type="arabicPeriod"/>
            </a:pPr>
            <a:r>
              <a:rPr lang="en" sz="1682">
                <a:solidFill>
                  <a:srgbClr val="434343"/>
                </a:solidFill>
              </a:rPr>
              <a:t>if v.MARK = False then</a:t>
            </a:r>
            <a:endParaRPr sz="1682">
              <a:solidFill>
                <a:srgbClr val="434343"/>
              </a:solidFill>
            </a:endParaRPr>
          </a:p>
          <a:p>
            <a:pPr indent="-327417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AutoNum type="arabicPeriod"/>
            </a:pPr>
            <a:r>
              <a:rPr lang="en" sz="1682">
                <a:solidFill>
                  <a:srgbClr val="434343"/>
                </a:solidFill>
              </a:rPr>
              <a:t>        	v.MARK = True</a:t>
            </a:r>
            <a:endParaRPr sz="1682">
              <a:solidFill>
                <a:srgbClr val="434343"/>
              </a:solidFill>
            </a:endParaRPr>
          </a:p>
          <a:p>
            <a:pPr indent="-327417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AutoNum type="arabicPeriod"/>
            </a:pPr>
            <a:r>
              <a:rPr lang="en" sz="1682">
                <a:solidFill>
                  <a:srgbClr val="434343"/>
                </a:solidFill>
              </a:rPr>
              <a:t>        	Accept message in v</a:t>
            </a:r>
            <a:endParaRPr sz="1682">
              <a:solidFill>
                <a:srgbClr val="434343"/>
              </a:solidFill>
            </a:endParaRPr>
          </a:p>
          <a:p>
            <a:pPr indent="-327417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AutoNum type="arabicPeriod"/>
            </a:pPr>
            <a:r>
              <a:rPr lang="en" sz="1682">
                <a:solidFill>
                  <a:srgbClr val="434343"/>
                </a:solidFill>
              </a:rPr>
              <a:t>        	parfor each node k E v.adjacent() do               	</a:t>
            </a:r>
            <a:endParaRPr sz="1682">
              <a:solidFill>
                <a:srgbClr val="434343"/>
              </a:solidFill>
            </a:endParaRPr>
          </a:p>
          <a:p>
            <a:pPr indent="-327417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AutoNum type="arabicPeriod"/>
            </a:pPr>
            <a:r>
              <a:rPr lang="en" sz="1682">
                <a:solidFill>
                  <a:srgbClr val="434343"/>
                </a:solidFill>
              </a:rPr>
              <a:t>                    	Call enhanced_flooding(k)</a:t>
            </a:r>
            <a:endParaRPr sz="1682">
              <a:solidFill>
                <a:srgbClr val="434343"/>
              </a:solidFill>
            </a:endParaRPr>
          </a:p>
          <a:p>
            <a:pPr indent="-327417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AutoNum type="arabicPeriod"/>
            </a:pPr>
            <a:r>
              <a:rPr lang="en" sz="1682">
                <a:solidFill>
                  <a:srgbClr val="434343"/>
                </a:solidFill>
              </a:rPr>
              <a:t>        	end parfor </a:t>
            </a:r>
            <a:endParaRPr sz="1682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