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Lato Black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Lora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Lora-italic.fntdata"/><Relationship Id="rId21" Type="http://schemas.openxmlformats.org/officeDocument/2006/relationships/slide" Target="slides/slide16.xml"/><Relationship Id="rId43" Type="http://schemas.openxmlformats.org/officeDocument/2006/relationships/font" Target="fonts/Lora-bold.fntdata"/><Relationship Id="rId24" Type="http://schemas.openxmlformats.org/officeDocument/2006/relationships/slide" Target="slides/slide19.xml"/><Relationship Id="rId46" Type="http://schemas.openxmlformats.org/officeDocument/2006/relationships/font" Target="fonts/LatoBlack-bold.fntdata"/><Relationship Id="rId23" Type="http://schemas.openxmlformats.org/officeDocument/2006/relationships/slide" Target="slides/slide18.xml"/><Relationship Id="rId45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Blac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7f52c84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7f52c84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7f52c842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7f52c84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27f52c84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27f52c84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27f52c84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27f52c84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27f52c842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27f52c842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27f52c84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27f52c84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27f52c84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27f52c84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27f52c84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27f52c84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27f52c842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27f52c842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27f52c842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27f52c842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6c6410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6c6410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27f52c842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327f52c842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27f52c842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27f52c842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27f52c84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27f52c84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27f52c842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327f52c842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327f52c84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327f52c84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327f52c84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327f52c84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244ac36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3244ac36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327f52c84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327f52c84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27f52c84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27f52c84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7f52c8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27f52c8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7f52c8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7f52c8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7f52c84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7f52c8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7f52c84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7f52c84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7f52c84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27f52c84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7f52c8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27f52c8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27f52c84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27f52c84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236725"/>
            <a:ext cx="7532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 of Custom Routing Algorithm in Cloud</a:t>
            </a:r>
            <a:endParaRPr sz="6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Disha Bhattacharya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Biswajeet Chakraborty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Palash Dey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rPr>
              <a:t>Ananya Laha</a:t>
            </a:r>
            <a:endParaRPr sz="14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72" name="Google Shape;172;p22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73" name="Google Shape;173;p22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75" name="Google Shape;175;p22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76" name="Google Shape;176;p22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78" name="Google Shape;178;p22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179" name="Google Shape;179;p22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181" name="Google Shape;181;p22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182" name="Google Shape;182;p22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184" name="Google Shape;184;p22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185" name="Google Shape;185;p22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187" name="Google Shape;187;p22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188" name="Google Shape;188;p22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190" name="Google Shape;190;p22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191" name="Google Shape;191;p22"/>
          <p:cNvCxnSpPr>
            <a:stCxn id="170" idx="3"/>
            <a:endCxn id="17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>
            <a:stCxn id="179" idx="1"/>
            <a:endCxn id="17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73" idx="1"/>
            <a:endCxn id="17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>
            <a:stCxn id="173" idx="3"/>
            <a:endCxn id="17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>
            <a:stCxn id="176" idx="3"/>
            <a:endCxn id="18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>
            <a:stCxn id="176" idx="3"/>
            <a:endCxn id="18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73" idx="3"/>
            <a:endCxn id="18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989425" y="153765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06" name="Google Shape;206;p23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07" name="Google Shape;207;p23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09" name="Google Shape;209;p23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10" name="Google Shape;210;p23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12" name="Google Shape;212;p23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13" name="Google Shape;213;p23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15" name="Google Shape;215;p23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16" name="Google Shape;216;p23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18" name="Google Shape;218;p23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19" name="Google Shape;219;p23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21" name="Google Shape;221;p23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22" name="Google Shape;222;p23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24" name="Google Shape;224;p23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25" name="Google Shape;225;p23"/>
          <p:cNvCxnSpPr>
            <a:stCxn id="204" idx="3"/>
            <a:endCxn id="210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>
            <a:stCxn id="213" idx="1"/>
            <a:endCxn id="210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3"/>
          <p:cNvCxnSpPr>
            <a:stCxn id="207" idx="1"/>
            <a:endCxn id="204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>
            <a:stCxn id="207" idx="3"/>
            <a:endCxn id="213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3"/>
          <p:cNvCxnSpPr>
            <a:stCxn id="210" idx="3"/>
            <a:endCxn id="216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3"/>
          <p:cNvCxnSpPr>
            <a:stCxn id="210" idx="3"/>
            <a:endCxn id="219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>
            <a:stCxn id="207" idx="3"/>
            <a:endCxn id="222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3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41" name="Google Shape;241;p2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42" name="Google Shape;242;p2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44" name="Google Shape;244;p2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45" name="Google Shape;245;p2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47" name="Google Shape;247;p2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48" name="Google Shape;248;p2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50" name="Google Shape;250;p2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51" name="Google Shape;251;p2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53" name="Google Shape;253;p2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54" name="Google Shape;254;p2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56" name="Google Shape;256;p2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57" name="Google Shape;257;p2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59" name="Google Shape;259;p2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60" name="Google Shape;260;p24"/>
          <p:cNvCxnSpPr>
            <a:stCxn id="239" idx="3"/>
            <a:endCxn id="24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>
            <a:stCxn id="248" idx="1"/>
            <a:endCxn id="24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4"/>
          <p:cNvCxnSpPr>
            <a:stCxn id="242" idx="1"/>
            <a:endCxn id="23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4"/>
          <p:cNvCxnSpPr>
            <a:stCxn id="242" idx="3"/>
            <a:endCxn id="24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>
            <a:stCxn id="245" idx="3"/>
            <a:endCxn id="25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>
            <a:stCxn id="245" idx="3"/>
            <a:endCxn id="25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>
            <a:stCxn id="242" idx="3"/>
            <a:endCxn id="25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4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277" name="Google Shape;277;p2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278" name="Google Shape;278;p2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280" name="Google Shape;280;p2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281" name="Google Shape;281;p2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283" name="Google Shape;283;p2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284" name="Google Shape;284;p2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286" name="Google Shape;286;p2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287" name="Google Shape;287;p2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289" name="Google Shape;289;p2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290" name="Google Shape;290;p2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292" name="Google Shape;292;p2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293" name="Google Shape;293;p2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295" name="Google Shape;295;p2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296" name="Google Shape;296;p25"/>
          <p:cNvCxnSpPr>
            <a:stCxn id="275" idx="3"/>
            <a:endCxn id="281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>
            <a:stCxn id="284" idx="1"/>
            <a:endCxn id="281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>
            <a:stCxn id="278" idx="1"/>
            <a:endCxn id="275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>
            <a:stCxn id="278" idx="3"/>
            <a:endCxn id="284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>
            <a:stCxn id="281" idx="3"/>
            <a:endCxn id="287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>
            <a:stCxn id="281" idx="3"/>
            <a:endCxn id="290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>
            <a:stCxn id="278" idx="3"/>
            <a:endCxn id="293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5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2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14" name="Google Shape;314;p26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15" name="Google Shape;315;p26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17" name="Google Shape;317;p26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18" name="Google Shape;318;p26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20" name="Google Shape;320;p26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21" name="Google Shape;321;p26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23" name="Google Shape;323;p26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24" name="Google Shape;324;p26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26" name="Google Shape;326;p26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27" name="Google Shape;327;p26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29" name="Google Shape;329;p26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30" name="Google Shape;330;p26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32" name="Google Shape;332;p26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33" name="Google Shape;333;p26"/>
          <p:cNvCxnSpPr>
            <a:stCxn id="312" idx="3"/>
            <a:endCxn id="318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6"/>
          <p:cNvCxnSpPr>
            <a:stCxn id="321" idx="1"/>
            <a:endCxn id="318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6"/>
          <p:cNvCxnSpPr>
            <a:stCxn id="315" idx="1"/>
            <a:endCxn id="312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6"/>
          <p:cNvCxnSpPr>
            <a:stCxn id="315" idx="3"/>
            <a:endCxn id="321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6"/>
          <p:cNvCxnSpPr>
            <a:stCxn id="318" idx="3"/>
            <a:endCxn id="324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6"/>
          <p:cNvCxnSpPr>
            <a:stCxn id="318" idx="3"/>
            <a:endCxn id="327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>
            <a:stCxn id="315" idx="3"/>
            <a:endCxn id="330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6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26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52" name="Google Shape;352;p27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53" name="Google Shape;353;p27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55" name="Google Shape;355;p27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56" name="Google Shape;356;p27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58" name="Google Shape;358;p27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59" name="Google Shape;359;p27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361" name="Google Shape;361;p27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362" name="Google Shape;362;p27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364" name="Google Shape;364;p27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365" name="Google Shape;365;p27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367" name="Google Shape;367;p27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368" name="Google Shape;368;p27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370" name="Google Shape;370;p27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371" name="Google Shape;371;p27"/>
          <p:cNvCxnSpPr>
            <a:stCxn id="350" idx="3"/>
            <a:endCxn id="356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7"/>
          <p:cNvCxnSpPr>
            <a:stCxn id="359" idx="1"/>
            <a:endCxn id="356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>
            <a:stCxn id="353" idx="1"/>
            <a:endCxn id="350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7"/>
          <p:cNvCxnSpPr>
            <a:stCxn id="353" idx="3"/>
            <a:endCxn id="359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7"/>
          <p:cNvCxnSpPr>
            <a:stCxn id="356" idx="3"/>
            <a:endCxn id="362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7"/>
          <p:cNvCxnSpPr>
            <a:stCxn id="356" idx="3"/>
            <a:endCxn id="365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7"/>
          <p:cNvCxnSpPr>
            <a:stCxn id="353" idx="3"/>
            <a:endCxn id="368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7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27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391" name="Google Shape;391;p28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392" name="Google Shape;392;p28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394" name="Google Shape;394;p28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395" name="Google Shape;395;p28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397" name="Google Shape;397;p28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398" name="Google Shape;398;p28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00" name="Google Shape;400;p28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01" name="Google Shape;401;p28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03" name="Google Shape;403;p28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04" name="Google Shape;404;p28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06" name="Google Shape;406;p28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07" name="Google Shape;407;p28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09" name="Google Shape;409;p28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10" name="Google Shape;410;p28"/>
          <p:cNvCxnSpPr>
            <a:stCxn id="389" idx="3"/>
            <a:endCxn id="39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8"/>
          <p:cNvCxnSpPr>
            <a:stCxn id="398" idx="1"/>
            <a:endCxn id="39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8"/>
          <p:cNvCxnSpPr>
            <a:stCxn id="392" idx="1"/>
            <a:endCxn id="38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8"/>
          <p:cNvCxnSpPr>
            <a:stCxn id="392" idx="3"/>
            <a:endCxn id="39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8"/>
          <p:cNvCxnSpPr>
            <a:stCxn id="395" idx="3"/>
            <a:endCxn id="40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8"/>
          <p:cNvCxnSpPr>
            <a:stCxn id="395" idx="3"/>
            <a:endCxn id="40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8"/>
          <p:cNvCxnSpPr>
            <a:stCxn id="392" idx="3"/>
            <a:endCxn id="40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28"/>
          <p:cNvSpPr txBox="1"/>
          <p:nvPr/>
        </p:nvSpPr>
        <p:spPr>
          <a:xfrm>
            <a:off x="6989425" y="1537638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2597275" y="75108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1882ms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809925" y="1967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3621ms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4346ms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431107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4363ms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2597275" y="34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5644ms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6488050" y="3824163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8885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28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Node6 having lower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31" name="Google Shape;431;p29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32" name="Google Shape;432;p29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34" name="Google Shape;434;p29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35" name="Google Shape;435;p29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37" name="Google Shape;437;p29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38" name="Google Shape;438;p29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40" name="Google Shape;440;p29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41" name="Google Shape;441;p29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43" name="Google Shape;443;p29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44" name="Google Shape;444;p29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46" name="Google Shape;446;p29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47" name="Google Shape;447;p29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49" name="Google Shape;449;p29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50" name="Google Shape;450;p29"/>
          <p:cNvCxnSpPr>
            <a:stCxn id="429" idx="3"/>
            <a:endCxn id="43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9"/>
          <p:cNvCxnSpPr>
            <a:stCxn id="438" idx="1"/>
            <a:endCxn id="43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9"/>
          <p:cNvCxnSpPr>
            <a:stCxn id="432" idx="1"/>
            <a:endCxn id="42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9"/>
          <p:cNvCxnSpPr>
            <a:stCxn id="432" idx="3"/>
            <a:endCxn id="43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9"/>
          <p:cNvCxnSpPr>
            <a:stCxn id="435" idx="3"/>
            <a:endCxn id="44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9"/>
          <p:cNvCxnSpPr>
            <a:stCxn id="435" idx="3"/>
            <a:endCxn id="44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9"/>
          <p:cNvCxnSpPr>
            <a:stCxn id="432" idx="3"/>
            <a:endCxn id="44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9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</a:t>
            </a: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465" name="Google Shape;465;p30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466" name="Google Shape;466;p30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468" name="Google Shape;468;p30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469" name="Google Shape;469;p30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471" name="Google Shape;471;p30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472" name="Google Shape;472;p30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474" name="Google Shape;474;p30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475" name="Google Shape;475;p30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477" name="Google Shape;477;p30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478" name="Google Shape;478;p30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480" name="Google Shape;480;p30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481" name="Google Shape;481;p30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483" name="Google Shape;483;p30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484" name="Google Shape;484;p30"/>
          <p:cNvCxnSpPr>
            <a:stCxn id="463" idx="3"/>
            <a:endCxn id="469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0"/>
          <p:cNvCxnSpPr>
            <a:stCxn id="472" idx="1"/>
            <a:endCxn id="469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0"/>
          <p:cNvCxnSpPr>
            <a:stCxn id="466" idx="1"/>
            <a:endCxn id="463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0"/>
          <p:cNvCxnSpPr>
            <a:stCxn id="466" idx="3"/>
            <a:endCxn id="472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0"/>
          <p:cNvCxnSpPr>
            <a:stCxn id="469" idx="3"/>
            <a:endCxn id="475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0"/>
          <p:cNvCxnSpPr>
            <a:stCxn id="469" idx="3"/>
            <a:endCxn id="478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0"/>
          <p:cNvCxnSpPr>
            <a:stCxn id="466" idx="3"/>
            <a:endCxn id="481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0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30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1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01" name="Google Shape;501;p31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03" name="Google Shape;503;p31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04" name="Google Shape;504;p31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06" name="Google Shape;506;p31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07" name="Google Shape;507;p31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09" name="Google Shape;509;p31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10" name="Google Shape;510;p31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12" name="Google Shape;512;p31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13" name="Google Shape;513;p31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15" name="Google Shape;515;p31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16" name="Google Shape;516;p31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18" name="Google Shape;518;p31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19" name="Google Shape;519;p31"/>
          <p:cNvCxnSpPr>
            <a:stCxn id="498" idx="3"/>
            <a:endCxn id="504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>
            <a:stCxn id="507" idx="1"/>
            <a:endCxn id="504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1"/>
          <p:cNvCxnSpPr>
            <a:stCxn id="501" idx="1"/>
            <a:endCxn id="498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1"/>
          <p:cNvCxnSpPr>
            <a:stCxn id="501" idx="3"/>
            <a:endCxn id="507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1"/>
          <p:cNvCxnSpPr>
            <a:stCxn id="504" idx="3"/>
            <a:endCxn id="510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1"/>
          <p:cNvCxnSpPr>
            <a:stCxn id="504" idx="3"/>
            <a:endCxn id="513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1"/>
          <p:cNvCxnSpPr>
            <a:stCxn id="501" idx="3"/>
            <a:endCxn id="516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31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1"/>
          <p:cNvSpPr txBox="1"/>
          <p:nvPr/>
        </p:nvSpPr>
        <p:spPr>
          <a:xfrm>
            <a:off x="80992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1711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31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Basic Idea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1496650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Algorithm</a:t>
            </a:r>
            <a:r>
              <a:rPr lang="en">
                <a:solidFill>
                  <a:srgbClr val="434343"/>
                </a:solidFill>
              </a:rPr>
              <a:t> for distributing data to all nodes in a network based on the concept of percolation centrality (PC) or betweenness centrality (BC)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Enhancement of the controlled flooding algorithm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➢"/>
            </a:pPr>
            <a:r>
              <a:rPr lang="en">
                <a:solidFill>
                  <a:srgbClr val="434343"/>
                </a:solidFill>
              </a:rPr>
              <a:t>Adding concept of percolation centrality 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2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36" name="Google Shape;536;p32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37" name="Google Shape;537;p32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2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39" name="Google Shape;539;p32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40" name="Google Shape;540;p32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2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42" name="Google Shape;542;p32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43" name="Google Shape;543;p32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45" name="Google Shape;545;p32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46" name="Google Shape;546;p32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48" name="Google Shape;548;p32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49" name="Google Shape;549;p32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51" name="Google Shape;551;p32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52" name="Google Shape;552;p32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54" name="Google Shape;554;p32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55" name="Google Shape;555;p32"/>
          <p:cNvCxnSpPr>
            <a:stCxn id="534" idx="3"/>
            <a:endCxn id="540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2"/>
          <p:cNvCxnSpPr>
            <a:stCxn id="543" idx="1"/>
            <a:endCxn id="540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2"/>
          <p:cNvCxnSpPr>
            <a:stCxn id="537" idx="1"/>
            <a:endCxn id="534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>
            <a:stCxn id="537" idx="3"/>
            <a:endCxn id="543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2"/>
          <p:cNvCxnSpPr>
            <a:stCxn id="540" idx="3"/>
            <a:endCxn id="546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2"/>
          <p:cNvCxnSpPr>
            <a:stCxn id="540" idx="3"/>
            <a:endCxn id="549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2"/>
          <p:cNvCxnSpPr>
            <a:stCxn id="537" idx="3"/>
            <a:endCxn id="552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2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80992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1711ms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4288850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32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3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573" name="Google Shape;573;p33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574" name="Google Shape;574;p33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576" name="Google Shape;576;p33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577" name="Google Shape;577;p33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579" name="Google Shape;579;p33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580" name="Google Shape;580;p33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582" name="Google Shape;582;p33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583" name="Google Shape;583;p33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585" name="Google Shape;585;p33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586" name="Google Shape;586;p33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588" name="Google Shape;588;p33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589" name="Google Shape;589;p33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591" name="Google Shape;591;p33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592" name="Google Shape;592;p33"/>
          <p:cNvCxnSpPr>
            <a:stCxn id="571" idx="3"/>
            <a:endCxn id="577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3"/>
          <p:cNvCxnSpPr>
            <a:stCxn id="580" idx="1"/>
            <a:endCxn id="577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3"/>
          <p:cNvCxnSpPr>
            <a:stCxn id="574" idx="1"/>
            <a:endCxn id="571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3"/>
          <p:cNvCxnSpPr>
            <a:stCxn id="574" idx="3"/>
            <a:endCxn id="580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3"/>
          <p:cNvCxnSpPr>
            <a:stCxn id="577" idx="3"/>
            <a:endCxn id="583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3"/>
          <p:cNvCxnSpPr>
            <a:stCxn id="577" idx="3"/>
            <a:endCxn id="586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3"/>
          <p:cNvCxnSpPr>
            <a:stCxn id="574" idx="3"/>
            <a:endCxn id="589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33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80992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1711ms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4288850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33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611" name="Google Shape;611;p34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612" name="Google Shape;612;p34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614" name="Google Shape;614;p34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615" name="Google Shape;615;p34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4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617" name="Google Shape;617;p34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618" name="Google Shape;618;p34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20" name="Google Shape;620;p34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21" name="Google Shape;621;p34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23" name="Google Shape;623;p34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24" name="Google Shape;624;p34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26" name="Google Shape;626;p34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27" name="Google Shape;627;p34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29" name="Google Shape;629;p34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30" name="Google Shape;630;p34"/>
          <p:cNvCxnSpPr>
            <a:stCxn id="609" idx="3"/>
            <a:endCxn id="615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4"/>
          <p:cNvCxnSpPr>
            <a:stCxn id="618" idx="1"/>
            <a:endCxn id="615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4"/>
          <p:cNvCxnSpPr>
            <a:stCxn id="612" idx="1"/>
            <a:endCxn id="609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4"/>
          <p:cNvCxnSpPr>
            <a:stCxn id="612" idx="3"/>
            <a:endCxn id="618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4"/>
          <p:cNvCxnSpPr>
            <a:stCxn id="615" idx="3"/>
            <a:endCxn id="621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4"/>
          <p:cNvCxnSpPr>
            <a:stCxn id="615" idx="3"/>
            <a:endCxn id="624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4"/>
          <p:cNvCxnSpPr>
            <a:stCxn id="612" idx="3"/>
            <a:endCxn id="627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34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80992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1711ms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4288850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6839975" y="15376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34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5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5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650" name="Google Shape;650;p35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651" name="Google Shape;651;p35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653" name="Google Shape;653;p35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654" name="Google Shape;654;p35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5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656" name="Google Shape;656;p35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657" name="Google Shape;657;p35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5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659" name="Google Shape;659;p35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660" name="Google Shape;660;p35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662" name="Google Shape;662;p35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663" name="Google Shape;663;p35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665" name="Google Shape;665;p35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666" name="Google Shape;666;p35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668" name="Google Shape;668;p35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669" name="Google Shape;669;p35"/>
          <p:cNvCxnSpPr>
            <a:stCxn id="648" idx="3"/>
            <a:endCxn id="654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5"/>
          <p:cNvCxnSpPr>
            <a:stCxn id="657" idx="1"/>
            <a:endCxn id="654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5"/>
          <p:cNvCxnSpPr>
            <a:stCxn id="651" idx="1"/>
            <a:endCxn id="648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5"/>
          <p:cNvCxnSpPr>
            <a:stCxn id="651" idx="3"/>
            <a:endCxn id="657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>
            <a:stCxn id="654" idx="3"/>
            <a:endCxn id="660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>
            <a:stCxn id="654" idx="3"/>
            <a:endCxn id="663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>
            <a:stCxn id="651" idx="3"/>
            <a:endCxn id="666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5"/>
          <p:cNvSpPr txBox="1"/>
          <p:nvPr/>
        </p:nvSpPr>
        <p:spPr>
          <a:xfrm>
            <a:off x="2708525" y="751100"/>
            <a:ext cx="6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35"/>
          <p:cNvSpPr txBox="1"/>
          <p:nvPr/>
        </p:nvSpPr>
        <p:spPr>
          <a:xfrm>
            <a:off x="2577925" y="3423975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35"/>
          <p:cNvSpPr txBox="1"/>
          <p:nvPr/>
        </p:nvSpPr>
        <p:spPr>
          <a:xfrm>
            <a:off x="809925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1711ms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4288850" y="20099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2292ms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5"/>
          <p:cNvSpPr txBox="1"/>
          <p:nvPr/>
        </p:nvSpPr>
        <p:spPr>
          <a:xfrm>
            <a:off x="6839875" y="-12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2508ms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35"/>
          <p:cNvSpPr txBox="1"/>
          <p:nvPr/>
        </p:nvSpPr>
        <p:spPr>
          <a:xfrm>
            <a:off x="6839975" y="1537638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2561ms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35"/>
          <p:cNvSpPr txBox="1"/>
          <p:nvPr/>
        </p:nvSpPr>
        <p:spPr>
          <a:xfrm>
            <a:off x="6488050" y="3824163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5717ms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683;p35"/>
          <p:cNvSpPr txBox="1"/>
          <p:nvPr>
            <p:ph idx="4294967295" type="title"/>
          </p:nvPr>
        </p:nvSpPr>
        <p:spPr>
          <a:xfrm>
            <a:off x="0" y="4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33" u="sng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Routing Starts From Node7 having higher Degree (Percolation Centrality)</a:t>
            </a:r>
            <a:endParaRPr i="1" sz="1733" u="sng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Observation</a:t>
            </a:r>
            <a:endParaRPr sz="3600"/>
          </a:p>
        </p:txBody>
      </p:sp>
      <p:sp>
        <p:nvSpPr>
          <p:cNvPr id="689" name="Google Shape;689;p36"/>
          <p:cNvSpPr txBox="1"/>
          <p:nvPr>
            <p:ph idx="1" type="subTitle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Time taken for distribution: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90" name="Google Shape;6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" y="1844650"/>
            <a:ext cx="9028000" cy="20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"/>
          <p:cNvSpPr txBox="1"/>
          <p:nvPr>
            <p:ph idx="4294967295" type="body"/>
          </p:nvPr>
        </p:nvSpPr>
        <p:spPr>
          <a:xfrm>
            <a:off x="729450" y="652125"/>
            <a:ext cx="76887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 u="sng">
                <a:solidFill>
                  <a:srgbClr val="434343"/>
                </a:solidFill>
              </a:rPr>
              <a:t>Betweenness Centrality vs. Total Delay</a:t>
            </a:r>
            <a:endParaRPr b="1" sz="2400" u="sng">
              <a:solidFill>
                <a:srgbClr val="434343"/>
              </a:solidFill>
            </a:endParaRPr>
          </a:p>
        </p:txBody>
      </p:sp>
      <p:pic>
        <p:nvPicPr>
          <p:cNvPr id="696" name="Google Shape;6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638" y="1433500"/>
            <a:ext cx="6406323" cy="33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"/>
          <p:cNvSpPr txBox="1"/>
          <p:nvPr>
            <p:ph type="ctrTitle"/>
          </p:nvPr>
        </p:nvSpPr>
        <p:spPr>
          <a:xfrm>
            <a:off x="729625" y="457550"/>
            <a:ext cx="7688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702" name="Google Shape;702;p38"/>
          <p:cNvSpPr txBox="1"/>
          <p:nvPr>
            <p:ph idx="1" type="subTitle"/>
          </p:nvPr>
        </p:nvSpPr>
        <p:spPr>
          <a:xfrm>
            <a:off x="729625" y="1614525"/>
            <a:ext cx="7688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It can be concluded from the scatter plot that the node having higher value of betweenness centrality will distribute the data/file in lesser time than the one having lower value of betweenness centrality.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 txBox="1"/>
          <p:nvPr>
            <p:ph type="ctrTitle"/>
          </p:nvPr>
        </p:nvSpPr>
        <p:spPr>
          <a:xfrm>
            <a:off x="727650" y="56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Scope</a:t>
            </a:r>
            <a:endParaRPr sz="3600"/>
          </a:p>
        </p:txBody>
      </p:sp>
      <p:sp>
        <p:nvSpPr>
          <p:cNvPr id="708" name="Google Shape;708;p39"/>
          <p:cNvSpPr txBox="1"/>
          <p:nvPr>
            <p:ph idx="4294967295" type="body"/>
          </p:nvPr>
        </p:nvSpPr>
        <p:spPr>
          <a:xfrm>
            <a:off x="727650" y="1660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Introduction of  automation to minimize the number of manual steps to run the scripts for each routing.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 sz="1600">
                <a:solidFill>
                  <a:srgbClr val="434343"/>
                </a:solidFill>
              </a:rPr>
              <a:t>Distributing resources with complex format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400">
                <a:latin typeface="Lora"/>
                <a:ea typeface="Lora"/>
                <a:cs typeface="Lora"/>
                <a:sym typeface="Lora"/>
              </a:rPr>
              <a:t>Thank You</a:t>
            </a:r>
            <a:endParaRPr i="1" sz="8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650" y="487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650" y="127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purpose of the routing algorithm is to make decisions for the router concerning the optimal paths for data distribution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router uses the routing algorithm to get the path that would best serve to transport the data throughout the network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The routing algorithm that our protocol uses is a major factor in the performance of our routing environment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650" y="542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Brief Description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7650" y="1550000"/>
            <a:ext cx="76887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B</a:t>
            </a:r>
            <a:r>
              <a:rPr lang="en">
                <a:solidFill>
                  <a:srgbClr val="434343"/>
                </a:solidFill>
              </a:rPr>
              <a:t>roadcast algorithm which determines the optimal route to deliver a message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Similar to the controlled flooding algorithm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Enhance the flooding algorithm using the concept of percolation centralit</a:t>
            </a:r>
            <a:r>
              <a:rPr lang="en">
                <a:solidFill>
                  <a:srgbClr val="434343"/>
                </a:solidFill>
              </a:rPr>
              <a:t>y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❖"/>
            </a:pPr>
            <a:r>
              <a:rPr lang="en">
                <a:solidFill>
                  <a:srgbClr val="434343"/>
                </a:solidFill>
              </a:rPr>
              <a:t>Send a message that percolates via the nodes of the network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51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Tech Stack: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100" y="257175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475" y="2760150"/>
            <a:ext cx="1799780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1</a:t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To start routing from node with highest Betweenness Centrality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procedure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graphPC = descending_PercCentrality(G)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graphPC[i].MARK = False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for i &lt;- 0, n-1 do</a:t>
            </a:r>
            <a:endParaRPr sz="14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        	Call enhanced_flooding(graphPC[i])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51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Algorithm Implementation</a:t>
            </a:r>
            <a:endParaRPr sz="3600"/>
          </a:p>
        </p:txBody>
      </p:sp>
      <p:sp>
        <p:nvSpPr>
          <p:cNvPr id="126" name="Google Shape;126;p19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4294967295" type="body"/>
          </p:nvPr>
        </p:nvSpPr>
        <p:spPr>
          <a:xfrm>
            <a:off x="729450" y="2078875"/>
            <a:ext cx="72966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8">
                <a:solidFill>
                  <a:srgbClr val="434343"/>
                </a:solidFill>
              </a:rPr>
              <a:t>Algorithm for controlled flooding mechanism</a:t>
            </a:r>
            <a:endParaRPr sz="1808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procedure enhanced_flooding(v)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if v.MARK = False then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v.MARK = True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Accept message in v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parfor each node k E v.adjacent() do               	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            	Call enhanced_flooding(k)</a:t>
            </a:r>
            <a:endParaRPr sz="1682">
              <a:solidFill>
                <a:srgbClr val="434343"/>
              </a:solidFill>
            </a:endParaRPr>
          </a:p>
          <a:p>
            <a:pPr indent="-32741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AutoNum type="arabicPeriod"/>
            </a:pPr>
            <a:r>
              <a:rPr lang="en" sz="1682">
                <a:solidFill>
                  <a:srgbClr val="434343"/>
                </a:solidFill>
              </a:rPr>
              <a:t>        	end parfor </a:t>
            </a:r>
            <a:endParaRPr sz="168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728038" y="5136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Network Formation</a:t>
            </a:r>
            <a:endParaRPr sz="36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03" y="1111375"/>
            <a:ext cx="4910798" cy="37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509600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771572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10.128.0.2</a:t>
            </a:r>
            <a:endParaRPr sz="1100"/>
          </a:p>
        </p:txBody>
      </p:sp>
      <p:sp>
        <p:nvSpPr>
          <p:cNvPr id="140" name="Google Shape;140;p21"/>
          <p:cNvSpPr/>
          <p:nvPr/>
        </p:nvSpPr>
        <p:spPr>
          <a:xfrm>
            <a:off x="959477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Node1</a:t>
            </a:r>
            <a:endParaRPr sz="900"/>
          </a:p>
        </p:txBody>
      </p:sp>
      <p:sp>
        <p:nvSpPr>
          <p:cNvPr id="141" name="Google Shape;141;p21"/>
          <p:cNvSpPr/>
          <p:nvPr/>
        </p:nvSpPr>
        <p:spPr>
          <a:xfrm>
            <a:off x="2258625" y="36969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520597" y="41403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10.128.0.5</a:t>
            </a:r>
            <a:endParaRPr sz="1100"/>
          </a:p>
        </p:txBody>
      </p:sp>
      <p:sp>
        <p:nvSpPr>
          <p:cNvPr id="143" name="Google Shape;143;p21"/>
          <p:cNvSpPr/>
          <p:nvPr/>
        </p:nvSpPr>
        <p:spPr>
          <a:xfrm>
            <a:off x="2708502" y="38241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Node4</a:t>
            </a:r>
            <a:endParaRPr sz="900"/>
          </a:p>
        </p:txBody>
      </p:sp>
      <p:sp>
        <p:nvSpPr>
          <p:cNvPr id="144" name="Google Shape;144;p21"/>
          <p:cNvSpPr/>
          <p:nvPr/>
        </p:nvSpPr>
        <p:spPr>
          <a:xfrm>
            <a:off x="2258650" y="10310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520622" y="14745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10.128.0.8</a:t>
            </a:r>
            <a:endParaRPr sz="1100"/>
          </a:p>
        </p:txBody>
      </p:sp>
      <p:sp>
        <p:nvSpPr>
          <p:cNvPr id="146" name="Google Shape;146;p21"/>
          <p:cNvSpPr/>
          <p:nvPr/>
        </p:nvSpPr>
        <p:spPr>
          <a:xfrm>
            <a:off x="2708527" y="11583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Node7</a:t>
            </a:r>
            <a:endParaRPr sz="900"/>
          </a:p>
        </p:txBody>
      </p:sp>
      <p:sp>
        <p:nvSpPr>
          <p:cNvPr id="147" name="Google Shape;147;p21"/>
          <p:cNvSpPr/>
          <p:nvPr/>
        </p:nvSpPr>
        <p:spPr>
          <a:xfrm>
            <a:off x="3988625" y="2312200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250597" y="2755683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10.128.0.3</a:t>
            </a:r>
            <a:endParaRPr sz="1100"/>
          </a:p>
        </p:txBody>
      </p:sp>
      <p:sp>
        <p:nvSpPr>
          <p:cNvPr id="149" name="Google Shape;149;p21"/>
          <p:cNvSpPr/>
          <p:nvPr/>
        </p:nvSpPr>
        <p:spPr>
          <a:xfrm>
            <a:off x="4438502" y="2439473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Node2</a:t>
            </a:r>
            <a:endParaRPr sz="900"/>
          </a:p>
        </p:txBody>
      </p:sp>
      <p:sp>
        <p:nvSpPr>
          <p:cNvPr id="150" name="Google Shape;150;p21"/>
          <p:cNvSpPr/>
          <p:nvPr/>
        </p:nvSpPr>
        <p:spPr>
          <a:xfrm>
            <a:off x="6539650" y="3095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801622" y="7530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10.128.0.6</a:t>
            </a:r>
            <a:endParaRPr sz="1100"/>
          </a:p>
        </p:txBody>
      </p:sp>
      <p:sp>
        <p:nvSpPr>
          <p:cNvPr id="152" name="Google Shape;152;p21"/>
          <p:cNvSpPr/>
          <p:nvPr/>
        </p:nvSpPr>
        <p:spPr>
          <a:xfrm>
            <a:off x="6989427" y="4368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Node5</a:t>
            </a:r>
            <a:endParaRPr sz="900"/>
          </a:p>
        </p:txBody>
      </p:sp>
      <p:sp>
        <p:nvSpPr>
          <p:cNvPr id="153" name="Google Shape;153;p21"/>
          <p:cNvSpPr/>
          <p:nvPr/>
        </p:nvSpPr>
        <p:spPr>
          <a:xfrm>
            <a:off x="6539650" y="18826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801622" y="23261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10.128.0.7</a:t>
            </a:r>
            <a:endParaRPr sz="1100"/>
          </a:p>
        </p:txBody>
      </p:sp>
      <p:sp>
        <p:nvSpPr>
          <p:cNvPr id="155" name="Google Shape;155;p21"/>
          <p:cNvSpPr/>
          <p:nvPr/>
        </p:nvSpPr>
        <p:spPr>
          <a:xfrm>
            <a:off x="6989527" y="20099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Node6</a:t>
            </a:r>
            <a:endParaRPr sz="900"/>
          </a:p>
        </p:txBody>
      </p:sp>
      <p:sp>
        <p:nvSpPr>
          <p:cNvPr id="156" name="Google Shape;156;p21"/>
          <p:cNvSpPr/>
          <p:nvPr/>
        </p:nvSpPr>
        <p:spPr>
          <a:xfrm>
            <a:off x="6187725" y="4140375"/>
            <a:ext cx="15537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449697" y="4583858"/>
            <a:ext cx="10296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10.128.0.4</a:t>
            </a:r>
            <a:endParaRPr sz="1100"/>
          </a:p>
        </p:txBody>
      </p:sp>
      <p:sp>
        <p:nvSpPr>
          <p:cNvPr id="158" name="Google Shape;158;p21"/>
          <p:cNvSpPr/>
          <p:nvPr/>
        </p:nvSpPr>
        <p:spPr>
          <a:xfrm>
            <a:off x="6637602" y="4267648"/>
            <a:ext cx="654000" cy="31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Node3</a:t>
            </a:r>
            <a:endParaRPr sz="900"/>
          </a:p>
        </p:txBody>
      </p:sp>
      <p:cxnSp>
        <p:nvCxnSpPr>
          <p:cNvPr id="159" name="Google Shape;159;p21"/>
          <p:cNvCxnSpPr>
            <a:stCxn id="138" idx="3"/>
            <a:endCxn id="144" idx="2"/>
          </p:cNvCxnSpPr>
          <p:nvPr/>
        </p:nvCxnSpPr>
        <p:spPr>
          <a:xfrm flipH="1" rot="10800000">
            <a:off x="2063300" y="2058550"/>
            <a:ext cx="9723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stCxn id="147" idx="1"/>
            <a:endCxn id="144" idx="2"/>
          </p:cNvCxnSpPr>
          <p:nvPr/>
        </p:nvCxnSpPr>
        <p:spPr>
          <a:xfrm rot="10800000">
            <a:off x="3035525" y="2058550"/>
            <a:ext cx="953100" cy="7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stCxn id="141" idx="1"/>
            <a:endCxn id="138" idx="2"/>
          </p:cNvCxnSpPr>
          <p:nvPr/>
        </p:nvCxnSpPr>
        <p:spPr>
          <a:xfrm rot="10800000">
            <a:off x="1286325" y="3339750"/>
            <a:ext cx="972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stCxn id="141" idx="3"/>
            <a:endCxn id="147" idx="2"/>
          </p:cNvCxnSpPr>
          <p:nvPr/>
        </p:nvCxnSpPr>
        <p:spPr>
          <a:xfrm flipH="1" rot="10800000">
            <a:off x="3812325" y="3339750"/>
            <a:ext cx="953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stCxn id="144" idx="3"/>
            <a:endCxn id="150" idx="1"/>
          </p:cNvCxnSpPr>
          <p:nvPr/>
        </p:nvCxnSpPr>
        <p:spPr>
          <a:xfrm flipH="1" rot="10800000">
            <a:off x="3812350" y="823325"/>
            <a:ext cx="27273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44" idx="3"/>
            <a:endCxn id="153" idx="1"/>
          </p:cNvCxnSpPr>
          <p:nvPr/>
        </p:nvCxnSpPr>
        <p:spPr>
          <a:xfrm>
            <a:off x="3812350" y="1544825"/>
            <a:ext cx="2727300" cy="8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41" idx="3"/>
            <a:endCxn id="156" idx="1"/>
          </p:cNvCxnSpPr>
          <p:nvPr/>
        </p:nvCxnSpPr>
        <p:spPr>
          <a:xfrm>
            <a:off x="3812325" y="4210650"/>
            <a:ext cx="23754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