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Lora"/>
      <p:regular r:id="rId44"/>
      <p:bold r:id="rId45"/>
      <p:italic r:id="rId46"/>
      <p:boldItalic r:id="rId47"/>
    </p:embeddedFont>
    <p:embeddedFont>
      <p:font typeface="Lato Black"/>
      <p:bold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Lora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Lora-italic.fntdata"/><Relationship Id="rId45" Type="http://schemas.openxmlformats.org/officeDocument/2006/relationships/font" Target="fonts/Lo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Black-bold.fntdata"/><Relationship Id="rId47" Type="http://schemas.openxmlformats.org/officeDocument/2006/relationships/font" Target="fonts/Lora-boldItalic.fntdata"/><Relationship Id="rId49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7f52c8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27f52c8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3e40644f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3e40644f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27f52c84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27f52c84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27f52c842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27f52c84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27f52c842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27f52c84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27f52c842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27f52c842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27f52c84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27f52c84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27f52c842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27f52c842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27f52c842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27f52c842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27f52c842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27f52c842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6c6410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6c6410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27f52c842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327f52c842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3e40644f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33e40644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3e40644f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33e40644f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33e40644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33e40644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3e40644f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33e40644f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33e40644f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33e40644f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27f52c84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327f52c84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27f52c84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327f52c84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244ac36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244ac36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327f52c842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327f52c842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7f52c8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27f52c8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27f52c84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27f52c84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e40644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3e40644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3e40644f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3e40644f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27f52c8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27f52c8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7f52c84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7f52c84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27f52c84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27f52c84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27f52c84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27f52c84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236725"/>
            <a:ext cx="7532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Implementation of Custom Routing Algorithm in Cloud</a:t>
            </a:r>
            <a:endParaRPr sz="6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By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Disha Bhattacharya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Biswajeet Chakraborty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Palash Dey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Ananya Laha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728038" y="513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Network Formation</a:t>
            </a:r>
            <a:endParaRPr sz="36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03" y="1111375"/>
            <a:ext cx="4910798" cy="37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728038" y="513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Betweenness Centrality of Nodes</a:t>
            </a:r>
            <a:endParaRPr sz="33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763" y="1409150"/>
            <a:ext cx="4470674" cy="33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159" name="Google Shape;159;p24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160" name="Google Shape;160;p24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162" name="Google Shape;162;p24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163" name="Google Shape;163;p24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165" name="Google Shape;165;p24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166" name="Google Shape;166;p24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168" name="Google Shape;168;p24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169" name="Google Shape;169;p24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171" name="Google Shape;171;p24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172" name="Google Shape;172;p24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174" name="Google Shape;174;p24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175" name="Google Shape;175;p24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177" name="Google Shape;177;p24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178" name="Google Shape;178;p24"/>
          <p:cNvCxnSpPr>
            <a:stCxn id="157" idx="3"/>
            <a:endCxn id="163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4"/>
          <p:cNvCxnSpPr>
            <a:stCxn id="166" idx="1"/>
            <a:endCxn id="163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4"/>
          <p:cNvCxnSpPr>
            <a:stCxn id="160" idx="1"/>
            <a:endCxn id="157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>
            <a:stCxn id="160" idx="3"/>
            <a:endCxn id="166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>
            <a:stCxn id="163" idx="3"/>
            <a:endCxn id="169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>
            <a:stCxn id="163" idx="3"/>
            <a:endCxn id="172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4"/>
          <p:cNvCxnSpPr>
            <a:stCxn id="160" idx="3"/>
            <a:endCxn id="175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4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</a:t>
            </a: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6989425" y="153765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193" name="Google Shape;193;p25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194" name="Google Shape;194;p25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196" name="Google Shape;196;p25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197" name="Google Shape;197;p25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199" name="Google Shape;199;p25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200" name="Google Shape;200;p25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202" name="Google Shape;202;p25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203" name="Google Shape;203;p25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205" name="Google Shape;205;p25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206" name="Google Shape;206;p25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208" name="Google Shape;208;p25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209" name="Google Shape;209;p25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211" name="Google Shape;211;p25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212" name="Google Shape;212;p25"/>
          <p:cNvCxnSpPr>
            <a:stCxn id="191" idx="3"/>
            <a:endCxn id="197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5"/>
          <p:cNvCxnSpPr>
            <a:stCxn id="200" idx="1"/>
            <a:endCxn id="197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>
            <a:stCxn id="194" idx="1"/>
            <a:endCxn id="191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stCxn id="194" idx="3"/>
            <a:endCxn id="200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>
            <a:stCxn id="197" idx="3"/>
            <a:endCxn id="203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5"/>
          <p:cNvCxnSpPr>
            <a:stCxn id="197" idx="3"/>
            <a:endCxn id="206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>
            <a:stCxn id="194" idx="3"/>
            <a:endCxn id="209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5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5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228" name="Google Shape;228;p26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229" name="Google Shape;229;p26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231" name="Google Shape;231;p26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232" name="Google Shape;232;p26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234" name="Google Shape;234;p26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235" name="Google Shape;235;p26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237" name="Google Shape;237;p26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238" name="Google Shape;238;p26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240" name="Google Shape;240;p26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241" name="Google Shape;241;p26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243" name="Google Shape;243;p26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244" name="Google Shape;244;p26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246" name="Google Shape;246;p26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247" name="Google Shape;247;p26"/>
          <p:cNvCxnSpPr>
            <a:stCxn id="226" idx="3"/>
            <a:endCxn id="232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6"/>
          <p:cNvCxnSpPr>
            <a:stCxn id="235" idx="1"/>
            <a:endCxn id="232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6"/>
          <p:cNvCxnSpPr>
            <a:stCxn id="229" idx="1"/>
            <a:endCxn id="226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6"/>
          <p:cNvCxnSpPr>
            <a:stCxn id="229" idx="3"/>
            <a:endCxn id="235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>
            <a:stCxn id="232" idx="3"/>
            <a:endCxn id="238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6"/>
          <p:cNvCxnSpPr>
            <a:stCxn id="232" idx="3"/>
            <a:endCxn id="241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6"/>
          <p:cNvCxnSpPr>
            <a:stCxn id="229" idx="3"/>
            <a:endCxn id="244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6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6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264" name="Google Shape;264;p27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265" name="Google Shape;265;p27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267" name="Google Shape;267;p27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268" name="Google Shape;268;p27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270" name="Google Shape;270;p27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271" name="Google Shape;271;p27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273" name="Google Shape;273;p27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274" name="Google Shape;274;p27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276" name="Google Shape;276;p27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277" name="Google Shape;277;p27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279" name="Google Shape;279;p27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280" name="Google Shape;280;p27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282" name="Google Shape;282;p27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283" name="Google Shape;283;p27"/>
          <p:cNvCxnSpPr>
            <a:stCxn id="262" idx="3"/>
            <a:endCxn id="268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7"/>
          <p:cNvCxnSpPr>
            <a:stCxn id="271" idx="1"/>
            <a:endCxn id="268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7"/>
          <p:cNvCxnSpPr>
            <a:stCxn id="265" idx="1"/>
            <a:endCxn id="262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7"/>
          <p:cNvCxnSpPr>
            <a:stCxn id="265" idx="3"/>
            <a:endCxn id="271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7"/>
          <p:cNvCxnSpPr>
            <a:stCxn id="268" idx="3"/>
            <a:endCxn id="274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7"/>
          <p:cNvCxnSpPr>
            <a:stCxn id="268" idx="3"/>
            <a:endCxn id="277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7"/>
          <p:cNvCxnSpPr>
            <a:stCxn id="265" idx="3"/>
            <a:endCxn id="280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7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7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301" name="Google Shape;301;p28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302" name="Google Shape;302;p28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304" name="Google Shape;304;p28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305" name="Google Shape;305;p28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307" name="Google Shape;307;p28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308" name="Google Shape;308;p28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310" name="Google Shape;310;p28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311" name="Google Shape;311;p28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313" name="Google Shape;313;p28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314" name="Google Shape;314;p28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316" name="Google Shape;316;p28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317" name="Google Shape;317;p28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319" name="Google Shape;319;p28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320" name="Google Shape;320;p28"/>
          <p:cNvCxnSpPr>
            <a:stCxn id="299" idx="3"/>
            <a:endCxn id="305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8"/>
          <p:cNvCxnSpPr>
            <a:stCxn id="308" idx="1"/>
            <a:endCxn id="305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8"/>
          <p:cNvCxnSpPr>
            <a:stCxn id="302" idx="1"/>
            <a:endCxn id="299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8"/>
          <p:cNvCxnSpPr>
            <a:stCxn id="302" idx="3"/>
            <a:endCxn id="308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8"/>
          <p:cNvCxnSpPr>
            <a:stCxn id="305" idx="3"/>
            <a:endCxn id="311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8"/>
          <p:cNvCxnSpPr>
            <a:stCxn id="305" idx="3"/>
            <a:endCxn id="314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8"/>
          <p:cNvCxnSpPr>
            <a:stCxn id="302" idx="3"/>
            <a:endCxn id="317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8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431107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4363ms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8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339" name="Google Shape;339;p29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340" name="Google Shape;340;p29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342" name="Google Shape;342;p29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343" name="Google Shape;343;p29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345" name="Google Shape;345;p29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346" name="Google Shape;346;p29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348" name="Google Shape;348;p29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349" name="Google Shape;349;p29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351" name="Google Shape;351;p29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352" name="Google Shape;352;p29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354" name="Google Shape;354;p29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355" name="Google Shape;355;p29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357" name="Google Shape;357;p29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358" name="Google Shape;358;p29"/>
          <p:cNvCxnSpPr>
            <a:stCxn id="337" idx="3"/>
            <a:endCxn id="343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9"/>
          <p:cNvCxnSpPr>
            <a:stCxn id="346" idx="1"/>
            <a:endCxn id="343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9"/>
          <p:cNvCxnSpPr>
            <a:stCxn id="340" idx="1"/>
            <a:endCxn id="337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9"/>
          <p:cNvCxnSpPr>
            <a:stCxn id="340" idx="3"/>
            <a:endCxn id="346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9"/>
          <p:cNvCxnSpPr>
            <a:stCxn id="343" idx="3"/>
            <a:endCxn id="349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9"/>
          <p:cNvCxnSpPr>
            <a:stCxn id="343" idx="3"/>
            <a:endCxn id="352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9"/>
          <p:cNvCxnSpPr>
            <a:stCxn id="340" idx="3"/>
            <a:endCxn id="355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9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431107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4363ms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2597275" y="34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5644ms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29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378" name="Google Shape;378;p30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379" name="Google Shape;379;p30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381" name="Google Shape;381;p30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382" name="Google Shape;382;p30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384" name="Google Shape;384;p30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385" name="Google Shape;385;p30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387" name="Google Shape;387;p30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388" name="Google Shape;388;p30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390" name="Google Shape;390;p30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391" name="Google Shape;391;p30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393" name="Google Shape;393;p30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394" name="Google Shape;394;p30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396" name="Google Shape;396;p30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397" name="Google Shape;397;p30"/>
          <p:cNvCxnSpPr>
            <a:stCxn id="376" idx="3"/>
            <a:endCxn id="382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0"/>
          <p:cNvCxnSpPr>
            <a:stCxn id="385" idx="1"/>
            <a:endCxn id="382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0"/>
          <p:cNvCxnSpPr>
            <a:stCxn id="379" idx="1"/>
            <a:endCxn id="376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0"/>
          <p:cNvCxnSpPr>
            <a:stCxn id="379" idx="3"/>
            <a:endCxn id="385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0"/>
          <p:cNvCxnSpPr>
            <a:stCxn id="382" idx="3"/>
            <a:endCxn id="388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0"/>
          <p:cNvCxnSpPr>
            <a:stCxn id="382" idx="3"/>
            <a:endCxn id="391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0"/>
          <p:cNvCxnSpPr>
            <a:stCxn id="379" idx="3"/>
            <a:endCxn id="394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0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0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431107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4363ms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2597275" y="34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5644ms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6488050" y="3824163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8885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30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418" name="Google Shape;418;p31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419" name="Google Shape;419;p31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1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421" name="Google Shape;421;p31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422" name="Google Shape;422;p31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424" name="Google Shape;424;p31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425" name="Google Shape;425;p31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427" name="Google Shape;427;p31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428" name="Google Shape;428;p31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430" name="Google Shape;430;p31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431" name="Google Shape;431;p31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433" name="Google Shape;433;p31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434" name="Google Shape;434;p31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436" name="Google Shape;436;p31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437" name="Google Shape;437;p31"/>
          <p:cNvCxnSpPr>
            <a:stCxn id="416" idx="3"/>
            <a:endCxn id="422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1"/>
          <p:cNvCxnSpPr>
            <a:stCxn id="425" idx="1"/>
            <a:endCxn id="422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1"/>
          <p:cNvCxnSpPr>
            <a:stCxn id="419" idx="1"/>
            <a:endCxn id="416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1"/>
          <p:cNvCxnSpPr>
            <a:stCxn id="419" idx="3"/>
            <a:endCxn id="425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1"/>
          <p:cNvCxnSpPr>
            <a:stCxn id="422" idx="3"/>
            <a:endCxn id="428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1"/>
          <p:cNvCxnSpPr>
            <a:stCxn id="422" idx="3"/>
            <a:endCxn id="431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1"/>
          <p:cNvCxnSpPr>
            <a:stCxn id="419" idx="3"/>
            <a:endCxn id="434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31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</a:t>
            </a: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1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625" y="457550"/>
            <a:ext cx="76881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Basic Idea</a:t>
            </a:r>
            <a:endParaRPr sz="36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1496650"/>
            <a:ext cx="76881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Algorithm</a:t>
            </a:r>
            <a:r>
              <a:rPr lang="en">
                <a:solidFill>
                  <a:srgbClr val="434343"/>
                </a:solidFill>
              </a:rPr>
              <a:t> for distributing data to all nodes in a network based on the concept of percolation centrality (PC) or betweenness centrality (BC)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Enhancement of the controlled flooding algorithm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Adding concept of percolation centrality 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452" name="Google Shape;452;p32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453" name="Google Shape;453;p32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455" name="Google Shape;455;p32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456" name="Google Shape;456;p32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458" name="Google Shape;458;p32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459" name="Google Shape;459;p32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461" name="Google Shape;461;p32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462" name="Google Shape;462;p32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464" name="Google Shape;464;p32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465" name="Google Shape;465;p32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467" name="Google Shape;467;p32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468" name="Google Shape;468;p32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470" name="Google Shape;470;p32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471" name="Google Shape;471;p32"/>
          <p:cNvCxnSpPr>
            <a:stCxn id="450" idx="3"/>
            <a:endCxn id="456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2"/>
          <p:cNvCxnSpPr>
            <a:stCxn id="459" idx="1"/>
            <a:endCxn id="456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32"/>
          <p:cNvCxnSpPr>
            <a:stCxn id="453" idx="1"/>
            <a:endCxn id="450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2"/>
          <p:cNvCxnSpPr>
            <a:stCxn id="453" idx="3"/>
            <a:endCxn id="459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2"/>
          <p:cNvCxnSpPr>
            <a:stCxn id="456" idx="3"/>
            <a:endCxn id="462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2"/>
          <p:cNvCxnSpPr>
            <a:stCxn id="456" idx="3"/>
            <a:endCxn id="465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2"/>
          <p:cNvCxnSpPr>
            <a:stCxn id="453" idx="3"/>
            <a:endCxn id="468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32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32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3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3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487" name="Google Shape;487;p33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488" name="Google Shape;488;p33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490" name="Google Shape;490;p33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491" name="Google Shape;491;p33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493" name="Google Shape;493;p33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494" name="Google Shape;494;p33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496" name="Google Shape;496;p33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497" name="Google Shape;497;p33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3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499" name="Google Shape;499;p33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500" name="Google Shape;500;p33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502" name="Google Shape;502;p33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503" name="Google Shape;503;p33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505" name="Google Shape;505;p33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506" name="Google Shape;506;p33"/>
          <p:cNvCxnSpPr>
            <a:stCxn id="485" idx="3"/>
            <a:endCxn id="491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3"/>
          <p:cNvCxnSpPr>
            <a:stCxn id="494" idx="1"/>
            <a:endCxn id="491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3"/>
          <p:cNvCxnSpPr>
            <a:stCxn id="488" idx="1"/>
            <a:endCxn id="485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3"/>
          <p:cNvCxnSpPr>
            <a:stCxn id="488" idx="3"/>
            <a:endCxn id="494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3"/>
          <p:cNvCxnSpPr>
            <a:stCxn id="491" idx="3"/>
            <a:endCxn id="497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3"/>
          <p:cNvCxnSpPr>
            <a:stCxn id="491" idx="3"/>
            <a:endCxn id="500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3"/>
          <p:cNvCxnSpPr>
            <a:stCxn id="488" idx="3"/>
            <a:endCxn id="503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33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33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3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33"/>
          <p:cNvSpPr txBox="1"/>
          <p:nvPr/>
        </p:nvSpPr>
        <p:spPr>
          <a:xfrm>
            <a:off x="4279250" y="19501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4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4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523" name="Google Shape;523;p34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524" name="Google Shape;524;p34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526" name="Google Shape;526;p34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527" name="Google Shape;527;p34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4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529" name="Google Shape;529;p34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530" name="Google Shape;530;p34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4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532" name="Google Shape;532;p34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533" name="Google Shape;533;p34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4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535" name="Google Shape;535;p34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536" name="Google Shape;536;p34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538" name="Google Shape;538;p34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539" name="Google Shape;539;p34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4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541" name="Google Shape;541;p34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542" name="Google Shape;542;p34"/>
          <p:cNvCxnSpPr>
            <a:stCxn id="521" idx="3"/>
            <a:endCxn id="527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4"/>
          <p:cNvCxnSpPr>
            <a:stCxn id="530" idx="1"/>
            <a:endCxn id="527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4"/>
          <p:cNvCxnSpPr>
            <a:stCxn id="524" idx="1"/>
            <a:endCxn id="521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4"/>
          <p:cNvCxnSpPr>
            <a:stCxn id="524" idx="3"/>
            <a:endCxn id="530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4"/>
          <p:cNvCxnSpPr>
            <a:stCxn id="527" idx="3"/>
            <a:endCxn id="533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4"/>
          <p:cNvCxnSpPr>
            <a:stCxn id="527" idx="3"/>
            <a:endCxn id="536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4"/>
          <p:cNvCxnSpPr>
            <a:stCxn id="524" idx="3"/>
            <a:endCxn id="539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34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34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4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34"/>
          <p:cNvSpPr txBox="1"/>
          <p:nvPr/>
        </p:nvSpPr>
        <p:spPr>
          <a:xfrm>
            <a:off x="4279250" y="19501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34"/>
          <p:cNvSpPr txBox="1"/>
          <p:nvPr/>
        </p:nvSpPr>
        <p:spPr>
          <a:xfrm>
            <a:off x="6830375" y="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2508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560" name="Google Shape;560;p35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561" name="Google Shape;561;p35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563" name="Google Shape;563;p35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564" name="Google Shape;564;p35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5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566" name="Google Shape;566;p35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567" name="Google Shape;567;p35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5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569" name="Google Shape;569;p35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570" name="Google Shape;570;p35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5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572" name="Google Shape;572;p35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573" name="Google Shape;573;p35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575" name="Google Shape;575;p35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576" name="Google Shape;576;p35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5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578" name="Google Shape;578;p35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579" name="Google Shape;579;p35"/>
          <p:cNvCxnSpPr>
            <a:stCxn id="558" idx="3"/>
            <a:endCxn id="564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5"/>
          <p:cNvCxnSpPr>
            <a:stCxn id="567" idx="1"/>
            <a:endCxn id="564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5"/>
          <p:cNvCxnSpPr>
            <a:stCxn id="561" idx="1"/>
            <a:endCxn id="558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5"/>
          <p:cNvCxnSpPr>
            <a:stCxn id="561" idx="3"/>
            <a:endCxn id="567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5"/>
          <p:cNvCxnSpPr>
            <a:stCxn id="564" idx="3"/>
            <a:endCxn id="570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5"/>
          <p:cNvCxnSpPr>
            <a:stCxn id="564" idx="3"/>
            <a:endCxn id="573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5"/>
          <p:cNvCxnSpPr>
            <a:stCxn id="561" idx="3"/>
            <a:endCxn id="576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5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587;p35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5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4279250" y="19501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590;p35"/>
          <p:cNvSpPr txBox="1"/>
          <p:nvPr/>
        </p:nvSpPr>
        <p:spPr>
          <a:xfrm>
            <a:off x="6830375" y="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2508ms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1" name="Google Shape;591;p35"/>
          <p:cNvSpPr txBox="1"/>
          <p:nvPr/>
        </p:nvSpPr>
        <p:spPr>
          <a:xfrm>
            <a:off x="6830375" y="1537638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2561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6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598" name="Google Shape;598;p36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599" name="Google Shape;599;p36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601" name="Google Shape;601;p36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602" name="Google Shape;602;p36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6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604" name="Google Shape;604;p36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605" name="Google Shape;605;p36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6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607" name="Google Shape;607;p36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608" name="Google Shape;608;p36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6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610" name="Google Shape;610;p36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611" name="Google Shape;611;p36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6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613" name="Google Shape;613;p36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614" name="Google Shape;614;p36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6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616" name="Google Shape;616;p36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617" name="Google Shape;617;p36"/>
          <p:cNvCxnSpPr>
            <a:stCxn id="596" idx="3"/>
            <a:endCxn id="602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36"/>
          <p:cNvCxnSpPr>
            <a:stCxn id="605" idx="1"/>
            <a:endCxn id="602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6"/>
          <p:cNvCxnSpPr>
            <a:stCxn id="599" idx="1"/>
            <a:endCxn id="596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6"/>
          <p:cNvCxnSpPr>
            <a:stCxn id="599" idx="3"/>
            <a:endCxn id="605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6"/>
          <p:cNvCxnSpPr>
            <a:stCxn id="602" idx="3"/>
            <a:endCxn id="608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36"/>
          <p:cNvCxnSpPr>
            <a:stCxn id="602" idx="3"/>
            <a:endCxn id="611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6"/>
          <p:cNvCxnSpPr>
            <a:stCxn id="599" idx="3"/>
            <a:endCxn id="614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36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36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36"/>
          <p:cNvSpPr txBox="1"/>
          <p:nvPr/>
        </p:nvSpPr>
        <p:spPr>
          <a:xfrm>
            <a:off x="4279250" y="19501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36"/>
          <p:cNvSpPr txBox="1"/>
          <p:nvPr/>
        </p:nvSpPr>
        <p:spPr>
          <a:xfrm>
            <a:off x="6830375" y="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2508ms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36"/>
          <p:cNvSpPr txBox="1"/>
          <p:nvPr/>
        </p:nvSpPr>
        <p:spPr>
          <a:xfrm>
            <a:off x="6830375" y="1537638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2561ms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36"/>
          <p:cNvSpPr txBox="1"/>
          <p:nvPr/>
        </p:nvSpPr>
        <p:spPr>
          <a:xfrm>
            <a:off x="2549325" y="33397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3670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637" name="Google Shape;637;p37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638" name="Google Shape;638;p37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640" name="Google Shape;640;p37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641" name="Google Shape;641;p37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643" name="Google Shape;643;p37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644" name="Google Shape;644;p37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646" name="Google Shape;646;p37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647" name="Google Shape;647;p37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649" name="Google Shape;649;p37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650" name="Google Shape;650;p37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652" name="Google Shape;652;p37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653" name="Google Shape;653;p37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655" name="Google Shape;655;p37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656" name="Google Shape;656;p37"/>
          <p:cNvCxnSpPr>
            <a:stCxn id="635" idx="3"/>
            <a:endCxn id="641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7"/>
          <p:cNvCxnSpPr>
            <a:stCxn id="644" idx="1"/>
            <a:endCxn id="641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7"/>
          <p:cNvCxnSpPr>
            <a:stCxn id="638" idx="1"/>
            <a:endCxn id="635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7"/>
          <p:cNvCxnSpPr>
            <a:stCxn id="638" idx="3"/>
            <a:endCxn id="644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37"/>
          <p:cNvCxnSpPr>
            <a:stCxn id="641" idx="3"/>
            <a:endCxn id="647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37"/>
          <p:cNvCxnSpPr>
            <a:stCxn id="641" idx="3"/>
            <a:endCxn id="650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7"/>
          <p:cNvCxnSpPr>
            <a:stCxn id="638" idx="3"/>
            <a:endCxn id="653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37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37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7"/>
          <p:cNvSpPr txBox="1"/>
          <p:nvPr/>
        </p:nvSpPr>
        <p:spPr>
          <a:xfrm>
            <a:off x="800325" y="19679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1171ms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37"/>
          <p:cNvSpPr txBox="1"/>
          <p:nvPr/>
        </p:nvSpPr>
        <p:spPr>
          <a:xfrm>
            <a:off x="4279250" y="19501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7" name="Google Shape;667;p37"/>
          <p:cNvSpPr txBox="1"/>
          <p:nvPr/>
        </p:nvSpPr>
        <p:spPr>
          <a:xfrm>
            <a:off x="6830375" y="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2508ms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8" name="Google Shape;668;p37"/>
          <p:cNvSpPr txBox="1"/>
          <p:nvPr/>
        </p:nvSpPr>
        <p:spPr>
          <a:xfrm>
            <a:off x="6830375" y="1537638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2561ms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37"/>
          <p:cNvSpPr txBox="1"/>
          <p:nvPr/>
        </p:nvSpPr>
        <p:spPr>
          <a:xfrm>
            <a:off x="2549325" y="3339750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3670ms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37"/>
          <p:cNvSpPr txBox="1"/>
          <p:nvPr/>
        </p:nvSpPr>
        <p:spPr>
          <a:xfrm>
            <a:off x="6478350" y="3782175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5717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"/>
          <p:cNvSpPr txBox="1"/>
          <p:nvPr>
            <p:ph type="ctrTitle"/>
          </p:nvPr>
        </p:nvSpPr>
        <p:spPr>
          <a:xfrm>
            <a:off x="727650" y="56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Observation</a:t>
            </a:r>
            <a:endParaRPr sz="3600"/>
          </a:p>
        </p:txBody>
      </p:sp>
      <p:sp>
        <p:nvSpPr>
          <p:cNvPr id="676" name="Google Shape;676;p38"/>
          <p:cNvSpPr txBox="1"/>
          <p:nvPr>
            <p:ph idx="1" type="subTitle"/>
          </p:nvPr>
        </p:nvSpPr>
        <p:spPr>
          <a:xfrm>
            <a:off x="729450" y="1377725"/>
            <a:ext cx="76887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Time taken for distribution: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77" name="Google Shape;6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0" y="1844650"/>
            <a:ext cx="9028000" cy="20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 txBox="1"/>
          <p:nvPr>
            <p:ph idx="4294967295" type="body"/>
          </p:nvPr>
        </p:nvSpPr>
        <p:spPr>
          <a:xfrm>
            <a:off x="729450" y="652125"/>
            <a:ext cx="76887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 u="sng">
                <a:solidFill>
                  <a:srgbClr val="434343"/>
                </a:solidFill>
              </a:rPr>
              <a:t>Betweenness Centrality vs. Total Delay</a:t>
            </a:r>
            <a:endParaRPr b="1" sz="2400" u="sng">
              <a:solidFill>
                <a:srgbClr val="434343"/>
              </a:solidFill>
            </a:endParaRPr>
          </a:p>
        </p:txBody>
      </p:sp>
      <p:pic>
        <p:nvPicPr>
          <p:cNvPr id="683" name="Google Shape;6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38" y="1433500"/>
            <a:ext cx="6406323" cy="33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0"/>
          <p:cNvSpPr txBox="1"/>
          <p:nvPr>
            <p:ph type="ctrTitle"/>
          </p:nvPr>
        </p:nvSpPr>
        <p:spPr>
          <a:xfrm>
            <a:off x="729625" y="457550"/>
            <a:ext cx="76881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689" name="Google Shape;689;p40"/>
          <p:cNvSpPr txBox="1"/>
          <p:nvPr>
            <p:ph idx="1" type="subTitle"/>
          </p:nvPr>
        </p:nvSpPr>
        <p:spPr>
          <a:xfrm>
            <a:off x="729625" y="1614525"/>
            <a:ext cx="76881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It can be concluded from the scatter plot that the node having higher value of betweenness centrality will distribute the data/file in lesser time than the one having lower value of betweenness centrality.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1"/>
          <p:cNvSpPr txBox="1"/>
          <p:nvPr>
            <p:ph type="ctrTitle"/>
          </p:nvPr>
        </p:nvSpPr>
        <p:spPr>
          <a:xfrm>
            <a:off x="727650" y="56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Scope</a:t>
            </a:r>
            <a:endParaRPr sz="3600"/>
          </a:p>
        </p:txBody>
      </p:sp>
      <p:sp>
        <p:nvSpPr>
          <p:cNvPr id="695" name="Google Shape;695;p41"/>
          <p:cNvSpPr txBox="1"/>
          <p:nvPr>
            <p:ph idx="4294967295" type="body"/>
          </p:nvPr>
        </p:nvSpPr>
        <p:spPr>
          <a:xfrm>
            <a:off x="727650" y="1660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 sz="1600">
                <a:solidFill>
                  <a:srgbClr val="434343"/>
                </a:solidFill>
              </a:rPr>
              <a:t>Introduction of  automation to minimize the number of manual steps to run the scripts for each routing.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 sz="1600">
                <a:solidFill>
                  <a:srgbClr val="434343"/>
                </a:solidFill>
              </a:rPr>
              <a:t>Distributing resources with complex format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7650" y="48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7650" y="1272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The purpose of the routing algorithm is to make decisions for the router concerning the optimal paths for data distribution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The router uses the routing algorithm to get the path that would best serve to transport the data throughout the network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The routing algorithm that our protocol uses is a major factor in the performance of our routing environment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2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400">
                <a:latin typeface="Lora"/>
                <a:ea typeface="Lora"/>
                <a:cs typeface="Lora"/>
                <a:sym typeface="Lora"/>
              </a:rPr>
              <a:t>Thank You</a:t>
            </a:r>
            <a:endParaRPr i="1" sz="8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7650" y="48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Broadcasting</a:t>
            </a:r>
            <a:endParaRPr sz="3600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7650" y="1272775"/>
            <a:ext cx="76887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 Message is destined to all network devices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Most straightforward way: N-way-unicast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Broadcast Algorithms: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1. Uncontrolled Flooding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2. Controlled Flooding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3. Spanning Tree Broadcast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7650" y="48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Broadcasting</a:t>
            </a:r>
            <a:endParaRPr sz="36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1447800"/>
            <a:ext cx="46196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611625" y="3842450"/>
            <a:ext cx="3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 duplication vs in-network duplication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727650" y="54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Brief Description</a:t>
            </a:r>
            <a:endParaRPr sz="3600"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7650" y="1550000"/>
            <a:ext cx="76887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Similar to the controlled flooding algorithm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Enhance the flooding algorithm using the concept of percolation centralit</a:t>
            </a:r>
            <a:r>
              <a:rPr lang="en">
                <a:solidFill>
                  <a:srgbClr val="434343"/>
                </a:solidFill>
              </a:rPr>
              <a:t>y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Send a message that percolates via the nodes of the network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Time taken will be the least by using the concept of percolation centrality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729450" y="519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</a:t>
            </a:r>
            <a:endParaRPr sz="3600"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Tech Stack: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100" y="2571750"/>
            <a:ext cx="1390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475" y="2760150"/>
            <a:ext cx="179978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729450" y="51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Algorithm Implementation</a:t>
            </a:r>
            <a:endParaRPr sz="3600"/>
          </a:p>
        </p:txBody>
      </p:sp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1</a:t>
            </a:r>
            <a:endParaRPr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To start routing from node with highest Betweenness Centrality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procedure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graphPC = descending_PercCentrality(G)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for i &lt;- 0, n-1 do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       	graphPC[i].MARK = False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for i &lt;- 0, n-1 do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       	Call enhanced_flooding(graphPC[i])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ctrTitle"/>
          </p:nvPr>
        </p:nvSpPr>
        <p:spPr>
          <a:xfrm>
            <a:off x="729450" y="51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 Implementation</a:t>
            </a:r>
            <a:endParaRPr sz="3600"/>
          </a:p>
        </p:txBody>
      </p:sp>
      <p:sp>
        <p:nvSpPr>
          <p:cNvPr id="139" name="Google Shape;139;p21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729450" y="2078875"/>
            <a:ext cx="72966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8">
                <a:solidFill>
                  <a:srgbClr val="434343"/>
                </a:solidFill>
              </a:rPr>
              <a:t>Algorithm for controlled flooding mechanism</a:t>
            </a:r>
            <a:endParaRPr sz="1808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procedure enhanced_flooding(v)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if v.MARK = False then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v.MARK = True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Accept message in v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parfor each node k E v.adjacent() do               	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            	Call enhanced_flooding(k)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end parfor </a:t>
            </a:r>
            <a:endParaRPr sz="1682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