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96" r:id="rId5"/>
    <p:sldId id="404" r:id="rId6"/>
    <p:sldId id="403" r:id="rId7"/>
    <p:sldId id="367" r:id="rId8"/>
    <p:sldId id="405" r:id="rId9"/>
    <p:sldId id="412" r:id="rId10"/>
    <p:sldId id="411" r:id="rId11"/>
    <p:sldId id="406" r:id="rId12"/>
    <p:sldId id="407" r:id="rId13"/>
    <p:sldId id="409" r:id="rId14"/>
    <p:sldId id="410" r:id="rId15"/>
    <p:sldId id="391" r:id="rId16"/>
    <p:sldId id="392" r:id="rId17"/>
    <p:sldId id="315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DATHESH GP" initials="RG" lastIdx="1" clrIdx="0">
    <p:extLst>
      <p:ext uri="{19B8F6BF-5375-455C-9EA6-DF929625EA0E}">
        <p15:presenceInfo xmlns:p15="http://schemas.microsoft.com/office/powerpoint/2012/main" userId="a74d4e0bcc64dd72" providerId="Windows Live"/>
      </p:ext>
    </p:extLst>
  </p:cmAuthor>
  <p:cmAuthor id="2" name="Raghudathesh G P [MAHE-MSOIS]" initials="RGP[" lastIdx="1" clrIdx="1">
    <p:extLst>
      <p:ext uri="{19B8F6BF-5375-455C-9EA6-DF929625EA0E}">
        <p15:presenceInfo xmlns:p15="http://schemas.microsoft.com/office/powerpoint/2012/main" userId="Raghudathesh G P [MAHE-MSOI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8307A-369B-B5CA-0C46-AD096E2703B2}" v="2739" dt="2023-09-05T02:10:12.260"/>
    <p1510:client id="{16173859-E818-C663-CB2D-221C6C838634}" v="40" dt="2023-09-06T03:58:55.386"/>
    <p1510:client id="{4AF0FD70-F65A-0E50-65B0-4B9B4725395F}" v="340" dt="2023-09-11T09:24:07.171"/>
    <p1510:client id="{50B26B46-E039-4C49-A706-405D0F2CB910}" v="393" dt="2023-09-05T09:26:12.906"/>
    <p1510:client id="{6969970F-F667-B668-9DBE-A441F268EBBE}" v="23" dt="2023-09-12T10:56:24.574"/>
    <p1510:client id="{6CEB8355-7000-09FF-9D1F-930E44D02F31}" v="209" dt="2023-09-10T16:57:12.619"/>
    <p1510:client id="{730D8C9F-EBA2-34B0-7B5D-9C300C46A1C7}" v="392" dt="2023-09-06T05:48:23.283"/>
    <p1510:client id="{7E52EE00-DE4B-2E62-69B2-07A2AB127164}" v="3" dt="2023-09-12T07:33:19.915"/>
    <p1510:client id="{8D35D6F3-FB23-EB99-0DCD-224B831535EA}" v="169" dt="2023-09-12T14:16:03.419"/>
    <p1510:client id="{936C470E-57CD-4871-BDD3-90EDA74C6E11}" v="246" dt="2023-09-04T04:53:42.736"/>
    <p1510:client id="{B5D7DE1B-DCBD-9F46-D20B-08136DC74BF5}" v="907" dt="2023-09-09T10:09:48.329"/>
    <p1510:client id="{E2C3E706-ABD1-A3B6-F8EF-7D24E98BB5B2}" v="339" dt="2023-09-03T13:11:43.825"/>
    <p1510:client id="{F48DAA88-6492-93DA-8CA3-F40EE0C5A507}" v="768" dt="2023-09-04T14:18:04.600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/>
              <a:t>Manipal School</a:t>
            </a:r>
            <a:r>
              <a:rPr lang="en-US" sz="1200" baseline="0"/>
              <a:t> of</a:t>
            </a:r>
            <a:r>
              <a:rPr lang="en-US" sz="120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>
            <a:extLst>
              <a:ext uri="{FF2B5EF4-FFF2-40B4-BE49-F238E27FC236}">
                <a16:creationId xmlns:a16="http://schemas.microsoft.com/office/drawing/2014/main" id="{383AD160-C921-418A-A434-8575746F34D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69" y="1072260"/>
            <a:ext cx="8915400" cy="635110"/>
          </a:xfrm>
        </p:spPr>
        <p:txBody>
          <a:bodyPr lIns="91440" tIns="45720" rIns="91440" bIns="45720" anchor="t"/>
          <a:lstStyle/>
          <a:p>
            <a:r>
              <a:rPr lang="en-US" sz="2800" b="1">
                <a:latin typeface="Calibri"/>
                <a:ea typeface="Calibri"/>
                <a:cs typeface="Calibri"/>
              </a:rPr>
              <a:t>Ensemble Methods in 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93412"/>
            <a:ext cx="8534400" cy="4679331"/>
          </a:xfrm>
        </p:spPr>
        <p:txBody>
          <a:bodyPr lIns="91440" tIns="45720" rIns="91440" bIns="45720" anchor="t"/>
          <a:lstStyle/>
          <a:p>
            <a:pPr>
              <a:spcBef>
                <a:spcPct val="50000"/>
              </a:spcBef>
            </a:pPr>
            <a:endParaRPr lang="en-US" sz="1800" i="1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800" i="1">
                <a:latin typeface="Calibri"/>
                <a:cs typeface="Calibri"/>
              </a:rPr>
              <a:t>by</a:t>
            </a:r>
            <a:endParaRPr lang="en-US" sz="1400" i="1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993300"/>
                </a:solidFill>
                <a:cs typeface="Arial"/>
              </a:rPr>
              <a:t>SAI DISHA .D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accent4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231057026</a:t>
            </a:r>
            <a:endParaRPr lang="en-US">
              <a:solidFill>
                <a:schemeClr val="accent4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accent4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ME in Artificial Intelligence &amp; Machine Learning</a:t>
            </a:r>
            <a:endParaRPr lang="en-US">
              <a:solidFill>
                <a:schemeClr val="accent4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1325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52005" y="155457"/>
            <a:ext cx="316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Seminar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FD56-EEE4-4CB7-B4A6-60E5600032EF}"/>
              </a:ext>
            </a:extLst>
          </p:cNvPr>
          <p:cNvSpPr/>
          <p:nvPr/>
        </p:nvSpPr>
        <p:spPr>
          <a:xfrm>
            <a:off x="3124200" y="3866926"/>
            <a:ext cx="28956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endParaRPr lang="en-US" sz="1400" i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D8DCD4-2622-4F79-81B1-3DBD7577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5886"/>
              </p:ext>
            </p:extLst>
          </p:nvPr>
        </p:nvGraphicFramePr>
        <p:xfrm>
          <a:off x="304800" y="4328652"/>
          <a:ext cx="8534400" cy="212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38058675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026407157"/>
                    </a:ext>
                  </a:extLst>
                </a:gridCol>
              </a:tblGrid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1: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2</a:t>
                      </a:r>
                      <a:r>
                        <a:rPr lang="en-IN" sz="2000" b="1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1074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err="1">
                          <a:solidFill>
                            <a:srgbClr val="993300"/>
                          </a:solidFill>
                          <a:latin typeface="Calibri"/>
                          <a:ea typeface="+mn-ea"/>
                          <a:cs typeface="Calibri"/>
                        </a:rPr>
                        <a:t>Dr.</a:t>
                      </a:r>
                      <a:r>
                        <a:rPr lang="en-IN" sz="2000" b="1" kern="1200">
                          <a:solidFill>
                            <a:srgbClr val="993300"/>
                          </a:solidFill>
                          <a:latin typeface="Calibri"/>
                          <a:ea typeface="+mn-ea"/>
                          <a:cs typeface="Calibri"/>
                        </a:rPr>
                        <a:t> Keerthana Prasad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>
                          <a:solidFill>
                            <a:srgbClr val="993300"/>
                          </a:solidFill>
                          <a:latin typeface="Calibri"/>
                          <a:ea typeface="+mn-ea"/>
                          <a:cs typeface="Calibri"/>
                        </a:rPr>
                        <a:t>Mr. Balaji .B</a:t>
                      </a:r>
                      <a:endParaRPr lang="en-IN" sz="2000" b="1" kern="120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87426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Professor &amp; Director</a:t>
                      </a:r>
                      <a:endParaRPr lang="en-IN" sz="2000" kern="120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Assistant Professor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773260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0231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kern="12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394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5.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Random Forests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56633" y="1336182"/>
            <a:ext cx="7920507" cy="4651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Find best k by plotting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In multi-core system, run time complexity is O(depth * k)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Space complexity O(space occupied by 1 DT * k)</a:t>
            </a:r>
          </a:p>
        </p:txBody>
      </p:sp>
      <p:pic>
        <p:nvPicPr>
          <p:cNvPr id="7" name="Picture 6" descr="A graph of a number of trees in random forest&#10;&#10;Description automatically generated">
            <a:extLst>
              <a:ext uri="{FF2B5EF4-FFF2-40B4-BE49-F238E27FC236}">
                <a16:creationId xmlns:a16="http://schemas.microsoft.com/office/drawing/2014/main" id="{C7AE1448-231F-8D88-EE90-AD76593E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58" y="2157588"/>
            <a:ext cx="5811390" cy="28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6.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Boosting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828519" y="832974"/>
            <a:ext cx="7920507" cy="4566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/>
                <a:cs typeface="Times New Roman"/>
              </a:rPr>
              <a:t>CORE IDEA: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2000">
                <a:latin typeface="Times New Roman"/>
                <a:cs typeface="Times New Roman"/>
              </a:rPr>
              <a:t>Consider </a:t>
            </a:r>
            <a:r>
              <a:rPr lang="en-US" sz="2000" err="1">
                <a:latin typeface="Times New Roman"/>
                <a:cs typeface="Times New Roman"/>
              </a:rPr>
              <a:t>D</a:t>
            </a:r>
            <a:r>
              <a:rPr lang="en-US" sz="2000" baseline="-25000" err="1">
                <a:latin typeface="Times New Roman"/>
                <a:cs typeface="Times New Roman"/>
              </a:rPr>
              <a:t>train</a:t>
            </a:r>
            <a:r>
              <a:rPr lang="en-US" sz="2000" baseline="-2500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= {x</a:t>
            </a:r>
            <a:r>
              <a:rPr lang="en-US" sz="2000" baseline="-25000">
                <a:latin typeface="Times New Roman"/>
                <a:cs typeface="Times New Roman"/>
              </a:rPr>
              <a:t>i,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y</a:t>
            </a:r>
            <a:r>
              <a:rPr lang="en-US" sz="2000" baseline="-25000" err="1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} for all 'n' samples.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M</a:t>
            </a:r>
            <a:r>
              <a:rPr lang="en-US" sz="2000" baseline="-25000">
                <a:latin typeface="Times New Roman"/>
                <a:cs typeface="Times New Roman"/>
              </a:rPr>
              <a:t>0</a:t>
            </a:r>
            <a:r>
              <a:rPr lang="en-US" sz="2000">
                <a:latin typeface="Times New Roman"/>
                <a:cs typeface="Times New Roman"/>
              </a:rPr>
              <a:t> trained on </a:t>
            </a:r>
            <a:r>
              <a:rPr lang="en-US" sz="2000" err="1">
                <a:latin typeface="Times New Roman"/>
                <a:cs typeface="Times New Roman"/>
              </a:rPr>
              <a:t>D</a:t>
            </a:r>
            <a:r>
              <a:rPr lang="en-US" sz="2000" baseline="-25000" err="1">
                <a:latin typeface="Times New Roman"/>
                <a:cs typeface="Times New Roman"/>
              </a:rPr>
              <a:t>train</a:t>
            </a:r>
            <a:r>
              <a:rPr lang="en-US" sz="2000">
                <a:latin typeface="Times New Roman"/>
                <a:cs typeface="Times New Roman"/>
              </a:rPr>
              <a:t> has </a:t>
            </a:r>
            <a:r>
              <a:rPr lang="en-US" sz="2000" err="1">
                <a:latin typeface="Times New Roman"/>
                <a:cs typeface="Times New Roman"/>
              </a:rPr>
              <a:t>error</a:t>
            </a:r>
            <a:r>
              <a:rPr lang="en-US" sz="2000" baseline="-25000" err="1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 = </a:t>
            </a:r>
            <a:r>
              <a:rPr lang="en-US" sz="2000" err="1">
                <a:latin typeface="Times New Roman"/>
                <a:cs typeface="Times New Roman"/>
              </a:rPr>
              <a:t>y</a:t>
            </a:r>
            <a:r>
              <a:rPr lang="en-US" sz="2000" baseline="-25000" err="1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-h</a:t>
            </a:r>
            <a:r>
              <a:rPr lang="en-US" sz="2000" baseline="-25000">
                <a:latin typeface="Times New Roman"/>
                <a:cs typeface="Times New Roman"/>
              </a:rPr>
              <a:t>o</a:t>
            </a:r>
            <a:r>
              <a:rPr lang="en-US" sz="2000">
                <a:latin typeface="Times New Roman"/>
                <a:cs typeface="Times New Roman"/>
              </a:rPr>
              <a:t>(x</a:t>
            </a:r>
            <a:r>
              <a:rPr lang="en-US" sz="2000" baseline="-25000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Model M1 trained on {x</a:t>
            </a:r>
            <a:r>
              <a:rPr lang="en-US" sz="2000" baseline="-25000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error</a:t>
            </a:r>
            <a:r>
              <a:rPr lang="en-US" sz="2000" baseline="-25000" err="1">
                <a:latin typeface="Times New Roman"/>
                <a:cs typeface="Times New Roman"/>
              </a:rPr>
              <a:t>i</a:t>
            </a:r>
            <a:r>
              <a:rPr lang="en-US" sz="2000">
                <a:latin typeface="Times New Roman"/>
                <a:cs typeface="Times New Roman"/>
              </a:rPr>
              <a:t>} for all n samples. 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Times New Roman"/>
                <a:cs typeface="Times New Roman"/>
              </a:rPr>
              <a:t>At the end of stage 1, we have weighted sum of 2 base models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Times New Roman"/>
                <a:cs typeface="Times New Roman"/>
              </a:rPr>
              <a:t>     H</a:t>
            </a:r>
            <a:r>
              <a:rPr lang="en-US" sz="2000" baseline="-25000">
                <a:latin typeface="Times New Roman"/>
                <a:cs typeface="Times New Roman"/>
              </a:rPr>
              <a:t>1</a:t>
            </a:r>
            <a:r>
              <a:rPr lang="en-US" sz="2000">
                <a:latin typeface="Times New Roman"/>
                <a:cs typeface="Times New Roman"/>
              </a:rPr>
              <a:t>(x) = α</a:t>
            </a:r>
            <a:r>
              <a:rPr lang="en-US" sz="2000" baseline="-25000">
                <a:latin typeface="Times New Roman"/>
                <a:cs typeface="Times New Roman"/>
              </a:rPr>
              <a:t>0</a:t>
            </a:r>
            <a:r>
              <a:rPr lang="en-US" sz="2000">
                <a:latin typeface="Times New Roman"/>
                <a:cs typeface="Times New Roman"/>
              </a:rPr>
              <a:t>h</a:t>
            </a:r>
            <a:r>
              <a:rPr lang="en-US" sz="2000" baseline="-25000">
                <a:latin typeface="Times New Roman"/>
                <a:cs typeface="Times New Roman"/>
              </a:rPr>
              <a:t>0</a:t>
            </a:r>
            <a:r>
              <a:rPr lang="en-US" sz="2000">
                <a:latin typeface="Times New Roman"/>
                <a:cs typeface="Times New Roman"/>
              </a:rPr>
              <a:t>(x) + α</a:t>
            </a:r>
            <a:r>
              <a:rPr lang="en-US" sz="2000" baseline="-25000">
                <a:latin typeface="Times New Roman"/>
                <a:cs typeface="Times New Roman"/>
              </a:rPr>
              <a:t>1</a:t>
            </a:r>
            <a:r>
              <a:rPr lang="en-US" sz="2000">
                <a:latin typeface="Times New Roman"/>
                <a:cs typeface="Times New Roman"/>
              </a:rPr>
              <a:t>h</a:t>
            </a:r>
            <a:r>
              <a:rPr lang="en-US" sz="2000" baseline="-25000">
                <a:latin typeface="Times New Roman"/>
                <a:cs typeface="Times New Roman"/>
              </a:rPr>
              <a:t>1</a:t>
            </a:r>
            <a:r>
              <a:rPr lang="en-US" sz="2000">
                <a:latin typeface="Times New Roman"/>
                <a:cs typeface="Times New Roman"/>
              </a:rPr>
              <a:t>(x)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Similarly at end of stage T, we have the model as below: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6" name="Picture 5" descr="A black and white symbol&#10;&#10;Description automatically generated">
            <a:extLst>
              <a:ext uri="{FF2B5EF4-FFF2-40B4-BE49-F238E27FC236}">
                <a16:creationId xmlns:a16="http://schemas.microsoft.com/office/drawing/2014/main" id="{DCFD52D6-7F16-F558-3F94-81B5152F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13" y="4671228"/>
            <a:ext cx="2743200" cy="10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7.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Stacking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68356" y="1113444"/>
            <a:ext cx="7920507" cy="1883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All the base models are built and trained in parallel.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A query point passed through all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Final model called meta classifier is built on top of these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Seldom used in real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E9A6-3A5E-2A55-FBF2-9293DAB3240C}"/>
              </a:ext>
            </a:extLst>
          </p:cNvPr>
          <p:cNvSpPr txBox="1"/>
          <p:nvPr/>
        </p:nvSpPr>
        <p:spPr>
          <a:xfrm>
            <a:off x="825584" y="4169535"/>
            <a:ext cx="7791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92F287B-FE00-BB5D-D269-C5CAC0B4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093699"/>
            <a:ext cx="5509844" cy="31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8.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Cascading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09741" y="1031382"/>
            <a:ext cx="7920507" cy="492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Consists of a sequence of stages, each with a classifier.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Arial"/>
              </a:rPr>
              <a:t>Example, Credit Card Transaction.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In the initial stages, simpler and faster classifiers are employed to quickly filter out obvious cases.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As the cascade progresses, the complexity of classifiers increases to handle more challenging cases.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The entire dataset is passed through the cascade, but only instances not classified with 100% assurance in each stage proceed to the next stage.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E9A6-3A5E-2A55-FBF2-9293DAB3240C}"/>
              </a:ext>
            </a:extLst>
          </p:cNvPr>
          <p:cNvSpPr txBox="1"/>
          <p:nvPr/>
        </p:nvSpPr>
        <p:spPr>
          <a:xfrm>
            <a:off x="825584" y="4169535"/>
            <a:ext cx="7791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8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9.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Application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56633" y="1336182"/>
            <a:ext cx="7920507" cy="4992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Kaggle competitions.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Classification and Regression problems.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   Recommendation Systems.</a:t>
            </a:r>
            <a:endParaRPr lang="en-US" sz="2400">
              <a:solidFill>
                <a:srgbClr val="374151"/>
              </a:solidFill>
              <a:latin typeface="Times New Roman"/>
              <a:cs typeface="Arial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   Customer Churn Prediction.</a:t>
            </a:r>
            <a:endParaRPr lang="en-US" sz="2400">
              <a:solidFill>
                <a:srgbClr val="374151"/>
              </a:solidFill>
              <a:latin typeface="Times New Roman"/>
              <a:cs typeface="Arial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   Healthcare etc.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   They have wide range of applications.</a:t>
            </a:r>
          </a:p>
          <a:p>
            <a:pPr>
              <a:lnSpc>
                <a:spcPct val="200000"/>
              </a:lnSpc>
            </a:pPr>
            <a:endParaRPr lang="en-US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E9A6-3A5E-2A55-FBF2-9293DAB3240C}"/>
              </a:ext>
            </a:extLst>
          </p:cNvPr>
          <p:cNvSpPr txBox="1"/>
          <p:nvPr/>
        </p:nvSpPr>
        <p:spPr>
          <a:xfrm>
            <a:off x="825584" y="4169535"/>
            <a:ext cx="7791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32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3279"/>
            <a:ext cx="8458200" cy="2188205"/>
          </a:xfrm>
        </p:spPr>
        <p:txBody>
          <a:bodyPr lIns="91440" tIns="45720" rIns="91440" bIns="45720" anchor="b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sz="2400" dirty="0">
                <a:latin typeface="Times New Roman"/>
                <a:cs typeface="Arial"/>
              </a:rPr>
              <a:t>As we wrap up our discussion on ensemble models, remember that choosing the right ensemble technique and understanding your data are keys to achieving superior results in various real-world applications.</a:t>
            </a:r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3212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 i="1">
                <a:solidFill>
                  <a:srgbClr val="CC6600"/>
                </a:solidFill>
                <a:latin typeface="Courier New"/>
                <a:cs typeface="Courier New"/>
              </a:rPr>
              <a:t>       </a:t>
            </a:r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 10. Conclusion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75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>
                <a:latin typeface="Times New Roman"/>
                <a:cs typeface="Calibri"/>
              </a:rPr>
              <a:t>[1]	</a:t>
            </a:r>
            <a:r>
              <a:rPr lang="en-US" sz="2000">
                <a:latin typeface="Times New Roman"/>
                <a:ea typeface="+mn-lt"/>
                <a:cs typeface="+mn-lt"/>
              </a:rPr>
              <a:t>Omer Sagi</a:t>
            </a:r>
            <a:r>
              <a:rPr lang="en-US" sz="2000">
                <a:latin typeface="Times New Roman"/>
                <a:cs typeface="Calibri"/>
              </a:rPr>
              <a:t> and </a:t>
            </a:r>
            <a:r>
              <a:rPr lang="en-US" sz="2000">
                <a:latin typeface="Times New Roman"/>
                <a:ea typeface="+mn-lt"/>
                <a:cs typeface="+mn-lt"/>
              </a:rPr>
              <a:t>Lior Rokach</a:t>
            </a:r>
            <a:r>
              <a:rPr lang="en-US" sz="2000">
                <a:latin typeface="Times New Roman"/>
                <a:cs typeface="Calibri"/>
              </a:rPr>
              <a:t>, “</a:t>
            </a:r>
            <a:r>
              <a:rPr lang="en-US" sz="2000">
                <a:latin typeface="Times New Roman"/>
                <a:ea typeface="+mn-lt"/>
                <a:cs typeface="+mn-lt"/>
              </a:rPr>
              <a:t>Ensemble learning: A survey</a:t>
            </a:r>
            <a:r>
              <a:rPr lang="en-US" sz="2000">
                <a:latin typeface="Times New Roman"/>
                <a:cs typeface="Calibri"/>
              </a:rPr>
              <a:t>,” WIRE data mining and knowledge discovery, </a:t>
            </a:r>
            <a:r>
              <a:rPr lang="en-US" sz="2000">
                <a:latin typeface="Times New Roman"/>
                <a:ea typeface="+mn-lt"/>
                <a:cs typeface="+mn-lt"/>
              </a:rPr>
              <a:t>Accepted: 23 January 2018</a:t>
            </a:r>
            <a:r>
              <a:rPr lang="en-US" sz="2000">
                <a:latin typeface="Times New Roman"/>
                <a:cs typeface="Calibri"/>
              </a:rPr>
              <a:t>. 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Calibri"/>
              </a:rPr>
              <a:t>[2]	</a:t>
            </a:r>
            <a:r>
              <a:rPr lang="en-US" sz="2000">
                <a:latin typeface="Times New Roman"/>
                <a:ea typeface="+mn-lt"/>
                <a:cs typeface="+mn-lt"/>
              </a:rPr>
              <a:t>Thomas G. Dietterich, "Ensemble Methods in Machine Learning", Oregon State University, Corvallis, Oregon, USA.</a:t>
            </a:r>
            <a:endParaRPr lang="en-IN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Calibri"/>
              </a:rPr>
              <a:t>[3]	Gautam </a:t>
            </a:r>
            <a:r>
              <a:rPr lang="en-US" sz="2000" err="1">
                <a:latin typeface="Times New Roman"/>
                <a:cs typeface="Calibri"/>
              </a:rPr>
              <a:t>Kunapuli</a:t>
            </a:r>
            <a:r>
              <a:rPr lang="en-US" sz="2000">
                <a:latin typeface="Times New Roman"/>
                <a:cs typeface="Calibri"/>
              </a:rPr>
              <a:t>, Ensemble Methods in Machine Learning, Manning publications.</a:t>
            </a:r>
            <a:endParaRPr lang="en-IN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321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 i="1">
                <a:solidFill>
                  <a:srgbClr val="CC6600"/>
                </a:solidFill>
                <a:latin typeface="Courier New"/>
                <a:cs typeface="Courier New"/>
              </a:rPr>
              <a:t>       </a:t>
            </a:r>
            <a:r>
              <a:rPr lang="en-US" sz="2800" b="1">
                <a:solidFill>
                  <a:srgbClr val="CC6600"/>
                </a:solidFill>
                <a:latin typeface="Calibri"/>
                <a:cs typeface="Calibri"/>
              </a:rPr>
              <a:t> References</a:t>
            </a:r>
            <a:endParaRPr lang="en-US"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lvl="6">
              <a:buNone/>
            </a:pPr>
            <a:r>
              <a:rPr lang="en-US" sz="3200"/>
              <a:t>   </a:t>
            </a:r>
            <a:r>
              <a:rPr lang="en-US" sz="360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6947" y="6553200"/>
            <a:ext cx="2234241" cy="304800"/>
          </a:xfrm>
        </p:spPr>
        <p:txBody>
          <a:bodyPr/>
          <a:lstStyle/>
          <a:p>
            <a:r>
              <a:rPr lang="en-US" dirty="0"/>
              <a:t> </a:t>
            </a:r>
            <a:fld id="{B6F15528-21DE-4FAA-801E-634DDDAF4B2B}" type="slidenum">
              <a:rPr lang="en-US" dirty="0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lvl="6">
              <a:buNone/>
            </a:pPr>
            <a:r>
              <a:rPr lang="en-US" sz="360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3212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 lIns="91440" tIns="45720" rIns="91440" bIns="45720" anchor="t"/>
          <a:lstStyle/>
          <a:p>
            <a:r>
              <a:rPr lang="en-US" sz="2800"/>
              <a:t>                   </a:t>
            </a:r>
            <a:r>
              <a:rPr lang="en-US" sz="2800" b="1">
                <a:solidFill>
                  <a:srgbClr val="CC6600"/>
                </a:solidFill>
                <a:latin typeface="Calibri"/>
                <a:cs typeface="Calibri"/>
              </a:rPr>
              <a:t>Presentation Outline</a:t>
            </a:r>
            <a:br>
              <a:rPr lang="en-US" sz="2800" b="1" i="1">
                <a:latin typeface="Courier New" pitchFamily="49" charset="0"/>
                <a:cs typeface="Courier New" pitchFamily="49" charset="0"/>
              </a:rPr>
            </a:b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906260"/>
            <a:ext cx="8534400" cy="5715000"/>
          </a:xfrm>
        </p:spPr>
        <p:txBody>
          <a:bodyPr lIns="91440" tIns="45720" rIns="91440" bIns="45720" anchor="t"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Introduction to Ensembles Methods</a:t>
            </a:r>
            <a:endParaRPr lang="en-US" sz="2000" dirty="0">
              <a:solidFill>
                <a:schemeClr val="accent4">
                  <a:lumMod val="95000"/>
                  <a:lumOff val="5000"/>
                </a:schemeClr>
              </a:solidFill>
              <a:latin typeface="Times New Roman"/>
              <a:ea typeface="Calibri"/>
              <a:cs typeface="Arial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2.   Why Ensembles?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3.   Types of Ensemble Methods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4.   Bagging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5.   Random Forests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6.   Boosting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7.   Stacking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8.   Cascading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9.   Applications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10. Conclusion</a:t>
            </a:r>
            <a:endParaRPr lang="en-US" sz="2000" dirty="0">
              <a:solidFill>
                <a:schemeClr val="accent4">
                  <a:lumMod val="95000"/>
                  <a:lumOff val="5000"/>
                </a:schemeClr>
              </a:solidFill>
              <a:latin typeface="Arial"/>
              <a:ea typeface="Calibri"/>
              <a:cs typeface="Arial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References</a:t>
            </a:r>
            <a:endParaRPr lang="en-US" sz="2000" dirty="0">
              <a:solidFill>
                <a:schemeClr val="accent4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1325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381000"/>
          </a:xfrm>
        </p:spPr>
        <p:txBody>
          <a:bodyPr lIns="91440" tIns="45720" rIns="91440" bIns="45720" anchor="t"/>
          <a:lstStyle/>
          <a:p>
            <a:r>
              <a:rPr lang="en-US" sz="2800" b="1" i="1">
                <a:solidFill>
                  <a:srgbClr val="CC6600"/>
                </a:solidFill>
              </a:rPr>
              <a:t>                             </a:t>
            </a:r>
            <a:r>
              <a:rPr lang="en-US" sz="2800" b="1" i="1">
                <a:solidFill>
                  <a:srgbClr val="CC6600"/>
                </a:solidFill>
                <a:latin typeface="Arial"/>
                <a:cs typeface="Arial"/>
              </a:rPr>
              <a:t>                      </a:t>
            </a:r>
            <a:r>
              <a:rPr lang="en-US" sz="2800" b="1">
                <a:solidFill>
                  <a:srgbClr val="CC6600"/>
                </a:solidFill>
                <a:latin typeface="Calibri"/>
                <a:cs typeface="Calibri"/>
              </a:rPr>
              <a:t>1. Introduction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 lIns="91440" tIns="45720" rIns="91440" bIns="45720" anchor="t"/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Courier New"/>
              </a:rPr>
              <a:t>Ensemble: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combines predictions from multiple ML algorithms together (base models).</a:t>
            </a:r>
            <a:endParaRPr lang="en-US" sz="2500">
              <a:latin typeface="Times New Roman"/>
              <a:cs typeface="Arial"/>
            </a:endParaRPr>
          </a:p>
          <a:p>
            <a:pPr algn="just">
              <a:lnSpc>
                <a:spcPct val="150000"/>
              </a:lnSpc>
              <a:buFont typeface="Arial"/>
            </a:pP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Weak learners used. </a:t>
            </a:r>
            <a:endParaRPr lang="en-US" sz="2500">
              <a:latin typeface="Times New Roman"/>
              <a:cs typeface="Courier New"/>
            </a:endParaRPr>
          </a:p>
          <a:p>
            <a:pPr algn="just">
              <a:lnSpc>
                <a:spcPct val="150000"/>
              </a:lnSpc>
              <a:buFont typeface="Arial"/>
            </a:pP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Weak learners with accuracy better than chance 50%.</a:t>
            </a:r>
            <a:endParaRPr lang="en-US" sz="25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</a:pP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Courier New"/>
              </a:rPr>
              <a:t>Harnessing the concept "wisdom of crowd" in machine learning.</a:t>
            </a:r>
          </a:p>
          <a:p>
            <a:pPr algn="just">
              <a:lnSpc>
                <a:spcPct val="150000"/>
              </a:lnSpc>
              <a:buFont typeface="Arial"/>
            </a:pPr>
            <a:r>
              <a:rPr lang="en-US" sz="2500">
                <a:solidFill>
                  <a:srgbClr val="000000"/>
                </a:solidFill>
                <a:latin typeface="Times New Roman"/>
                <a:ea typeface="+mn-lt"/>
                <a:cs typeface="Courier New"/>
              </a:rPr>
              <a:t>Musical Orchestra Analogy.</a:t>
            </a:r>
          </a:p>
          <a:p>
            <a:pPr algn="just">
              <a:lnSpc>
                <a:spcPct val="150000"/>
              </a:lnSpc>
              <a:buFont typeface="Arial"/>
            </a:pPr>
            <a:r>
              <a:rPr lang="en-US" sz="2500">
                <a:latin typeface="Times New Roman"/>
                <a:ea typeface="+mn-lt"/>
                <a:cs typeface="Courier New"/>
              </a:rPr>
              <a:t>Key aspect:</a:t>
            </a:r>
            <a:r>
              <a:rPr lang="en-US" sz="2500">
                <a:latin typeface="Times New Roman"/>
                <a:ea typeface="Open Sans"/>
                <a:cs typeface="Courier New"/>
              </a:rPr>
              <a:t> </a:t>
            </a:r>
            <a:r>
              <a:rPr lang="en-US" sz="2500">
                <a:latin typeface="Times New Roman"/>
                <a:ea typeface="Open Sans"/>
                <a:cs typeface="Open Sans"/>
              </a:rPr>
              <a:t>The more different these models are, the better the    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5702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 lIns="91440" tIns="45720" rIns="91440" bIns="45720" anchor="t"/>
          <a:lstStyle/>
          <a:p>
            <a:r>
              <a:rPr lang="en-US" sz="2800" b="1" i="1">
                <a:solidFill>
                  <a:srgbClr val="CC6600"/>
                </a:solidFill>
                <a:latin typeface="Courier New"/>
                <a:cs typeface="Courier New"/>
              </a:rPr>
              <a:t>       </a:t>
            </a:r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2. Why Ensembles ?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457200" lvl="1" indent="0" algn="just">
              <a:buNone/>
            </a:pPr>
            <a:endParaRPr lang="en-I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3815" y="6610709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4785D-18E8-8855-05ED-1CB175FBA458}"/>
              </a:ext>
            </a:extLst>
          </p:cNvPr>
          <p:cNvSpPr txBox="1"/>
          <p:nvPr/>
        </p:nvSpPr>
        <p:spPr>
          <a:xfrm>
            <a:off x="337457" y="1143000"/>
            <a:ext cx="8392885" cy="3485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latin typeface="Times New Roman"/>
                <a:cs typeface="Arial"/>
              </a:rPr>
              <a:t>Improve Robustness: </a:t>
            </a:r>
            <a:r>
              <a:rPr lang="en-US" sz="2500">
                <a:latin typeface="Times New Roman"/>
                <a:cs typeface="Arial"/>
              </a:rPr>
              <a:t>By reducing the spread in predictions made by the model.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latin typeface="Times New Roman"/>
                <a:cs typeface="Arial"/>
              </a:rPr>
              <a:t>Improve overall accuracy of predictions.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latin typeface="Times New Roman"/>
                <a:cs typeface="Arial"/>
              </a:rPr>
              <a:t>Balancing act: </a:t>
            </a:r>
            <a:r>
              <a:rPr lang="en-US" sz="2500">
                <a:latin typeface="Times New Roman"/>
                <a:cs typeface="Arial"/>
              </a:rPr>
              <a:t>It strikes a balance between bias and variance. Reduce model error.</a:t>
            </a:r>
          </a:p>
          <a:p>
            <a:pPr lvl="4">
              <a:lnSpc>
                <a:spcPct val="150000"/>
              </a:lnSpc>
            </a:pPr>
            <a:r>
              <a:rPr lang="en-US" sz="2500" b="1">
                <a:latin typeface="Times New Roman"/>
                <a:cs typeface="Arial"/>
              </a:rPr>
              <a:t>Model Error = Bias</a:t>
            </a:r>
            <a:r>
              <a:rPr lang="en-US" sz="2500" b="1" baseline="30000">
                <a:latin typeface="Times New Roman"/>
                <a:cs typeface="Arial"/>
              </a:rPr>
              <a:t>2</a:t>
            </a:r>
            <a:r>
              <a:rPr lang="en-US" sz="2500" b="1">
                <a:latin typeface="Times New Roman"/>
                <a:cs typeface="Arial"/>
              </a:rPr>
              <a:t> + Variance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 lIns="91440" tIns="45720" rIns="91440" bIns="45720" anchor="t"/>
          <a:lstStyle/>
          <a:p>
            <a:r>
              <a:rPr lang="en-US" sz="2800">
                <a:solidFill>
                  <a:srgbClr val="CC6600"/>
                </a:solidFill>
                <a:latin typeface="Courier New"/>
                <a:cs typeface="Courier New"/>
              </a:rPr>
              <a:t>     </a:t>
            </a:r>
            <a:r>
              <a:rPr lang="en-US" sz="2800" b="1">
                <a:solidFill>
                  <a:srgbClr val="CC6600"/>
                </a:solidFill>
                <a:latin typeface="Courier New"/>
                <a:cs typeface="Courier New"/>
              </a:rPr>
              <a:t> </a:t>
            </a:r>
            <a:r>
              <a:rPr lang="en-US" sz="2800" b="1">
                <a:solidFill>
                  <a:srgbClr val="CC6600"/>
                </a:solidFill>
                <a:latin typeface="Courier New"/>
                <a:ea typeface="Calibri"/>
                <a:cs typeface="Courier New"/>
              </a:rPr>
              <a:t> </a:t>
            </a:r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3. TYPES OF ENSEMBLES</a:t>
            </a:r>
            <a:endParaRPr lang="en-US" sz="28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457200" lvl="1" indent="0" algn="just">
              <a:buNone/>
            </a:pPr>
            <a:endParaRPr lang="en-I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1325" y="6610709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EFCD7-4E79-9C97-835F-A505AD7BA6F6}"/>
              </a:ext>
            </a:extLst>
          </p:cNvPr>
          <p:cNvSpPr txBox="1"/>
          <p:nvPr/>
        </p:nvSpPr>
        <p:spPr>
          <a:xfrm>
            <a:off x="912437" y="1187150"/>
            <a:ext cx="76291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B1863-02EF-1697-1C49-9C5CE9AC05D5}"/>
              </a:ext>
            </a:extLst>
          </p:cNvPr>
          <p:cNvSpPr txBox="1"/>
          <p:nvPr/>
        </p:nvSpPr>
        <p:spPr>
          <a:xfrm>
            <a:off x="784892" y="1265639"/>
            <a:ext cx="7972547" cy="36731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Times New Roman"/>
                <a:cs typeface="Arial"/>
              </a:rPr>
              <a:t>These are some prominent Ensemble approaches: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Bagging (Bootstrapped Aggregation)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Boosting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Stacking Classifier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Cascading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50100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 lIns="91440" tIns="45720" rIns="91440" bIns="45720" anchor="t"/>
          <a:lstStyle/>
          <a:p>
            <a:r>
              <a:rPr lang="en-US" sz="2800" b="1">
                <a:solidFill>
                  <a:srgbClr val="CC6600"/>
                </a:solidFill>
                <a:latin typeface="Courier New"/>
                <a:cs typeface="Courier New"/>
              </a:rPr>
              <a:t>              4</a:t>
            </a:r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. Bagging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457200" lvl="1" indent="0" algn="just">
              <a:buNone/>
            </a:pPr>
            <a:endParaRPr lang="en-I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5702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AAAC9-CB39-9A1F-CB2C-94D13664AB74}"/>
              </a:ext>
            </a:extLst>
          </p:cNvPr>
          <p:cNvSpPr txBox="1"/>
          <p:nvPr/>
        </p:nvSpPr>
        <p:spPr>
          <a:xfrm>
            <a:off x="437497" y="1255689"/>
            <a:ext cx="8435153" cy="4334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Each model is trained using a separate subset of training data,       referred to as "bootstrap samples".</a:t>
            </a:r>
            <a:endParaRPr lang="en-US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These are created by sampling with replacement. </a:t>
            </a:r>
            <a:endParaRPr lang="en-US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For a classification problem, the majority vote of base learners is required. </a:t>
            </a:r>
            <a:endParaRPr lang="en-US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The mean of predictions is computed for a regression problem.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Also referred to as "Bootstrapped Aggregation".</a:t>
            </a:r>
            <a:endParaRPr lang="en-US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1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5.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Out of Bag Evaluation</a:t>
            </a:r>
            <a:br>
              <a:rPr lang="en-IN" sz="2800" b="1" kern="12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56633" y="1336182"/>
            <a:ext cx="7920507" cy="4602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Times New Roman"/>
                <a:ea typeface="+mn-lt"/>
                <a:cs typeface="+mn-lt"/>
              </a:rPr>
              <a:t>Out of bag (OOB) instances  are  training  cases  that  have  not  been  sampled. </a:t>
            </a:r>
            <a:endParaRPr lang="en-US" sz="2200">
              <a:latin typeface="Times New Roman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OOB error 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    1.  Find all models not trained by an OOB instance 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    2.  Take majority vote of the models' predictions for the OOB instance.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    3.  Average of errors for an instance gives OOB error for that instance.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    4.  Compile error of all instances in OOB dataset.</a:t>
            </a:r>
            <a:endParaRPr lang="en-US" sz="22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28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5.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Random Forests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56633" y="1336182"/>
            <a:ext cx="7920507" cy="44117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Base Learners: Decision Trees of reasonable depth.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Generally, trained with bagging method.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These decision trees are low bias and high variance models.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Arial"/>
              </a:rPr>
              <a:t>Random Forests = Multiple Decision Trees with (Row sampling with replacement + Column Sampling + Aggregation).</a:t>
            </a:r>
          </a:p>
        </p:txBody>
      </p:sp>
    </p:spTree>
    <p:extLst>
      <p:ext uri="{BB962C8B-B14F-4D97-AF65-F5344CB8AC3E}">
        <p14:creationId xmlns:p14="http://schemas.microsoft.com/office/powerpoint/2010/main" val="205478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 lIns="91440" tIns="45720" rIns="91440" bIns="45720" anchor="t"/>
          <a:lstStyle/>
          <a:p>
            <a:pPr algn="r"/>
            <a:r>
              <a:rPr lang="en-US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5. </a:t>
            </a:r>
            <a:r>
              <a:rPr lang="en-IN" sz="2800" b="1">
                <a:solidFill>
                  <a:srgbClr val="CC6600"/>
                </a:solidFill>
                <a:latin typeface="Calibri"/>
                <a:ea typeface="Calibri"/>
                <a:cs typeface="Calibri"/>
              </a:rPr>
              <a:t>Random Forests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FE8F6-90E5-4D19-2E4A-8B564AFBC9CA}"/>
              </a:ext>
            </a:extLst>
          </p:cNvPr>
          <p:cNvSpPr txBox="1"/>
          <p:nvPr/>
        </p:nvSpPr>
        <p:spPr>
          <a:xfrm>
            <a:off x="756633" y="1336182"/>
            <a:ext cx="7920507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</p:txBody>
      </p:sp>
      <p:pic>
        <p:nvPicPr>
          <p:cNvPr id="6" name="Picture 5" descr="A diagram of a training set&#10;&#10;Description automatically generated">
            <a:extLst>
              <a:ext uri="{FF2B5EF4-FFF2-40B4-BE49-F238E27FC236}">
                <a16:creationId xmlns:a16="http://schemas.microsoft.com/office/drawing/2014/main" id="{FB74F14C-9B77-93FC-2E46-483EA194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2" y="1245755"/>
            <a:ext cx="7462366" cy="44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80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On-screen Show (4:3)</PresentationFormat>
  <Slides>18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Ensemble Methods in Machine Learning</vt:lpstr>
      <vt:lpstr>                   Presentation Outline </vt:lpstr>
      <vt:lpstr>                                                   1. Introduction</vt:lpstr>
      <vt:lpstr>       2. Why Ensembles ?</vt:lpstr>
      <vt:lpstr>       3. TYPES OF ENSEMBLES</vt:lpstr>
      <vt:lpstr>              4. Bagging</vt:lpstr>
      <vt:lpstr>5. Out of Bag Evaluation </vt:lpstr>
      <vt:lpstr>5. Random Forests</vt:lpstr>
      <vt:lpstr>5. Random Forests</vt:lpstr>
      <vt:lpstr>5. Random Forests</vt:lpstr>
      <vt:lpstr>6. Boosting</vt:lpstr>
      <vt:lpstr>7. Stacking</vt:lpstr>
      <vt:lpstr>8. Cascading</vt:lpstr>
      <vt:lpstr>9. Application</vt:lpstr>
      <vt:lpstr>        10. Conclusion</vt:lpstr>
      <vt:lpstr>       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HIGH PERFORMANCE ARITHMETIC UNIT</dc:title>
  <dc:creator>vishnu</dc:creator>
  <cp:revision>157</cp:revision>
  <dcterms:created xsi:type="dcterms:W3CDTF">2006-08-16T00:00:00Z</dcterms:created>
  <dcterms:modified xsi:type="dcterms:W3CDTF">2023-09-12T14:16:56Z</dcterms:modified>
</cp:coreProperties>
</file>