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4"/>
  </p:notesMasterIdLst>
  <p:handoutMasterIdLst>
    <p:handoutMasterId r:id="rId45"/>
  </p:handoutMasterIdLst>
  <p:sldIdLst>
    <p:sldId id="436" r:id="rId5"/>
    <p:sldId id="437" r:id="rId6"/>
    <p:sldId id="448" r:id="rId7"/>
    <p:sldId id="449" r:id="rId8"/>
    <p:sldId id="450" r:id="rId9"/>
    <p:sldId id="451" r:id="rId10"/>
    <p:sldId id="452" r:id="rId11"/>
    <p:sldId id="453" r:id="rId12"/>
    <p:sldId id="454" r:id="rId13"/>
    <p:sldId id="455" r:id="rId14"/>
    <p:sldId id="439" r:id="rId15"/>
    <p:sldId id="440" r:id="rId16"/>
    <p:sldId id="456" r:id="rId17"/>
    <p:sldId id="457" r:id="rId18"/>
    <p:sldId id="458" r:id="rId19"/>
    <p:sldId id="459" r:id="rId20"/>
    <p:sldId id="460" r:id="rId21"/>
    <p:sldId id="461" r:id="rId22"/>
    <p:sldId id="462" r:id="rId23"/>
    <p:sldId id="463" r:id="rId24"/>
    <p:sldId id="464" r:id="rId25"/>
    <p:sldId id="465" r:id="rId26"/>
    <p:sldId id="466" r:id="rId27"/>
    <p:sldId id="467" r:id="rId28"/>
    <p:sldId id="442" r:id="rId29"/>
    <p:sldId id="468" r:id="rId30"/>
    <p:sldId id="469" r:id="rId31"/>
    <p:sldId id="470" r:id="rId32"/>
    <p:sldId id="471" r:id="rId33"/>
    <p:sldId id="443" r:id="rId34"/>
    <p:sldId id="445" r:id="rId35"/>
    <p:sldId id="446" r:id="rId36"/>
    <p:sldId id="447" r:id="rId37"/>
    <p:sldId id="472" r:id="rId38"/>
    <p:sldId id="473" r:id="rId39"/>
    <p:sldId id="474" r:id="rId40"/>
    <p:sldId id="475" r:id="rId41"/>
    <p:sldId id="476" r:id="rId42"/>
    <p:sldId id="43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6" autoAdjust="0"/>
    <p:restoredTop sz="95394" autoAdjust="0"/>
  </p:normalViewPr>
  <p:slideViewPr>
    <p:cSldViewPr snapToGrid="0">
      <p:cViewPr varScale="1">
        <p:scale>
          <a:sx n="80" d="100"/>
          <a:sy n="80" d="100"/>
        </p:scale>
        <p:origin x="826" y="67"/>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3/24/2025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3/24/2025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572585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620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1097689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3410542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70101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2368337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2679586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2461339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279266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142526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1070926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22</a:t>
            </a:fld>
            <a:endParaRPr lang="en-US" dirty="0"/>
          </a:p>
        </p:txBody>
      </p:sp>
    </p:spTree>
    <p:extLst>
      <p:ext uri="{BB962C8B-B14F-4D97-AF65-F5344CB8AC3E}">
        <p14:creationId xmlns:p14="http://schemas.microsoft.com/office/powerpoint/2010/main" val="2874876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23</a:t>
            </a:fld>
            <a:endParaRPr lang="en-US" dirty="0"/>
          </a:p>
        </p:txBody>
      </p:sp>
    </p:spTree>
    <p:extLst>
      <p:ext uri="{BB962C8B-B14F-4D97-AF65-F5344CB8AC3E}">
        <p14:creationId xmlns:p14="http://schemas.microsoft.com/office/powerpoint/2010/main" val="749437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24</a:t>
            </a:fld>
            <a:endParaRPr lang="en-US" dirty="0"/>
          </a:p>
        </p:txBody>
      </p:sp>
    </p:spTree>
    <p:extLst>
      <p:ext uri="{BB962C8B-B14F-4D97-AF65-F5344CB8AC3E}">
        <p14:creationId xmlns:p14="http://schemas.microsoft.com/office/powerpoint/2010/main" val="2023131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25</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26</a:t>
            </a:fld>
            <a:endParaRPr lang="en-US" dirty="0"/>
          </a:p>
        </p:txBody>
      </p:sp>
    </p:spTree>
    <p:extLst>
      <p:ext uri="{BB962C8B-B14F-4D97-AF65-F5344CB8AC3E}">
        <p14:creationId xmlns:p14="http://schemas.microsoft.com/office/powerpoint/2010/main" val="290425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27</a:t>
            </a:fld>
            <a:endParaRPr lang="en-US" dirty="0"/>
          </a:p>
        </p:txBody>
      </p:sp>
    </p:spTree>
    <p:extLst>
      <p:ext uri="{BB962C8B-B14F-4D97-AF65-F5344CB8AC3E}">
        <p14:creationId xmlns:p14="http://schemas.microsoft.com/office/powerpoint/2010/main" val="1458371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28</a:t>
            </a:fld>
            <a:endParaRPr lang="en-US" dirty="0"/>
          </a:p>
        </p:txBody>
      </p:sp>
    </p:spTree>
    <p:extLst>
      <p:ext uri="{BB962C8B-B14F-4D97-AF65-F5344CB8AC3E}">
        <p14:creationId xmlns:p14="http://schemas.microsoft.com/office/powerpoint/2010/main" val="4263246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29</a:t>
            </a:fld>
            <a:endParaRPr lang="en-US" dirty="0"/>
          </a:p>
        </p:txBody>
      </p:sp>
    </p:spTree>
    <p:extLst>
      <p:ext uri="{BB962C8B-B14F-4D97-AF65-F5344CB8AC3E}">
        <p14:creationId xmlns:p14="http://schemas.microsoft.com/office/powerpoint/2010/main" val="889321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900753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30</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31</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32</a:t>
            </a:fld>
            <a:endParaRPr lang="en-US" dirty="0"/>
          </a:p>
        </p:txBody>
      </p:sp>
    </p:spTree>
    <p:extLst>
      <p:ext uri="{BB962C8B-B14F-4D97-AF65-F5344CB8AC3E}">
        <p14:creationId xmlns:p14="http://schemas.microsoft.com/office/powerpoint/2010/main" val="3222384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33</a:t>
            </a:fld>
            <a:endParaRPr lang="en-US" dirty="0"/>
          </a:p>
        </p:txBody>
      </p:sp>
    </p:spTree>
    <p:extLst>
      <p:ext uri="{BB962C8B-B14F-4D97-AF65-F5344CB8AC3E}">
        <p14:creationId xmlns:p14="http://schemas.microsoft.com/office/powerpoint/2010/main" val="481655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34</a:t>
            </a:fld>
            <a:endParaRPr lang="en-US" dirty="0"/>
          </a:p>
        </p:txBody>
      </p:sp>
    </p:spTree>
    <p:extLst>
      <p:ext uri="{BB962C8B-B14F-4D97-AF65-F5344CB8AC3E}">
        <p14:creationId xmlns:p14="http://schemas.microsoft.com/office/powerpoint/2010/main" val="2139072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35</a:t>
            </a:fld>
            <a:endParaRPr lang="en-US" dirty="0"/>
          </a:p>
        </p:txBody>
      </p:sp>
    </p:spTree>
    <p:extLst>
      <p:ext uri="{BB962C8B-B14F-4D97-AF65-F5344CB8AC3E}">
        <p14:creationId xmlns:p14="http://schemas.microsoft.com/office/powerpoint/2010/main" val="273650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36</a:t>
            </a:fld>
            <a:endParaRPr lang="en-US" dirty="0"/>
          </a:p>
        </p:txBody>
      </p:sp>
    </p:spTree>
    <p:extLst>
      <p:ext uri="{BB962C8B-B14F-4D97-AF65-F5344CB8AC3E}">
        <p14:creationId xmlns:p14="http://schemas.microsoft.com/office/powerpoint/2010/main" val="24156194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37</a:t>
            </a:fld>
            <a:endParaRPr lang="en-US" dirty="0"/>
          </a:p>
        </p:txBody>
      </p:sp>
    </p:spTree>
    <p:extLst>
      <p:ext uri="{BB962C8B-B14F-4D97-AF65-F5344CB8AC3E}">
        <p14:creationId xmlns:p14="http://schemas.microsoft.com/office/powerpoint/2010/main" val="484393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38</a:t>
            </a:fld>
            <a:endParaRPr lang="en-US" dirty="0"/>
          </a:p>
        </p:txBody>
      </p:sp>
    </p:spTree>
    <p:extLst>
      <p:ext uri="{BB962C8B-B14F-4D97-AF65-F5344CB8AC3E}">
        <p14:creationId xmlns:p14="http://schemas.microsoft.com/office/powerpoint/2010/main" val="4129986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39</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3986239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143673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503418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668023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2454643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3399430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121130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094308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8677280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0910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50568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dirty="0"/>
              <a:t>Click icon to add picture</a:t>
            </a:r>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18047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47596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7546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87435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dirty="0"/>
              <a:t>Click icon to add table</a:t>
            </a:r>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35703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2 Column 3">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1369269" y="228419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7708899" y="2284193"/>
            <a:ext cx="3252914"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78333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82787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and Table">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BE9B1BD7-8F62-244D-062B-D0A716D16D23}"/>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54BAE39C-758E-B299-0906-86DA058BCD4A}"/>
              </a:ext>
            </a:extLst>
          </p:cNvPr>
          <p:cNvSpPr>
            <a:spLocks noGrp="1"/>
          </p:cNvSpPr>
          <p:nvPr>
            <p:ph type="title"/>
          </p:nvPr>
        </p:nvSpPr>
        <p:spPr>
          <a:xfrm>
            <a:off x="1365975" y="345440"/>
            <a:ext cx="9448803" cy="1743542"/>
          </a:xfrm>
        </p:spPr>
        <p:txBody>
          <a:bodyPr>
            <a:normAutofit/>
          </a:bodyPr>
          <a:lstStyle>
            <a:lvl1pPr>
              <a:defRPr sz="3600">
                <a:solidFill>
                  <a:schemeClr val="accent2">
                    <a:lumMod val="75000"/>
                  </a:schemeClr>
                </a:solidFill>
              </a:defRPr>
            </a:lvl1pPr>
          </a:lstStyle>
          <a:p>
            <a:r>
              <a:rPr lang="en-US"/>
              <a:t>Click to edit Master title style</a:t>
            </a:r>
          </a:p>
        </p:txBody>
      </p:sp>
      <p:sp>
        <p:nvSpPr>
          <p:cNvPr id="10" name="Table Placeholder 9">
            <a:extLst>
              <a:ext uri="{FF2B5EF4-FFF2-40B4-BE49-F238E27FC236}">
                <a16:creationId xmlns:a16="http://schemas.microsoft.com/office/drawing/2014/main" id="{ED21C7D0-0E84-DFA8-FC77-93D7B17FA7EF}"/>
              </a:ext>
            </a:extLst>
          </p:cNvPr>
          <p:cNvSpPr>
            <a:spLocks noGrp="1"/>
          </p:cNvSpPr>
          <p:nvPr>
            <p:ph type="tbl" sz="quarter" idx="10"/>
          </p:nvPr>
        </p:nvSpPr>
        <p:spPr>
          <a:xfrm>
            <a:off x="1365250" y="2295525"/>
            <a:ext cx="9448800" cy="3652838"/>
          </a:xfrm>
        </p:spPr>
        <p:txBody>
          <a:bodyPr/>
          <a:lstStyle>
            <a:lvl1pPr marL="0" indent="0">
              <a:buNone/>
              <a:defRPr/>
            </a:lvl1pPr>
          </a:lstStyle>
          <a:p>
            <a:r>
              <a:rPr lang="en-US" dirty="0"/>
              <a:t>Click icon to add table</a:t>
            </a:r>
          </a:p>
        </p:txBody>
      </p:sp>
      <p:sp>
        <p:nvSpPr>
          <p:cNvPr id="7" name="Slide Number Placeholder 5">
            <a:extLst>
              <a:ext uri="{FF2B5EF4-FFF2-40B4-BE49-F238E27FC236}">
                <a16:creationId xmlns:a16="http://schemas.microsoft.com/office/drawing/2014/main" id="{844F72DC-A10E-0921-2E94-08CAC9D50351}"/>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845317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189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2690660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576402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4364770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66291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08395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4777370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7853342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2329093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7" r:id="rId14"/>
    <p:sldLayoutId id="2147483728" r:id="rId15"/>
    <p:sldLayoutId id="2147483730" r:id="rId16"/>
    <p:sldLayoutId id="2147483731" r:id="rId17"/>
    <p:sldLayoutId id="2147483733" r:id="rId18"/>
    <p:sldLayoutId id="2147483734" r:id="rId19"/>
    <p:sldLayoutId id="2147483735" r:id="rId20"/>
    <p:sldLayoutId id="2147483736" r:id="rId21"/>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lstStyle/>
          <a:p>
            <a:r>
              <a:rPr lang="en-IN" dirty="0">
                <a:latin typeface="Algerian" panose="04020705040A02060702" pitchFamily="82" charset="0"/>
              </a:rPr>
              <a:t>Cloud Computing on AWS</a:t>
            </a:r>
            <a:endParaRPr lang="en-US"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25000" lnSpcReduction="20000"/>
          </a:bodyPr>
          <a:lstStyle/>
          <a:p>
            <a:r>
              <a:rPr lang="en-US" sz="5400" b="1" dirty="0"/>
              <a:t>(c) IAM Roles</a:t>
            </a:r>
          </a:p>
          <a:p>
            <a:r>
              <a:rPr lang="en-US" sz="5400" dirty="0"/>
              <a:t>Temporary access credentials (no passwords or long-term access keys).</a:t>
            </a:r>
          </a:p>
          <a:p>
            <a:r>
              <a:rPr lang="en-US" sz="5400" dirty="0"/>
              <a:t>Used by </a:t>
            </a:r>
            <a:r>
              <a:rPr lang="en-US" sz="5400" b="1" dirty="0"/>
              <a:t>AWS services, users, or external accounts</a:t>
            </a:r>
            <a:r>
              <a:rPr lang="en-US" sz="5400" dirty="0"/>
              <a:t>.</a:t>
            </a:r>
          </a:p>
          <a:p>
            <a:r>
              <a:rPr lang="en-US" sz="5400" dirty="0"/>
              <a:t>Follows the </a:t>
            </a:r>
            <a:r>
              <a:rPr lang="en-US" sz="5400" b="1" dirty="0"/>
              <a:t>assume role</a:t>
            </a:r>
            <a:r>
              <a:rPr lang="en-US" sz="5400" dirty="0"/>
              <a:t> mechanism.</a:t>
            </a:r>
          </a:p>
          <a:p>
            <a:r>
              <a:rPr lang="en-US" sz="5400" dirty="0"/>
              <a:t>Example: An </a:t>
            </a:r>
            <a:r>
              <a:rPr lang="en-US" sz="5400" b="1" dirty="0"/>
              <a:t>EC2 instance assuming a role</a:t>
            </a:r>
            <a:r>
              <a:rPr lang="en-US" sz="5400" dirty="0"/>
              <a:t> to access an S3 bucket without needing access keys.</a:t>
            </a:r>
          </a:p>
          <a:p>
            <a:r>
              <a:rPr lang="en-IN" sz="5400" b="1" dirty="0"/>
              <a:t>(d) IAM Policies</a:t>
            </a:r>
          </a:p>
          <a:p>
            <a:r>
              <a:rPr lang="en-IN" sz="5400" b="1" dirty="0"/>
              <a:t>JSON-based</a:t>
            </a:r>
            <a:r>
              <a:rPr lang="en-IN" sz="5400" dirty="0"/>
              <a:t> documents that define permissions.</a:t>
            </a:r>
          </a:p>
          <a:p>
            <a:r>
              <a:rPr lang="en-IN" sz="5400" dirty="0"/>
              <a:t>Determines who can do what on which AWS resources.</a:t>
            </a:r>
          </a:p>
          <a:p>
            <a:r>
              <a:rPr lang="en-IN" sz="5400" b="1" dirty="0"/>
              <a:t>Two </a:t>
            </a:r>
            <a:r>
              <a:rPr lang="en-IN" sz="5400" b="1" dirty="0" err="1"/>
              <a:t>types:</a:t>
            </a:r>
            <a:r>
              <a:rPr lang="en-IN" sz="5400" dirty="0" err="1"/>
              <a:t>Managed</a:t>
            </a:r>
            <a:r>
              <a:rPr lang="en-IN" sz="5400" dirty="0"/>
              <a:t> Policies (AWS provides predefined policies like </a:t>
            </a:r>
            <a:r>
              <a:rPr lang="en-IN" sz="5400" dirty="0" err="1"/>
              <a:t>AdministratorAccess</a:t>
            </a:r>
            <a:r>
              <a:rPr lang="en-IN" sz="5400" dirty="0"/>
              <a:t>, AmazonS3ReadOnlyAccess).</a:t>
            </a:r>
          </a:p>
          <a:p>
            <a:r>
              <a:rPr lang="en-IN" sz="5400" dirty="0"/>
              <a:t>Inline Policies (Custom policies directly attached to a </a:t>
            </a:r>
            <a:r>
              <a:rPr lang="en-IN" sz="5400" b="1" dirty="0"/>
              <a:t>user</a:t>
            </a:r>
            <a:r>
              <a:rPr lang="en-IN" sz="5400" dirty="0"/>
              <a:t>, </a:t>
            </a:r>
            <a:r>
              <a:rPr lang="en-IN" sz="5400" b="1" dirty="0"/>
              <a:t>group</a:t>
            </a:r>
            <a:r>
              <a:rPr lang="en-IN" sz="5400" dirty="0"/>
              <a:t>, or </a:t>
            </a:r>
            <a:r>
              <a:rPr lang="en-IN" sz="5400" b="1" dirty="0"/>
              <a:t>role</a:t>
            </a:r>
            <a:r>
              <a:rPr lang="en-IN" sz="5400" dirty="0"/>
              <a:t>).</a:t>
            </a:r>
          </a:p>
          <a:p>
            <a:r>
              <a:rPr lang="en-US" sz="5400" b="1" dirty="0"/>
              <a:t>(e) IAM Authentication &amp; Security</a:t>
            </a:r>
          </a:p>
          <a:p>
            <a:r>
              <a:rPr lang="en-US" sz="5400" b="1" dirty="0"/>
              <a:t>Access Keys</a:t>
            </a:r>
            <a:r>
              <a:rPr lang="en-US" sz="5400" dirty="0"/>
              <a:t>: Used for programmatic access (AWS CLI, SDKs).</a:t>
            </a:r>
          </a:p>
          <a:p>
            <a:r>
              <a:rPr lang="en-US" sz="5400" b="1" dirty="0"/>
              <a:t>MFA (Multi-Factor Authentication)</a:t>
            </a:r>
            <a:r>
              <a:rPr lang="en-US" sz="5400" dirty="0"/>
              <a:t>: Adds an extra security layer.</a:t>
            </a:r>
          </a:p>
          <a:p>
            <a:endParaRPr lang="en-IN" sz="5400"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321301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7F92FBB-F1A6-DCA3-4B03-5EA99AE4B0DD}"/>
              </a:ext>
            </a:extLst>
          </p:cNvPr>
          <p:cNvSpPr>
            <a:spLocks noGrp="1"/>
          </p:cNvSpPr>
          <p:nvPr>
            <p:ph type="title"/>
          </p:nvPr>
        </p:nvSpPr>
        <p:spPr>
          <a:xfrm>
            <a:off x="5676415" y="3011609"/>
            <a:ext cx="5032725" cy="633079"/>
          </a:xfrm>
        </p:spPr>
        <p:txBody>
          <a:bodyPr/>
          <a:lstStyle/>
          <a:p>
            <a:r>
              <a:rPr lang="en-US" dirty="0"/>
              <a:t>Project overview</a:t>
            </a:r>
          </a:p>
        </p:txBody>
      </p:sp>
      <p:pic>
        <p:nvPicPr>
          <p:cNvPr id="24" name="Picture Placeholder 23" descr="Green lights in the sky">
            <a:extLst>
              <a:ext uri="{FF2B5EF4-FFF2-40B4-BE49-F238E27FC236}">
                <a16:creationId xmlns:a16="http://schemas.microsoft.com/office/drawing/2014/main" id="{61357E36-869D-B6D4-3E6E-ED43A227E59C}"/>
              </a:ext>
            </a:extLst>
          </p:cNvPr>
          <p:cNvPicPr>
            <a:picLocks noGrp="1" noChangeAspect="1"/>
          </p:cNvPicPr>
          <p:nvPr>
            <p:ph type="pic" sz="quarter" idx="11"/>
          </p:nvPr>
        </p:nvPicPr>
        <p:blipFill>
          <a:blip r:embed="rId3"/>
          <a:srcRect t="37" b="37"/>
          <a:stretch/>
        </p:blipFill>
        <p:spPr/>
      </p:pic>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p:txBody>
          <a:bodyPr>
            <a:normAutofit fontScale="85000" lnSpcReduction="10000"/>
          </a:bodyPr>
          <a:lstStyle/>
          <a:p>
            <a:r>
              <a:rPr lang="en-US" dirty="0"/>
              <a:t>This project provisions a </a:t>
            </a:r>
            <a:r>
              <a:rPr lang="en-US" b="1" dirty="0"/>
              <a:t>scalable AWS infrastructure</a:t>
            </a:r>
            <a:r>
              <a:rPr lang="en-US" dirty="0"/>
              <a:t> using </a:t>
            </a:r>
            <a:r>
              <a:rPr lang="en-US" b="1" dirty="0"/>
              <a:t>Terraform</a:t>
            </a:r>
            <a:r>
              <a:rPr lang="en-US" dirty="0"/>
              <a:t>, setting up a </a:t>
            </a:r>
            <a:r>
              <a:rPr lang="en-US" b="1" dirty="0"/>
              <a:t>Virtual Private Cloud (VPC)</a:t>
            </a:r>
            <a:r>
              <a:rPr lang="en-US" dirty="0"/>
              <a:t> with both </a:t>
            </a:r>
            <a:r>
              <a:rPr lang="en-US" b="1" dirty="0"/>
              <a:t>public and private subnets</a:t>
            </a:r>
            <a:r>
              <a:rPr lang="en-US" dirty="0"/>
              <a:t>, networking components like </a:t>
            </a:r>
            <a:r>
              <a:rPr lang="en-US" b="1" dirty="0"/>
              <a:t>Internet Gateway (IGW) and NAT Gateway</a:t>
            </a:r>
            <a:r>
              <a:rPr lang="en-US" dirty="0"/>
              <a:t>, </a:t>
            </a:r>
            <a:r>
              <a:rPr lang="en-US" b="1" dirty="0"/>
              <a:t>security groups for EC2 and Jenkins</a:t>
            </a:r>
            <a:r>
              <a:rPr lang="en-US" dirty="0"/>
              <a:t>, and IAM configurations. The infrastructure supports an </a:t>
            </a:r>
            <a:r>
              <a:rPr lang="en-US" b="1" dirty="0"/>
              <a:t>EC2 instance for Jenkins</a:t>
            </a:r>
            <a:r>
              <a:rPr lang="en-US" dirty="0"/>
              <a:t> and is designed for </a:t>
            </a:r>
            <a:r>
              <a:rPr lang="en-US" b="1" dirty="0"/>
              <a:t>secure access and controlled networking</a:t>
            </a:r>
            <a:r>
              <a:rPr lang="en-US" dirty="0"/>
              <a:t>.</a:t>
            </a:r>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
        <p:nvSpPr>
          <p:cNvPr id="6" name="Title 14">
            <a:extLst>
              <a:ext uri="{FF2B5EF4-FFF2-40B4-BE49-F238E27FC236}">
                <a16:creationId xmlns:a16="http://schemas.microsoft.com/office/drawing/2014/main" id="{7EAD73A7-7090-45E8-821C-B7EF761DFB92}"/>
              </a:ext>
            </a:extLst>
          </p:cNvPr>
          <p:cNvSpPr txBox="1">
            <a:spLocks/>
          </p:cNvSpPr>
          <p:nvPr/>
        </p:nvSpPr>
        <p:spPr>
          <a:xfrm>
            <a:off x="4536043" y="1519062"/>
            <a:ext cx="7335391" cy="874895"/>
          </a:xfrm>
          <a:prstGeom prst="rect">
            <a:avLst/>
          </a:prstGeom>
        </p:spPr>
        <p:txBody>
          <a:bodyPr vert="horz" lIns="91440" tIns="45720" rIns="91440" bIns="45720" rtlCol="0" anchor="b">
            <a:normAutofit fontScale="77500" lnSpcReduction="20000"/>
          </a:bodyPr>
          <a:lstStyle>
            <a:lvl1pPr algn="l" defTabSz="914400" rtl="0" eaLnBrk="1" latinLnBrk="0" hangingPunct="1">
              <a:lnSpc>
                <a:spcPct val="90000"/>
              </a:lnSpc>
              <a:spcBef>
                <a:spcPct val="0"/>
              </a:spcBef>
              <a:buNone/>
              <a:defRPr sz="3600" kern="1200">
                <a:solidFill>
                  <a:schemeClr val="bg2"/>
                </a:solidFill>
                <a:latin typeface="+mj-lt"/>
                <a:ea typeface="+mj-ea"/>
                <a:cs typeface="+mj-cs"/>
              </a:defRPr>
            </a:lvl1pPr>
          </a:lstStyle>
          <a:p>
            <a:r>
              <a:rPr lang="en-US" sz="4000" b="1" dirty="0"/>
              <a:t>Project Summary: </a:t>
            </a:r>
            <a:r>
              <a:rPr lang="en-US" dirty="0"/>
              <a:t>AWS Infrastructure Setup with Terraform</a:t>
            </a:r>
          </a:p>
        </p:txBody>
      </p:sp>
    </p:spTree>
    <p:extLst>
      <p:ext uri="{BB962C8B-B14F-4D97-AF65-F5344CB8AC3E}">
        <p14:creationId xmlns:p14="http://schemas.microsoft.com/office/powerpoint/2010/main" val="270171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normAutofit fontScale="90000"/>
          </a:bodyPr>
          <a:lstStyle/>
          <a:p>
            <a:r>
              <a:rPr lang="en-IN" sz="3600" dirty="0">
                <a:latin typeface="Arial Black" panose="020B0A04020102020204" pitchFamily="34" charset="0"/>
              </a:rPr>
              <a:t>Terraform configuration set up with </a:t>
            </a:r>
            <a:r>
              <a:rPr lang="en-IN" sz="3600" dirty="0" err="1">
                <a:latin typeface="Arial Black" panose="020B0A04020102020204" pitchFamily="34" charset="0"/>
              </a:rPr>
              <a:t>Vpcs,Subnets,Route</a:t>
            </a:r>
            <a:r>
              <a:rPr lang="en-IN" sz="3600" dirty="0">
                <a:latin typeface="Arial Black" panose="020B0A04020102020204" pitchFamily="34" charset="0"/>
              </a:rPr>
              <a:t> </a:t>
            </a:r>
            <a:r>
              <a:rPr lang="en-IN" sz="3600" dirty="0" err="1">
                <a:latin typeface="Arial Black" panose="020B0A04020102020204" pitchFamily="34" charset="0"/>
              </a:rPr>
              <a:t>Tables,Internet</a:t>
            </a:r>
            <a:r>
              <a:rPr lang="en-IN" sz="3600" dirty="0">
                <a:latin typeface="Arial Black" panose="020B0A04020102020204" pitchFamily="34" charset="0"/>
              </a:rPr>
              <a:t> </a:t>
            </a:r>
            <a:r>
              <a:rPr lang="en-IN" sz="3600" dirty="0" err="1">
                <a:latin typeface="Arial Black" panose="020B0A04020102020204" pitchFamily="34" charset="0"/>
              </a:rPr>
              <a:t>gateway,Security</a:t>
            </a:r>
            <a:r>
              <a:rPr lang="en-IN" sz="3600" dirty="0">
                <a:latin typeface="Arial Black" panose="020B0A04020102020204" pitchFamily="34" charset="0"/>
              </a:rPr>
              <a:t> groups,Ec2,IAM USER Groups.</a:t>
            </a:r>
            <a:br>
              <a:rPr lang="en-IN" sz="3600" dirty="0">
                <a:latin typeface="Arial Black" panose="020B0A04020102020204" pitchFamily="34" charset="0"/>
              </a:rPr>
            </a:br>
            <a:r>
              <a:rPr lang="en-US" dirty="0"/>
              <a:t>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p:txBody>
          <a:bodyPr/>
          <a:lstStyle/>
          <a:p>
            <a:r>
              <a:rPr lang="en-IN" sz="1800" dirty="0">
                <a:latin typeface="Arial Black" panose="020B0A04020102020204" pitchFamily="34" charset="0"/>
              </a:rPr>
              <a:t>Step 1 :</a:t>
            </a:r>
          </a:p>
          <a:p>
            <a:pPr marL="0" indent="0">
              <a:buNone/>
            </a:pPr>
            <a:r>
              <a:rPr lang="en-IN" sz="1800" dirty="0">
                <a:latin typeface="Arial" panose="020B0604020202020204" pitchFamily="34" charset="0"/>
                <a:cs typeface="Arial" panose="020B0604020202020204" pitchFamily="34" charset="0"/>
              </a:rPr>
              <a:t>1.create a folder connect with visual studio code.</a:t>
            </a:r>
          </a:p>
          <a:p>
            <a:pPr marL="0" indent="0">
              <a:buNone/>
            </a:pPr>
            <a:r>
              <a:rPr lang="en-IN" sz="1800" dirty="0">
                <a:latin typeface="Arial" panose="020B0604020202020204" pitchFamily="34" charset="0"/>
                <a:cs typeface="Arial" panose="020B0604020202020204" pitchFamily="34" charset="0"/>
              </a:rPr>
              <a:t>2. In a folder we can create a main.tf file.</a:t>
            </a:r>
          </a:p>
          <a:p>
            <a:pPr marL="0" indent="0">
              <a:buNone/>
            </a:pPr>
            <a:r>
              <a:rPr lang="en-IN" sz="1800" dirty="0">
                <a:latin typeface="Arial" panose="020B0604020202020204" pitchFamily="34" charset="0"/>
                <a:cs typeface="Arial" panose="020B0604020202020204" pitchFamily="34" charset="0"/>
              </a:rPr>
              <a:t>3.In the visual studio code </a:t>
            </a:r>
          </a:p>
          <a:p>
            <a:pPr marL="0" indent="0">
              <a:buNone/>
            </a:pPr>
            <a:endParaRPr lang="en-IN"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    The provided Terraform code creates a complete infrastructure on AWS that includes a VPC, EC2 instance, </a:t>
            </a:r>
            <a:r>
              <a:rPr lang="en-US" sz="1800" dirty="0" err="1">
                <a:latin typeface="Arial" panose="020B0604020202020204" pitchFamily="34" charset="0"/>
                <a:cs typeface="Arial" panose="020B0604020202020204" pitchFamily="34" charset="0"/>
              </a:rPr>
              <a:t>iam</a:t>
            </a:r>
            <a:r>
              <a:rPr lang="en-US" sz="1800" dirty="0">
                <a:latin typeface="Arial" panose="020B0604020202020204" pitchFamily="34" charset="0"/>
                <a:cs typeface="Arial" panose="020B0604020202020204" pitchFamily="34" charset="0"/>
              </a:rPr>
              <a:t> user groups. Here's a detailed step-by-step explanation of what each section of the code does:</a:t>
            </a:r>
            <a:endParaRPr lang="en-IN" sz="18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a:bodyPr>
          <a:lstStyle/>
          <a:p>
            <a:r>
              <a:rPr lang="en-IN" b="1" dirty="0"/>
              <a:t>Project Components and Details</a:t>
            </a:r>
          </a:p>
          <a:p>
            <a:r>
              <a:rPr lang="en-IN" b="1" dirty="0"/>
              <a:t>1. AWS Provider Configuration</a:t>
            </a:r>
          </a:p>
          <a:p>
            <a:endParaRPr lang="en-IN" dirty="0"/>
          </a:p>
          <a:p>
            <a:r>
              <a:rPr lang="en-IN" dirty="0"/>
              <a:t>provider "</a:t>
            </a:r>
            <a:r>
              <a:rPr lang="en-IN" dirty="0" err="1"/>
              <a:t>aws</a:t>
            </a:r>
            <a:r>
              <a:rPr lang="en-IN" dirty="0"/>
              <a:t>" {</a:t>
            </a:r>
          </a:p>
          <a:p>
            <a:r>
              <a:rPr lang="en-IN" dirty="0"/>
              <a:t>  region = "us-east-1"</a:t>
            </a:r>
          </a:p>
          <a:p>
            <a:r>
              <a:rPr lang="en-IN" dirty="0"/>
              <a:t>}</a:t>
            </a:r>
          </a:p>
          <a:p>
            <a:endParaRPr lang="en-IN" dirty="0"/>
          </a:p>
          <a:p>
            <a:r>
              <a:rPr lang="en-US" dirty="0"/>
              <a:t>Defines AWS as the cloud provider.</a:t>
            </a:r>
          </a:p>
          <a:p>
            <a:r>
              <a:rPr lang="en-US" dirty="0"/>
              <a:t>Specifies the AWS region as us-east-1.</a:t>
            </a:r>
          </a:p>
          <a:p>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1725520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fontScale="92500" lnSpcReduction="10000"/>
          </a:bodyPr>
          <a:lstStyle/>
          <a:p>
            <a:r>
              <a:rPr lang="en-IN" b="1" dirty="0"/>
              <a:t>2. Networking Setup</a:t>
            </a:r>
          </a:p>
          <a:p>
            <a:r>
              <a:rPr lang="en-IN" b="1" dirty="0"/>
              <a:t>VPC Creation</a:t>
            </a:r>
          </a:p>
          <a:p>
            <a:endParaRPr lang="en-IN" dirty="0"/>
          </a:p>
          <a:p>
            <a:r>
              <a:rPr lang="en-IN" dirty="0"/>
              <a:t>resource "</a:t>
            </a:r>
            <a:r>
              <a:rPr lang="en-IN" dirty="0" err="1"/>
              <a:t>aws_vpc</a:t>
            </a:r>
            <a:r>
              <a:rPr lang="en-IN" dirty="0"/>
              <a:t>" "main" {</a:t>
            </a:r>
          </a:p>
          <a:p>
            <a:r>
              <a:rPr lang="en-IN" dirty="0"/>
              <a:t>  </a:t>
            </a:r>
            <a:r>
              <a:rPr lang="en-IN" dirty="0" err="1"/>
              <a:t>cidr_block</a:t>
            </a:r>
            <a:r>
              <a:rPr lang="en-IN" dirty="0"/>
              <a:t>           = </a:t>
            </a:r>
            <a:r>
              <a:rPr lang="en-IN" dirty="0" err="1"/>
              <a:t>var.vpc_cidr</a:t>
            </a:r>
            <a:endParaRPr lang="en-IN" dirty="0"/>
          </a:p>
          <a:p>
            <a:r>
              <a:rPr lang="en-IN" dirty="0"/>
              <a:t>  </a:t>
            </a:r>
            <a:r>
              <a:rPr lang="en-IN" dirty="0" err="1"/>
              <a:t>enable_dns_support</a:t>
            </a:r>
            <a:r>
              <a:rPr lang="en-IN" dirty="0"/>
              <a:t>   = true</a:t>
            </a:r>
          </a:p>
          <a:p>
            <a:r>
              <a:rPr lang="en-IN" dirty="0"/>
              <a:t>  </a:t>
            </a:r>
            <a:r>
              <a:rPr lang="en-IN" dirty="0" err="1"/>
              <a:t>enable_dns_hostnames</a:t>
            </a:r>
            <a:r>
              <a:rPr lang="en-IN" dirty="0"/>
              <a:t> = true</a:t>
            </a:r>
          </a:p>
          <a:p>
            <a:endParaRPr lang="en-IN" dirty="0"/>
          </a:p>
          <a:p>
            <a:r>
              <a:rPr lang="en-IN" dirty="0"/>
              <a:t>  tags = {</a:t>
            </a:r>
          </a:p>
          <a:p>
            <a:r>
              <a:rPr lang="en-IN" dirty="0"/>
              <a:t>    Name = "</a:t>
            </a:r>
            <a:r>
              <a:rPr lang="en-IN" dirty="0" err="1"/>
              <a:t>MainVPC</a:t>
            </a:r>
            <a:r>
              <a:rPr lang="en-IN" dirty="0"/>
              <a:t>"</a:t>
            </a:r>
          </a:p>
          <a:p>
            <a:r>
              <a:rPr lang="en-IN" dirty="0"/>
              <a:t>  }</a:t>
            </a:r>
          </a:p>
          <a:p>
            <a:r>
              <a:rPr lang="en-IN" dirty="0"/>
              <a:t>}</a:t>
            </a:r>
          </a:p>
          <a:p>
            <a:endParaRPr lang="en-IN" dirty="0"/>
          </a:p>
          <a:p>
            <a:r>
              <a:rPr lang="en-US" dirty="0"/>
              <a:t>Creates a VPC (10.0.0.0/16) with DNS support enabled.</a:t>
            </a: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14</a:t>
            </a:fld>
            <a:endParaRPr lang="en-US" dirty="0"/>
          </a:p>
        </p:txBody>
      </p:sp>
    </p:spTree>
    <p:extLst>
      <p:ext uri="{BB962C8B-B14F-4D97-AF65-F5344CB8AC3E}">
        <p14:creationId xmlns:p14="http://schemas.microsoft.com/office/powerpoint/2010/main" val="2394941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a:bodyPr>
          <a:lstStyle/>
          <a:p>
            <a:r>
              <a:rPr lang="en-IN" b="1" dirty="0"/>
              <a:t>Subnet Configuration</a:t>
            </a:r>
          </a:p>
          <a:p>
            <a:endParaRPr lang="en-IN" b="1" dirty="0"/>
          </a:p>
          <a:p>
            <a:r>
              <a:rPr lang="en-IN" dirty="0"/>
              <a:t>variable "</a:t>
            </a:r>
            <a:r>
              <a:rPr lang="en-IN" dirty="0" err="1"/>
              <a:t>public_subnet_cidrs</a:t>
            </a:r>
            <a:r>
              <a:rPr lang="en-IN" dirty="0"/>
              <a:t>" {</a:t>
            </a:r>
          </a:p>
          <a:p>
            <a:r>
              <a:rPr lang="en-IN" dirty="0"/>
              <a:t>  default = ["10.0.1.0/24", "10.0.2.0/24", "10.0.3.0/24"]</a:t>
            </a:r>
          </a:p>
          <a:p>
            <a:r>
              <a:rPr lang="en-IN" dirty="0"/>
              <a:t>}</a:t>
            </a:r>
          </a:p>
          <a:p>
            <a:r>
              <a:rPr lang="en-IN" dirty="0"/>
              <a:t>variable "</a:t>
            </a:r>
            <a:r>
              <a:rPr lang="en-IN" dirty="0" err="1"/>
              <a:t>private_subnet_cidrs</a:t>
            </a:r>
            <a:r>
              <a:rPr lang="en-IN" dirty="0"/>
              <a:t>" {</a:t>
            </a:r>
          </a:p>
          <a:p>
            <a:r>
              <a:rPr lang="en-IN" dirty="0"/>
              <a:t>  default = ["10.0.4.0/24", "10.0.5.0/24"]</a:t>
            </a:r>
          </a:p>
          <a:p>
            <a:r>
              <a:rPr lang="en-IN" dirty="0"/>
              <a:t>}</a:t>
            </a:r>
          </a:p>
          <a:p>
            <a:endParaRPr lang="en-IN" dirty="0"/>
          </a:p>
          <a:p>
            <a:r>
              <a:rPr lang="en-IN" dirty="0"/>
              <a:t>3 Public Subnets (10.0.1.0/24, 10.0.2.0/24, 10.0.3.0/24).</a:t>
            </a:r>
          </a:p>
          <a:p>
            <a:r>
              <a:rPr lang="nb-NO" dirty="0"/>
              <a:t>2 Private Subnets (10.0.4.0/24, 10.0.5.0/24).</a:t>
            </a: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15</a:t>
            </a:fld>
            <a:endParaRPr lang="en-US" dirty="0"/>
          </a:p>
        </p:txBody>
      </p:sp>
    </p:spTree>
    <p:extLst>
      <p:ext uri="{BB962C8B-B14F-4D97-AF65-F5344CB8AC3E}">
        <p14:creationId xmlns:p14="http://schemas.microsoft.com/office/powerpoint/2010/main" val="151572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fontScale="92500" lnSpcReduction="20000"/>
          </a:bodyPr>
          <a:lstStyle/>
          <a:p>
            <a:r>
              <a:rPr lang="en-IN" b="1" dirty="0"/>
              <a:t>Subnet Deployment</a:t>
            </a:r>
          </a:p>
          <a:p>
            <a:r>
              <a:rPr lang="en-IN" dirty="0"/>
              <a:t>resource "</a:t>
            </a:r>
            <a:r>
              <a:rPr lang="en-IN" dirty="0" err="1"/>
              <a:t>aws_subnet</a:t>
            </a:r>
            <a:r>
              <a:rPr lang="en-IN" dirty="0"/>
              <a:t>" "</a:t>
            </a:r>
            <a:r>
              <a:rPr lang="en-IN" dirty="0" err="1"/>
              <a:t>public_subnets</a:t>
            </a:r>
            <a:r>
              <a:rPr lang="en-IN" dirty="0"/>
              <a:t>" {</a:t>
            </a:r>
          </a:p>
          <a:p>
            <a:r>
              <a:rPr lang="en-IN" dirty="0"/>
              <a:t>  count = length(</a:t>
            </a:r>
            <a:r>
              <a:rPr lang="en-IN" dirty="0" err="1"/>
              <a:t>var.public_subnet_cidrs</a:t>
            </a:r>
            <a:r>
              <a:rPr lang="en-IN" dirty="0"/>
              <a:t>)</a:t>
            </a:r>
          </a:p>
          <a:p>
            <a:endParaRPr lang="en-IN" dirty="0"/>
          </a:p>
          <a:p>
            <a:r>
              <a:rPr lang="en-IN" dirty="0"/>
              <a:t>  </a:t>
            </a:r>
            <a:r>
              <a:rPr lang="en-IN" dirty="0" err="1"/>
              <a:t>vpc_id</a:t>
            </a:r>
            <a:r>
              <a:rPr lang="en-IN" dirty="0"/>
              <a:t>                  = aws_vpc.main.id</a:t>
            </a:r>
          </a:p>
          <a:p>
            <a:r>
              <a:rPr lang="en-IN" dirty="0"/>
              <a:t>  </a:t>
            </a:r>
            <a:r>
              <a:rPr lang="en-IN" dirty="0" err="1"/>
              <a:t>cidr_block</a:t>
            </a:r>
            <a:r>
              <a:rPr lang="en-IN" dirty="0"/>
              <a:t>              = </a:t>
            </a:r>
            <a:r>
              <a:rPr lang="en-IN" dirty="0" err="1"/>
              <a:t>var.public_subnet_cidrs</a:t>
            </a:r>
            <a:r>
              <a:rPr lang="en-IN" dirty="0"/>
              <a:t>[</a:t>
            </a:r>
            <a:r>
              <a:rPr lang="en-IN" dirty="0" err="1"/>
              <a:t>count.index</a:t>
            </a:r>
            <a:r>
              <a:rPr lang="en-IN" dirty="0"/>
              <a:t>]</a:t>
            </a:r>
          </a:p>
          <a:p>
            <a:r>
              <a:rPr lang="en-IN" dirty="0"/>
              <a:t>  </a:t>
            </a:r>
            <a:r>
              <a:rPr lang="en-IN" dirty="0" err="1"/>
              <a:t>map_public_ip_on_launch</a:t>
            </a:r>
            <a:r>
              <a:rPr lang="en-IN" dirty="0"/>
              <a:t> = true</a:t>
            </a:r>
          </a:p>
          <a:p>
            <a:r>
              <a:rPr lang="en-IN" dirty="0"/>
              <a:t>  </a:t>
            </a:r>
            <a:r>
              <a:rPr lang="en-IN" dirty="0" err="1"/>
              <a:t>availability_zone</a:t>
            </a:r>
            <a:r>
              <a:rPr lang="en-IN" dirty="0"/>
              <a:t>       = element(["us-east-1a", "us-east-1b", "us-east-1c"], </a:t>
            </a:r>
            <a:r>
              <a:rPr lang="en-IN" dirty="0" err="1"/>
              <a:t>count.index</a:t>
            </a:r>
            <a:r>
              <a:rPr lang="en-IN" dirty="0"/>
              <a:t>)</a:t>
            </a:r>
          </a:p>
          <a:p>
            <a:endParaRPr lang="en-IN" dirty="0"/>
          </a:p>
          <a:p>
            <a:r>
              <a:rPr lang="en-IN" dirty="0"/>
              <a:t>  tags = {</a:t>
            </a:r>
          </a:p>
          <a:p>
            <a:r>
              <a:rPr lang="en-IN" dirty="0"/>
              <a:t>    Name = "</a:t>
            </a:r>
            <a:r>
              <a:rPr lang="en-IN" dirty="0" err="1"/>
              <a:t>PublicSubnet</a:t>
            </a:r>
            <a:r>
              <a:rPr lang="en-IN" dirty="0"/>
              <a:t>-${</a:t>
            </a:r>
            <a:r>
              <a:rPr lang="en-IN" dirty="0" err="1"/>
              <a:t>count.index</a:t>
            </a:r>
            <a:r>
              <a:rPr lang="en-IN" dirty="0"/>
              <a:t> + 1}"</a:t>
            </a:r>
          </a:p>
          <a:p>
            <a:r>
              <a:rPr lang="en-IN" dirty="0"/>
              <a:t>  }</a:t>
            </a:r>
          </a:p>
          <a:p>
            <a:r>
              <a:rPr lang="en-IN" dirty="0"/>
              <a:t>}</a:t>
            </a:r>
          </a:p>
          <a:p>
            <a:r>
              <a:rPr lang="en-US" dirty="0"/>
              <a:t>Assigns public IP addresses to instances in these subnets.</a:t>
            </a:r>
          </a:p>
          <a:p>
            <a:r>
              <a:rPr lang="en-US" dirty="0"/>
              <a:t>Distributes subnets across availability zones for high availability.</a:t>
            </a: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16</a:t>
            </a:fld>
            <a:endParaRPr lang="en-US" dirty="0"/>
          </a:p>
        </p:txBody>
      </p:sp>
    </p:spTree>
    <p:extLst>
      <p:ext uri="{BB962C8B-B14F-4D97-AF65-F5344CB8AC3E}">
        <p14:creationId xmlns:p14="http://schemas.microsoft.com/office/powerpoint/2010/main" val="85954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a:bodyPr>
          <a:lstStyle/>
          <a:p>
            <a:r>
              <a:rPr lang="en-IN" dirty="0"/>
              <a:t>resource "</a:t>
            </a:r>
            <a:r>
              <a:rPr lang="en-IN" dirty="0" err="1"/>
              <a:t>aws_subnet</a:t>
            </a:r>
            <a:r>
              <a:rPr lang="en-IN" dirty="0"/>
              <a:t>" "</a:t>
            </a:r>
            <a:r>
              <a:rPr lang="en-IN" dirty="0" err="1"/>
              <a:t>private_subnets</a:t>
            </a:r>
            <a:r>
              <a:rPr lang="en-IN" dirty="0"/>
              <a:t>" {</a:t>
            </a:r>
          </a:p>
          <a:p>
            <a:r>
              <a:rPr lang="en-IN" dirty="0"/>
              <a:t>  count = length(</a:t>
            </a:r>
            <a:r>
              <a:rPr lang="en-IN" dirty="0" err="1"/>
              <a:t>var.private_subnet_cidrs</a:t>
            </a:r>
            <a:r>
              <a:rPr lang="en-IN" dirty="0"/>
              <a:t>)</a:t>
            </a:r>
          </a:p>
          <a:p>
            <a:endParaRPr lang="en-IN" dirty="0"/>
          </a:p>
          <a:p>
            <a:r>
              <a:rPr lang="en-IN" dirty="0"/>
              <a:t>  </a:t>
            </a:r>
            <a:r>
              <a:rPr lang="en-IN" dirty="0" err="1"/>
              <a:t>vpc_id</a:t>
            </a:r>
            <a:r>
              <a:rPr lang="en-IN" dirty="0"/>
              <a:t>            = aws_vpc.main.id</a:t>
            </a:r>
          </a:p>
          <a:p>
            <a:r>
              <a:rPr lang="en-IN" dirty="0"/>
              <a:t>  </a:t>
            </a:r>
            <a:r>
              <a:rPr lang="en-IN" dirty="0" err="1"/>
              <a:t>cidr_block</a:t>
            </a:r>
            <a:r>
              <a:rPr lang="en-IN" dirty="0"/>
              <a:t>        = </a:t>
            </a:r>
            <a:r>
              <a:rPr lang="en-IN" dirty="0" err="1"/>
              <a:t>var.private_subnet_cidrs</a:t>
            </a:r>
            <a:r>
              <a:rPr lang="en-IN" dirty="0"/>
              <a:t>[</a:t>
            </a:r>
            <a:r>
              <a:rPr lang="en-IN" dirty="0" err="1"/>
              <a:t>count.index</a:t>
            </a:r>
            <a:r>
              <a:rPr lang="en-IN" dirty="0"/>
              <a:t>]</a:t>
            </a:r>
          </a:p>
          <a:p>
            <a:r>
              <a:rPr lang="en-IN" dirty="0"/>
              <a:t>  </a:t>
            </a:r>
            <a:r>
              <a:rPr lang="en-IN" dirty="0" err="1"/>
              <a:t>availability_zone</a:t>
            </a:r>
            <a:r>
              <a:rPr lang="en-IN" dirty="0"/>
              <a:t> = element(["us-east-1a", "us-east-1b"], </a:t>
            </a:r>
            <a:r>
              <a:rPr lang="en-IN" dirty="0" err="1"/>
              <a:t>count.index</a:t>
            </a:r>
            <a:r>
              <a:rPr lang="en-IN" dirty="0"/>
              <a:t>)</a:t>
            </a:r>
          </a:p>
          <a:p>
            <a:endParaRPr lang="en-IN" dirty="0"/>
          </a:p>
          <a:p>
            <a:r>
              <a:rPr lang="en-IN" dirty="0"/>
              <a:t>  tags = {</a:t>
            </a:r>
          </a:p>
          <a:p>
            <a:r>
              <a:rPr lang="en-IN" dirty="0"/>
              <a:t>    Name = "</a:t>
            </a:r>
            <a:r>
              <a:rPr lang="en-IN" dirty="0" err="1"/>
              <a:t>PrivateSubnet</a:t>
            </a:r>
            <a:r>
              <a:rPr lang="en-IN" dirty="0"/>
              <a:t>-${</a:t>
            </a:r>
            <a:r>
              <a:rPr lang="en-IN" dirty="0" err="1"/>
              <a:t>count.index</a:t>
            </a:r>
            <a:r>
              <a:rPr lang="en-IN" dirty="0"/>
              <a:t> + 1}"</a:t>
            </a:r>
          </a:p>
          <a:p>
            <a:r>
              <a:rPr lang="en-IN" dirty="0"/>
              <a:t>  }</a:t>
            </a:r>
          </a:p>
          <a:p>
            <a:r>
              <a:rPr lang="en-IN" dirty="0"/>
              <a:t>}</a:t>
            </a:r>
          </a:p>
          <a:p>
            <a:r>
              <a:rPr lang="en-IN" b="1" dirty="0"/>
              <a:t>Deploys private subnets for internal services</a:t>
            </a:r>
            <a:r>
              <a:rPr lang="en-IN" dirty="0"/>
              <a:t>.</a:t>
            </a:r>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17</a:t>
            </a:fld>
            <a:endParaRPr lang="en-US" dirty="0"/>
          </a:p>
        </p:txBody>
      </p:sp>
    </p:spTree>
    <p:extLst>
      <p:ext uri="{BB962C8B-B14F-4D97-AF65-F5344CB8AC3E}">
        <p14:creationId xmlns:p14="http://schemas.microsoft.com/office/powerpoint/2010/main" val="287564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a:bodyPr>
          <a:lstStyle/>
          <a:p>
            <a:r>
              <a:rPr lang="en-IN" b="1" dirty="0"/>
              <a:t>3. Internet &amp; NAT Gateway Configuration</a:t>
            </a:r>
          </a:p>
          <a:p>
            <a:r>
              <a:rPr lang="en-US" b="1" dirty="0"/>
              <a:t>Internet Gateway (for Public Subnets)</a:t>
            </a:r>
          </a:p>
          <a:p>
            <a:endParaRPr lang="en-US" dirty="0"/>
          </a:p>
          <a:p>
            <a:r>
              <a:rPr lang="en-IN" dirty="0"/>
              <a:t>resource "</a:t>
            </a:r>
            <a:r>
              <a:rPr lang="en-IN" dirty="0" err="1"/>
              <a:t>aws_internet_gateway</a:t>
            </a:r>
            <a:r>
              <a:rPr lang="en-IN" dirty="0"/>
              <a:t>" "</a:t>
            </a:r>
            <a:r>
              <a:rPr lang="en-IN" dirty="0" err="1"/>
              <a:t>gw</a:t>
            </a:r>
            <a:r>
              <a:rPr lang="en-IN" dirty="0"/>
              <a:t>" {</a:t>
            </a:r>
          </a:p>
          <a:p>
            <a:r>
              <a:rPr lang="en-IN" dirty="0"/>
              <a:t>  </a:t>
            </a:r>
            <a:r>
              <a:rPr lang="en-IN" dirty="0" err="1"/>
              <a:t>vpc_id</a:t>
            </a:r>
            <a:r>
              <a:rPr lang="en-IN" dirty="0"/>
              <a:t> = aws_vpc.main.id</a:t>
            </a:r>
          </a:p>
          <a:p>
            <a:endParaRPr lang="en-IN" dirty="0"/>
          </a:p>
          <a:p>
            <a:r>
              <a:rPr lang="en-IN" dirty="0"/>
              <a:t>  tags = {</a:t>
            </a:r>
          </a:p>
          <a:p>
            <a:r>
              <a:rPr lang="en-IN" dirty="0"/>
              <a:t>    Name = "</a:t>
            </a:r>
            <a:r>
              <a:rPr lang="en-IN" dirty="0" err="1"/>
              <a:t>InternetGateway</a:t>
            </a:r>
            <a:r>
              <a:rPr lang="en-IN" dirty="0"/>
              <a:t>"</a:t>
            </a:r>
          </a:p>
          <a:p>
            <a:r>
              <a:rPr lang="en-IN" dirty="0"/>
              <a:t>  }</a:t>
            </a:r>
          </a:p>
          <a:p>
            <a:r>
              <a:rPr lang="en-IN" dirty="0"/>
              <a:t>}</a:t>
            </a:r>
          </a:p>
          <a:p>
            <a:endParaRPr lang="en-IN" dirty="0"/>
          </a:p>
          <a:p>
            <a:r>
              <a:rPr lang="en-US" dirty="0"/>
              <a:t>Allows instances in public subnets to connect to the internet.</a:t>
            </a: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Tree>
    <p:extLst>
      <p:ext uri="{BB962C8B-B14F-4D97-AF65-F5344CB8AC3E}">
        <p14:creationId xmlns:p14="http://schemas.microsoft.com/office/powerpoint/2010/main" val="1208717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fontScale="92500" lnSpcReduction="20000"/>
          </a:bodyPr>
          <a:lstStyle/>
          <a:p>
            <a:r>
              <a:rPr lang="en-IN" b="1" dirty="0"/>
              <a:t>NAT Gateway (for Private Subnets)</a:t>
            </a:r>
          </a:p>
          <a:p>
            <a:r>
              <a:rPr lang="en-IN" dirty="0"/>
              <a:t>resource "</a:t>
            </a:r>
            <a:r>
              <a:rPr lang="en-IN" dirty="0" err="1"/>
              <a:t>aws_eip</a:t>
            </a:r>
            <a:r>
              <a:rPr lang="en-IN" dirty="0"/>
              <a:t>" "</a:t>
            </a:r>
            <a:r>
              <a:rPr lang="en-IN" dirty="0" err="1"/>
              <a:t>nat</a:t>
            </a:r>
            <a:r>
              <a:rPr lang="en-IN" dirty="0"/>
              <a:t>" {</a:t>
            </a:r>
          </a:p>
          <a:p>
            <a:r>
              <a:rPr lang="en-IN" dirty="0"/>
              <a:t>  domain = "</a:t>
            </a:r>
            <a:r>
              <a:rPr lang="en-IN" dirty="0" err="1"/>
              <a:t>vpc</a:t>
            </a:r>
            <a:r>
              <a:rPr lang="en-IN" dirty="0"/>
              <a:t>"</a:t>
            </a:r>
          </a:p>
          <a:p>
            <a:r>
              <a:rPr lang="en-IN" dirty="0"/>
              <a:t>}</a:t>
            </a:r>
          </a:p>
          <a:p>
            <a:endParaRPr lang="en-IN" dirty="0"/>
          </a:p>
          <a:p>
            <a:r>
              <a:rPr lang="en-IN" dirty="0"/>
              <a:t>resource "</a:t>
            </a:r>
            <a:r>
              <a:rPr lang="en-IN" dirty="0" err="1"/>
              <a:t>aws_nat_gateway</a:t>
            </a:r>
            <a:r>
              <a:rPr lang="en-IN" dirty="0"/>
              <a:t>" "</a:t>
            </a:r>
            <a:r>
              <a:rPr lang="en-IN" dirty="0" err="1"/>
              <a:t>nat</a:t>
            </a:r>
            <a:r>
              <a:rPr lang="en-IN" dirty="0"/>
              <a:t>" {</a:t>
            </a:r>
          </a:p>
          <a:p>
            <a:r>
              <a:rPr lang="en-IN" dirty="0"/>
              <a:t>  </a:t>
            </a:r>
            <a:r>
              <a:rPr lang="en-IN" dirty="0" err="1"/>
              <a:t>allocation_id</a:t>
            </a:r>
            <a:r>
              <a:rPr lang="en-IN" dirty="0"/>
              <a:t> = aws_eip.nat.id</a:t>
            </a:r>
          </a:p>
          <a:p>
            <a:r>
              <a:rPr lang="en-IN" dirty="0"/>
              <a:t>  </a:t>
            </a:r>
            <a:r>
              <a:rPr lang="en-IN" dirty="0" err="1"/>
              <a:t>subnet_id</a:t>
            </a:r>
            <a:r>
              <a:rPr lang="en-IN" dirty="0"/>
              <a:t>     = </a:t>
            </a:r>
            <a:r>
              <a:rPr lang="en-IN" dirty="0" err="1"/>
              <a:t>aws_subnet.public_subnets</a:t>
            </a:r>
            <a:r>
              <a:rPr lang="en-IN" dirty="0"/>
              <a:t>[0].id  # Deploys NAT in one public subnet</a:t>
            </a:r>
          </a:p>
          <a:p>
            <a:endParaRPr lang="en-IN" dirty="0"/>
          </a:p>
          <a:p>
            <a:r>
              <a:rPr lang="en-IN" dirty="0"/>
              <a:t>  tags = {</a:t>
            </a:r>
          </a:p>
          <a:p>
            <a:r>
              <a:rPr lang="en-IN" dirty="0"/>
              <a:t>    Name = "</a:t>
            </a:r>
            <a:r>
              <a:rPr lang="en-IN" dirty="0" err="1"/>
              <a:t>NatGateway</a:t>
            </a:r>
            <a:r>
              <a:rPr lang="en-IN" dirty="0"/>
              <a:t>"</a:t>
            </a:r>
          </a:p>
          <a:p>
            <a:r>
              <a:rPr lang="en-IN" dirty="0"/>
              <a:t>  }</a:t>
            </a:r>
          </a:p>
          <a:p>
            <a:r>
              <a:rPr lang="en-IN" dirty="0"/>
              <a:t>}</a:t>
            </a:r>
          </a:p>
          <a:p>
            <a:endParaRPr lang="en-IN" dirty="0"/>
          </a:p>
          <a:p>
            <a:r>
              <a:rPr lang="en-US" dirty="0"/>
              <a:t>Allows outbound internet access for private subnet instances</a:t>
            </a: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Tree>
    <p:extLst>
      <p:ext uri="{BB962C8B-B14F-4D97-AF65-F5344CB8AC3E}">
        <p14:creationId xmlns:p14="http://schemas.microsoft.com/office/powerpoint/2010/main" val="204806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92500" lnSpcReduction="20000"/>
          </a:bodyPr>
          <a:lstStyle/>
          <a:p>
            <a:pPr marL="0" indent="0">
              <a:buNone/>
            </a:pPr>
            <a:r>
              <a:rPr lang="en-IN" sz="2800" b="1" dirty="0"/>
              <a:t>Introduction to Terraform</a:t>
            </a:r>
          </a:p>
          <a:p>
            <a:r>
              <a:rPr lang="en-IN" sz="2000" b="1" dirty="0"/>
              <a:t>What is Terraform?</a:t>
            </a:r>
          </a:p>
          <a:p>
            <a:r>
              <a:rPr lang="en-US" dirty="0"/>
              <a:t>Terraform is an open-source Infrastructure as Code (</a:t>
            </a:r>
            <a:r>
              <a:rPr lang="en-US" dirty="0" err="1"/>
              <a:t>IaC</a:t>
            </a:r>
            <a:r>
              <a:rPr lang="en-US" dirty="0"/>
              <a:t>) tool developed by </a:t>
            </a:r>
            <a:r>
              <a:rPr lang="en-US" dirty="0" err="1"/>
              <a:t>HashiCorp</a:t>
            </a:r>
            <a:r>
              <a:rPr lang="en-US" dirty="0"/>
              <a:t>. It allows you to define, provision, and manage infrastructure using a declarative configuration language. Terraform helps automate infrastructure deployment and ensures consistency across environments.</a:t>
            </a:r>
          </a:p>
          <a:p>
            <a:endParaRPr lang="en-US" dirty="0"/>
          </a:p>
          <a:p>
            <a:r>
              <a:rPr lang="en-IN" b="1" dirty="0"/>
              <a:t>Why Use Terraform?</a:t>
            </a:r>
          </a:p>
          <a:p>
            <a:r>
              <a:rPr lang="en-US" dirty="0"/>
              <a:t>Infrastructure as Code (</a:t>
            </a:r>
            <a:r>
              <a:rPr lang="en-US" dirty="0" err="1"/>
              <a:t>IaC</a:t>
            </a:r>
            <a:r>
              <a:rPr lang="en-US" dirty="0"/>
              <a:t>) – Write infrastructure configurations in code format for consistency and automation.</a:t>
            </a:r>
          </a:p>
          <a:p>
            <a:r>
              <a:rPr lang="en-US" dirty="0"/>
              <a:t>Multi-Cloud Support – Works with AWS, Azure, Google Cloud, and many other providers.</a:t>
            </a:r>
          </a:p>
          <a:p>
            <a:r>
              <a:rPr lang="en-US" dirty="0"/>
              <a:t>Declarative Approach – Define what you want (desired state), and Terraform figures out how to achieve it.</a:t>
            </a:r>
          </a:p>
          <a:p>
            <a:r>
              <a:rPr lang="en-US" dirty="0"/>
              <a:t>Automation &amp; Efficiency – Automates resource provisioning, scaling, and management.</a:t>
            </a:r>
          </a:p>
          <a:p>
            <a:r>
              <a:rPr lang="en-US" dirty="0"/>
              <a:t>State Management – Tracks the current infrastructure state and updates only what has changed.</a:t>
            </a:r>
          </a:p>
          <a:p>
            <a:r>
              <a:rPr lang="en-US" dirty="0"/>
              <a:t>Modularity &amp; Reusability – Use modules to simplify complex deployments.</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fontScale="77500" lnSpcReduction="20000"/>
          </a:bodyPr>
          <a:lstStyle/>
          <a:p>
            <a:r>
              <a:rPr lang="en-IN" b="1" dirty="0"/>
              <a:t>4. Routing Tables</a:t>
            </a:r>
          </a:p>
          <a:p>
            <a:r>
              <a:rPr lang="en-IN" b="1" dirty="0"/>
              <a:t>Public Route Table</a:t>
            </a:r>
          </a:p>
          <a:p>
            <a:endParaRPr lang="en-IN" b="1" dirty="0"/>
          </a:p>
          <a:p>
            <a:r>
              <a:rPr lang="en-IN" dirty="0"/>
              <a:t>resource "</a:t>
            </a:r>
            <a:r>
              <a:rPr lang="en-IN" dirty="0" err="1"/>
              <a:t>aws_route_table</a:t>
            </a:r>
            <a:r>
              <a:rPr lang="en-IN" dirty="0"/>
              <a:t>" "</a:t>
            </a:r>
            <a:r>
              <a:rPr lang="en-IN" dirty="0" err="1"/>
              <a:t>public_rt</a:t>
            </a:r>
            <a:r>
              <a:rPr lang="en-IN" dirty="0"/>
              <a:t>" {</a:t>
            </a:r>
          </a:p>
          <a:p>
            <a:r>
              <a:rPr lang="en-IN" dirty="0"/>
              <a:t>  </a:t>
            </a:r>
            <a:r>
              <a:rPr lang="en-IN" dirty="0" err="1"/>
              <a:t>vpc_id</a:t>
            </a:r>
            <a:r>
              <a:rPr lang="en-IN" dirty="0"/>
              <a:t> = aws_vpc.main.id</a:t>
            </a:r>
          </a:p>
          <a:p>
            <a:endParaRPr lang="en-IN" dirty="0"/>
          </a:p>
          <a:p>
            <a:r>
              <a:rPr lang="en-IN" dirty="0"/>
              <a:t>  route {</a:t>
            </a:r>
          </a:p>
          <a:p>
            <a:r>
              <a:rPr lang="en-IN" dirty="0"/>
              <a:t>    </a:t>
            </a:r>
            <a:r>
              <a:rPr lang="en-IN" dirty="0" err="1"/>
              <a:t>cidr_block</a:t>
            </a:r>
            <a:r>
              <a:rPr lang="en-IN" dirty="0"/>
              <a:t> = "0.0.0.0/0"</a:t>
            </a:r>
          </a:p>
          <a:p>
            <a:r>
              <a:rPr lang="en-IN" dirty="0"/>
              <a:t>    </a:t>
            </a:r>
            <a:r>
              <a:rPr lang="en-IN" dirty="0" err="1"/>
              <a:t>gateway_id</a:t>
            </a:r>
            <a:r>
              <a:rPr lang="en-IN" dirty="0"/>
              <a:t> = aws_internet_gateway.gw.id</a:t>
            </a:r>
          </a:p>
          <a:p>
            <a:r>
              <a:rPr lang="en-IN" dirty="0"/>
              <a:t>  }</a:t>
            </a:r>
          </a:p>
          <a:p>
            <a:endParaRPr lang="en-IN" dirty="0"/>
          </a:p>
          <a:p>
            <a:r>
              <a:rPr lang="en-IN" dirty="0"/>
              <a:t>  tags = {</a:t>
            </a:r>
          </a:p>
          <a:p>
            <a:r>
              <a:rPr lang="en-IN" dirty="0"/>
              <a:t>    Name = "</a:t>
            </a:r>
            <a:r>
              <a:rPr lang="en-IN" dirty="0" err="1"/>
              <a:t>PublicRouteTable</a:t>
            </a:r>
            <a:r>
              <a:rPr lang="en-IN" dirty="0"/>
              <a:t>"</a:t>
            </a:r>
          </a:p>
          <a:p>
            <a:r>
              <a:rPr lang="en-IN" dirty="0"/>
              <a:t>  }</a:t>
            </a:r>
          </a:p>
          <a:p>
            <a:r>
              <a:rPr lang="en-IN" dirty="0"/>
              <a:t>}</a:t>
            </a:r>
          </a:p>
          <a:p>
            <a:endParaRPr lang="en-IN" dirty="0"/>
          </a:p>
          <a:p>
            <a:r>
              <a:rPr lang="en-US" dirty="0"/>
              <a:t>Routes traffic from public subnets to the internet.</a:t>
            </a: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20</a:t>
            </a:fld>
            <a:endParaRPr lang="en-US" dirty="0"/>
          </a:p>
        </p:txBody>
      </p:sp>
    </p:spTree>
    <p:extLst>
      <p:ext uri="{BB962C8B-B14F-4D97-AF65-F5344CB8AC3E}">
        <p14:creationId xmlns:p14="http://schemas.microsoft.com/office/powerpoint/2010/main" val="1592937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fontScale="85000" lnSpcReduction="20000"/>
          </a:bodyPr>
          <a:lstStyle/>
          <a:p>
            <a:r>
              <a:rPr lang="en-IN" b="1" dirty="0"/>
              <a:t>Private Route Table</a:t>
            </a:r>
          </a:p>
          <a:p>
            <a:endParaRPr lang="en-IN" b="1" dirty="0"/>
          </a:p>
          <a:p>
            <a:r>
              <a:rPr lang="en-IN" dirty="0"/>
              <a:t>resource "</a:t>
            </a:r>
            <a:r>
              <a:rPr lang="en-IN" dirty="0" err="1"/>
              <a:t>aws_route_table</a:t>
            </a:r>
            <a:r>
              <a:rPr lang="en-IN" dirty="0"/>
              <a:t>" "</a:t>
            </a:r>
            <a:r>
              <a:rPr lang="en-IN" dirty="0" err="1"/>
              <a:t>private_rt</a:t>
            </a:r>
            <a:r>
              <a:rPr lang="en-IN" dirty="0"/>
              <a:t>" {</a:t>
            </a:r>
          </a:p>
          <a:p>
            <a:r>
              <a:rPr lang="en-IN" dirty="0"/>
              <a:t>  </a:t>
            </a:r>
            <a:r>
              <a:rPr lang="en-IN" dirty="0" err="1"/>
              <a:t>vpc_id</a:t>
            </a:r>
            <a:r>
              <a:rPr lang="en-IN" dirty="0"/>
              <a:t> = aws_vpc.main.id</a:t>
            </a:r>
          </a:p>
          <a:p>
            <a:endParaRPr lang="en-IN" dirty="0"/>
          </a:p>
          <a:p>
            <a:r>
              <a:rPr lang="en-IN" dirty="0"/>
              <a:t>  route {</a:t>
            </a:r>
          </a:p>
          <a:p>
            <a:r>
              <a:rPr lang="en-IN" dirty="0"/>
              <a:t>    </a:t>
            </a:r>
            <a:r>
              <a:rPr lang="en-IN" dirty="0" err="1"/>
              <a:t>cidr_block</a:t>
            </a:r>
            <a:r>
              <a:rPr lang="en-IN" dirty="0"/>
              <a:t>     = "0.0.0.0/0"</a:t>
            </a:r>
          </a:p>
          <a:p>
            <a:r>
              <a:rPr lang="en-IN" dirty="0"/>
              <a:t>    </a:t>
            </a:r>
            <a:r>
              <a:rPr lang="en-IN" dirty="0" err="1"/>
              <a:t>nat_gateway_id</a:t>
            </a:r>
            <a:r>
              <a:rPr lang="en-IN" dirty="0"/>
              <a:t> = aws_nat_gateway.nat.id</a:t>
            </a:r>
          </a:p>
          <a:p>
            <a:r>
              <a:rPr lang="en-IN" dirty="0"/>
              <a:t>  }</a:t>
            </a:r>
          </a:p>
          <a:p>
            <a:endParaRPr lang="en-IN" dirty="0"/>
          </a:p>
          <a:p>
            <a:r>
              <a:rPr lang="en-IN" dirty="0"/>
              <a:t>  tags = {</a:t>
            </a:r>
          </a:p>
          <a:p>
            <a:r>
              <a:rPr lang="en-IN" dirty="0"/>
              <a:t>    Name = "</a:t>
            </a:r>
            <a:r>
              <a:rPr lang="en-IN" dirty="0" err="1"/>
              <a:t>PrivateRouteTable</a:t>
            </a:r>
            <a:r>
              <a:rPr lang="en-IN" dirty="0"/>
              <a:t>"</a:t>
            </a:r>
          </a:p>
          <a:p>
            <a:r>
              <a:rPr lang="en-IN" dirty="0"/>
              <a:t>  }</a:t>
            </a:r>
          </a:p>
          <a:p>
            <a:r>
              <a:rPr lang="en-IN" dirty="0"/>
              <a:t>}</a:t>
            </a:r>
          </a:p>
          <a:p>
            <a:endParaRPr lang="en-IN" dirty="0"/>
          </a:p>
          <a:p>
            <a:r>
              <a:rPr lang="en-US" dirty="0"/>
              <a:t>Routes private subnet traffic through the NAT Gateway.</a:t>
            </a: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21</a:t>
            </a:fld>
            <a:endParaRPr lang="en-US" dirty="0"/>
          </a:p>
        </p:txBody>
      </p:sp>
    </p:spTree>
    <p:extLst>
      <p:ext uri="{BB962C8B-B14F-4D97-AF65-F5344CB8AC3E}">
        <p14:creationId xmlns:p14="http://schemas.microsoft.com/office/powerpoint/2010/main" val="2260098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4"/>
            <a:ext cx="9745717" cy="5817475"/>
          </a:xfrm>
        </p:spPr>
        <p:txBody>
          <a:bodyPr>
            <a:normAutofit/>
          </a:bodyPr>
          <a:lstStyle/>
          <a:p>
            <a:r>
              <a:rPr lang="en-US" sz="1800" dirty="0">
                <a:latin typeface="Arial" panose="020B0604020202020204" pitchFamily="34" charset="0"/>
                <a:cs typeface="Arial" panose="020B0604020202020204" pitchFamily="34" charset="0"/>
              </a:rPr>
              <a:t>In </a:t>
            </a:r>
            <a:r>
              <a:rPr lang="en-US" sz="1800" dirty="0" err="1">
                <a:latin typeface="Arial" panose="020B0604020202020204" pitchFamily="34" charset="0"/>
                <a:cs typeface="Arial" panose="020B0604020202020204" pitchFamily="34" charset="0"/>
              </a:rPr>
              <a:t>aws</a:t>
            </a:r>
            <a:r>
              <a:rPr lang="en-US" sz="1800" dirty="0">
                <a:latin typeface="Arial" panose="020B0604020202020204" pitchFamily="34" charset="0"/>
                <a:cs typeface="Arial" panose="020B0604020202020204" pitchFamily="34" charset="0"/>
              </a:rPr>
              <a:t> console create </a:t>
            </a:r>
            <a:r>
              <a:rPr lang="en-US" sz="1800" b="1" dirty="0">
                <a:latin typeface="Arial" panose="020B0604020202020204" pitchFamily="34" charset="0"/>
                <a:cs typeface="Arial" panose="020B0604020202020204" pitchFamily="34" charset="0"/>
              </a:rPr>
              <a:t>access key </a:t>
            </a:r>
            <a:r>
              <a:rPr lang="en-US" sz="1800" dirty="0">
                <a:latin typeface="Arial" panose="020B0604020202020204" pitchFamily="34" charset="0"/>
                <a:cs typeface="Arial" panose="020B0604020202020204" pitchFamily="34" charset="0"/>
              </a:rPr>
              <a:t>in </a:t>
            </a:r>
            <a:r>
              <a:rPr lang="en-US" sz="1800" dirty="0" err="1">
                <a:latin typeface="Arial" panose="020B0604020202020204" pitchFamily="34" charset="0"/>
                <a:cs typeface="Arial" panose="020B0604020202020204" pitchFamily="34" charset="0"/>
              </a:rPr>
              <a:t>iam</a:t>
            </a:r>
            <a:r>
              <a:rPr lang="en-US" sz="1800" dirty="0">
                <a:latin typeface="Arial" panose="020B0604020202020204" pitchFamily="34" charset="0"/>
                <a:cs typeface="Arial" panose="020B0604020202020204" pitchFamily="34" charset="0"/>
              </a:rPr>
              <a:t> security credentials.</a:t>
            </a: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After run below commands in visual studio code</a:t>
            </a:r>
          </a:p>
          <a:p>
            <a:r>
              <a:rPr lang="en-IN" sz="1800" dirty="0">
                <a:latin typeface="Arial" panose="020B0604020202020204" pitchFamily="34" charset="0"/>
                <a:cs typeface="Arial" panose="020B0604020202020204" pitchFamily="34" charset="0"/>
              </a:rPr>
              <a:t>Step 2: </a:t>
            </a: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 configure</a:t>
            </a:r>
          </a:p>
          <a:p>
            <a:endParaRPr lang="en-IN"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Step 3 : terraform </a:t>
            </a:r>
            <a:r>
              <a:rPr lang="en-IN" sz="1800" dirty="0" err="1">
                <a:latin typeface="Arial" panose="020B0604020202020204" pitchFamily="34" charset="0"/>
                <a:cs typeface="Arial" panose="020B0604020202020204" pitchFamily="34" charset="0"/>
              </a:rPr>
              <a:t>init</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terraform </a:t>
            </a:r>
            <a:r>
              <a:rPr lang="en-US" sz="1800" dirty="0" err="1">
                <a:latin typeface="Arial" panose="020B0604020202020204" pitchFamily="34" charset="0"/>
                <a:cs typeface="Arial" panose="020B0604020202020204" pitchFamily="34" charset="0"/>
              </a:rPr>
              <a:t>init</a:t>
            </a:r>
            <a:r>
              <a:rPr lang="en-US" sz="1800" dirty="0">
                <a:latin typeface="Arial" panose="020B0604020202020204" pitchFamily="34" charset="0"/>
                <a:cs typeface="Arial" panose="020B0604020202020204" pitchFamily="34" charset="0"/>
              </a:rPr>
              <a:t> command initializes a working directory for use with Terraform</a:t>
            </a:r>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22</a:t>
            </a:fld>
            <a:endParaRPr lang="en-US" dirty="0"/>
          </a:p>
        </p:txBody>
      </p:sp>
      <p:pic>
        <p:nvPicPr>
          <p:cNvPr id="5" name="Picture 4">
            <a:extLst>
              <a:ext uri="{FF2B5EF4-FFF2-40B4-BE49-F238E27FC236}">
                <a16:creationId xmlns:a16="http://schemas.microsoft.com/office/drawing/2014/main" id="{90CCC987-8479-49F2-8E1A-B6B0064E3C5B}"/>
              </a:ext>
            </a:extLst>
          </p:cNvPr>
          <p:cNvPicPr>
            <a:picLocks noChangeAspect="1"/>
          </p:cNvPicPr>
          <p:nvPr/>
        </p:nvPicPr>
        <p:blipFill rotWithShape="1">
          <a:blip r:embed="rId3"/>
          <a:srcRect t="33678"/>
          <a:stretch/>
        </p:blipFill>
        <p:spPr>
          <a:xfrm>
            <a:off x="1223140" y="1711283"/>
            <a:ext cx="9601201" cy="1407842"/>
          </a:xfrm>
          <a:prstGeom prst="rect">
            <a:avLst/>
          </a:prstGeom>
        </p:spPr>
      </p:pic>
      <p:pic>
        <p:nvPicPr>
          <p:cNvPr id="6" name="Picture 5">
            <a:extLst>
              <a:ext uri="{FF2B5EF4-FFF2-40B4-BE49-F238E27FC236}">
                <a16:creationId xmlns:a16="http://schemas.microsoft.com/office/drawing/2014/main" id="{DED5A6E4-ECD5-45BD-86D7-394375E956D2}"/>
              </a:ext>
            </a:extLst>
          </p:cNvPr>
          <p:cNvPicPr>
            <a:picLocks noChangeAspect="1"/>
          </p:cNvPicPr>
          <p:nvPr/>
        </p:nvPicPr>
        <p:blipFill>
          <a:blip r:embed="rId4"/>
          <a:stretch>
            <a:fillRect/>
          </a:stretch>
        </p:blipFill>
        <p:spPr>
          <a:xfrm>
            <a:off x="1223140" y="4101148"/>
            <a:ext cx="9673460" cy="2457306"/>
          </a:xfrm>
          <a:prstGeom prst="rect">
            <a:avLst/>
          </a:prstGeom>
        </p:spPr>
      </p:pic>
    </p:spTree>
    <p:extLst>
      <p:ext uri="{BB962C8B-B14F-4D97-AF65-F5344CB8AC3E}">
        <p14:creationId xmlns:p14="http://schemas.microsoft.com/office/powerpoint/2010/main" val="4189616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5"/>
            <a:ext cx="9745717" cy="5150474"/>
          </a:xfrm>
        </p:spPr>
        <p:txBody>
          <a:bodyPr>
            <a:normAutofit fontScale="92500"/>
          </a:bodyPr>
          <a:lstStyle/>
          <a:p>
            <a:r>
              <a:rPr lang="en-IN" sz="1800" dirty="0">
                <a:latin typeface="Arial" panose="020B0604020202020204" pitchFamily="34" charset="0"/>
                <a:cs typeface="Arial" panose="020B0604020202020204" pitchFamily="34" charset="0"/>
              </a:rPr>
              <a:t>After </a:t>
            </a:r>
            <a:r>
              <a:rPr lang="en-IN" sz="1800" dirty="0" err="1">
                <a:latin typeface="Arial" panose="020B0604020202020204" pitchFamily="34" charset="0"/>
                <a:cs typeface="Arial" panose="020B0604020202020204" pitchFamily="34" charset="0"/>
              </a:rPr>
              <a:t>vpc</a:t>
            </a:r>
            <a:r>
              <a:rPr lang="en-IN" sz="1800" dirty="0">
                <a:latin typeface="Arial" panose="020B0604020202020204" pitchFamily="34" charset="0"/>
                <a:cs typeface="Arial" panose="020B0604020202020204" pitchFamily="34" charset="0"/>
              </a:rPr>
              <a:t> run this commands in visual studio code:</a:t>
            </a:r>
          </a:p>
          <a:p>
            <a:r>
              <a:rPr lang="en-IN" sz="1800" dirty="0">
                <a:latin typeface="Arial Black" panose="020B0A04020102020204" pitchFamily="34" charset="0"/>
                <a:cs typeface="Arial" panose="020B0604020202020204" pitchFamily="34" charset="0"/>
              </a:rPr>
              <a:t>Terraform plan: </a:t>
            </a:r>
            <a:r>
              <a:rPr lang="en-US" sz="1800" dirty="0">
                <a:latin typeface="Arial" panose="020B0604020202020204" pitchFamily="34" charset="0"/>
                <a:cs typeface="Arial" panose="020B0604020202020204" pitchFamily="34" charset="0"/>
              </a:rPr>
              <a:t>The terraform plan command in Terraform previews the changes that Terraform will make to your infrastructure before you apply them.</a:t>
            </a:r>
          </a:p>
          <a:p>
            <a:r>
              <a:rPr lang="en-US" sz="1800" dirty="0">
                <a:latin typeface="Arial" panose="020B0604020202020204" pitchFamily="34" charset="0"/>
                <a:cs typeface="Arial" panose="020B0604020202020204" pitchFamily="34" charset="0"/>
              </a:rPr>
              <a:t>After Terraform plan changes has been applied its shown below:</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After next terraform apply (or) terraform apply –auto-approve use this commands </a:t>
            </a:r>
          </a:p>
          <a:p>
            <a:r>
              <a:rPr lang="en-IN" sz="1800" dirty="0">
                <a:latin typeface="Arial Black" panose="020B0A04020102020204" pitchFamily="34" charset="0"/>
                <a:cs typeface="Arial" panose="020B0604020202020204" pitchFamily="34" charset="0"/>
              </a:rPr>
              <a:t>Terraform apply:</a:t>
            </a:r>
            <a:r>
              <a:rPr lang="en-IN"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In Terraform, the command terraform apply is used to apply the changes defined in the configuration files to the infrastructure. It initiates the process of provisioning or modifying resources in your environment based on the configurations you have written in .</a:t>
            </a:r>
            <a:r>
              <a:rPr lang="en-US" sz="1800" dirty="0" err="1">
                <a:latin typeface="Arial" panose="020B0604020202020204" pitchFamily="34" charset="0"/>
                <a:cs typeface="Arial" panose="020B0604020202020204" pitchFamily="34" charset="0"/>
              </a:rPr>
              <a:t>tf</a:t>
            </a:r>
            <a:r>
              <a:rPr lang="en-US" sz="1800" dirty="0">
                <a:latin typeface="Arial" panose="020B0604020202020204" pitchFamily="34" charset="0"/>
                <a:cs typeface="Arial" panose="020B0604020202020204" pitchFamily="34" charset="0"/>
              </a:rPr>
              <a:t> files.</a:t>
            </a:r>
          </a:p>
          <a:p>
            <a:r>
              <a:rPr lang="en-US" sz="1800" dirty="0">
                <a:latin typeface="Arial" panose="020B0604020202020204" pitchFamily="34" charset="0"/>
                <a:cs typeface="Arial" panose="020B0604020202020204" pitchFamily="34" charset="0"/>
              </a:rPr>
              <a:t>After terraform apply changes has been applied its shown below:</a:t>
            </a:r>
            <a:endParaRPr lang="en-IN" sz="18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sz="2000"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23</a:t>
            </a:fld>
            <a:endParaRPr lang="en-US" dirty="0"/>
          </a:p>
        </p:txBody>
      </p:sp>
      <p:pic>
        <p:nvPicPr>
          <p:cNvPr id="5" name="Picture 4">
            <a:extLst>
              <a:ext uri="{FF2B5EF4-FFF2-40B4-BE49-F238E27FC236}">
                <a16:creationId xmlns:a16="http://schemas.microsoft.com/office/drawing/2014/main" id="{D09BB0A0-945F-4404-9437-0858701C358E}"/>
              </a:ext>
            </a:extLst>
          </p:cNvPr>
          <p:cNvPicPr>
            <a:picLocks noChangeAspect="1"/>
          </p:cNvPicPr>
          <p:nvPr/>
        </p:nvPicPr>
        <p:blipFill>
          <a:blip r:embed="rId3"/>
          <a:stretch>
            <a:fillRect/>
          </a:stretch>
        </p:blipFill>
        <p:spPr>
          <a:xfrm>
            <a:off x="1295400" y="1953798"/>
            <a:ext cx="7725103" cy="1656506"/>
          </a:xfrm>
          <a:prstGeom prst="rect">
            <a:avLst/>
          </a:prstGeom>
        </p:spPr>
      </p:pic>
      <p:pic>
        <p:nvPicPr>
          <p:cNvPr id="6" name="Picture 5">
            <a:extLst>
              <a:ext uri="{FF2B5EF4-FFF2-40B4-BE49-F238E27FC236}">
                <a16:creationId xmlns:a16="http://schemas.microsoft.com/office/drawing/2014/main" id="{2D0D109C-57A0-472D-81EB-B9D93A5BF086}"/>
              </a:ext>
            </a:extLst>
          </p:cNvPr>
          <p:cNvPicPr>
            <a:picLocks noChangeAspect="1"/>
          </p:cNvPicPr>
          <p:nvPr/>
        </p:nvPicPr>
        <p:blipFill>
          <a:blip r:embed="rId4"/>
          <a:stretch>
            <a:fillRect/>
          </a:stretch>
        </p:blipFill>
        <p:spPr>
          <a:xfrm>
            <a:off x="1295400" y="5377504"/>
            <a:ext cx="7725103" cy="1480496"/>
          </a:xfrm>
          <a:prstGeom prst="rect">
            <a:avLst/>
          </a:prstGeom>
        </p:spPr>
      </p:pic>
    </p:spTree>
    <p:extLst>
      <p:ext uri="{BB962C8B-B14F-4D97-AF65-F5344CB8AC3E}">
        <p14:creationId xmlns:p14="http://schemas.microsoft.com/office/powerpoint/2010/main" val="3928114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150883" y="441434"/>
            <a:ext cx="9745717" cy="6290441"/>
          </a:xfrm>
        </p:spPr>
        <p:txBody>
          <a:bodyPr>
            <a:normAutofit/>
          </a:bodyPr>
          <a:lstStyle/>
          <a:p>
            <a:r>
              <a:rPr lang="en-IN" dirty="0">
                <a:latin typeface="Arial" panose="020B0604020202020204" pitchFamily="34" charset="0"/>
                <a:cs typeface="Arial" panose="020B0604020202020204" pitchFamily="34" charset="0"/>
              </a:rPr>
              <a:t>After apply </a:t>
            </a:r>
            <a:r>
              <a:rPr lang="en-IN" dirty="0" err="1">
                <a:latin typeface="Arial" panose="020B0604020202020204" pitchFamily="34" charset="0"/>
                <a:cs typeface="Arial" panose="020B0604020202020204" pitchFamily="34" charset="0"/>
              </a:rPr>
              <a:t>vpcs</a:t>
            </a:r>
            <a:r>
              <a:rPr lang="en-IN" dirty="0">
                <a:latin typeface="Arial" panose="020B0604020202020204" pitchFamily="34" charset="0"/>
                <a:cs typeface="Arial" panose="020B0604020202020204" pitchFamily="34" charset="0"/>
              </a:rPr>
              <a:t>, subnets(two private &amp; three public),Route tables, internet gateways its shown below:</a:t>
            </a:r>
          </a:p>
          <a:p>
            <a:endParaRPr lang="en-IN" dirty="0"/>
          </a:p>
          <a:p>
            <a:endParaRPr lang="en-IN"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24</a:t>
            </a:fld>
            <a:endParaRPr lang="en-US" dirty="0"/>
          </a:p>
        </p:txBody>
      </p:sp>
      <p:pic>
        <p:nvPicPr>
          <p:cNvPr id="5" name="Picture 4">
            <a:extLst>
              <a:ext uri="{FF2B5EF4-FFF2-40B4-BE49-F238E27FC236}">
                <a16:creationId xmlns:a16="http://schemas.microsoft.com/office/drawing/2014/main" id="{4A4E152D-702F-4B5F-A2ED-B6EEA127EE11}"/>
              </a:ext>
            </a:extLst>
          </p:cNvPr>
          <p:cNvPicPr>
            <a:picLocks noChangeAspect="1"/>
          </p:cNvPicPr>
          <p:nvPr/>
        </p:nvPicPr>
        <p:blipFill>
          <a:blip r:embed="rId3"/>
          <a:stretch>
            <a:fillRect/>
          </a:stretch>
        </p:blipFill>
        <p:spPr>
          <a:xfrm>
            <a:off x="1191477" y="1340069"/>
            <a:ext cx="9664530" cy="5391806"/>
          </a:xfrm>
          <a:prstGeom prst="rect">
            <a:avLst/>
          </a:prstGeom>
        </p:spPr>
      </p:pic>
    </p:spTree>
    <p:extLst>
      <p:ext uri="{BB962C8B-B14F-4D97-AF65-F5344CB8AC3E}">
        <p14:creationId xmlns:p14="http://schemas.microsoft.com/office/powerpoint/2010/main" val="1664084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056290" y="457200"/>
            <a:ext cx="10720551" cy="5115464"/>
          </a:xfrm>
        </p:spPr>
        <p:txBody>
          <a:bodyPr>
            <a:normAutofit fontScale="77500" lnSpcReduction="20000"/>
          </a:bodyPr>
          <a:lstStyle/>
          <a:p>
            <a:r>
              <a:rPr lang="en-IN" b="1" dirty="0"/>
              <a:t>5.EC2 Security Group</a:t>
            </a:r>
          </a:p>
          <a:p>
            <a:endParaRPr lang="en-IN" dirty="0"/>
          </a:p>
          <a:p>
            <a:r>
              <a:rPr lang="en-IN" dirty="0"/>
              <a:t>resource "</a:t>
            </a:r>
            <a:r>
              <a:rPr lang="en-IN" dirty="0" err="1"/>
              <a:t>aws_security_group</a:t>
            </a:r>
            <a:r>
              <a:rPr lang="en-IN" dirty="0"/>
              <a:t>" "ec2_sg" {</a:t>
            </a:r>
          </a:p>
          <a:p>
            <a:r>
              <a:rPr lang="en-IN" dirty="0"/>
              <a:t>  </a:t>
            </a:r>
            <a:r>
              <a:rPr lang="en-IN" dirty="0" err="1"/>
              <a:t>vpc_id</a:t>
            </a:r>
            <a:r>
              <a:rPr lang="en-IN" dirty="0"/>
              <a:t> = aws_vpc.main.id</a:t>
            </a:r>
          </a:p>
          <a:p>
            <a:endParaRPr lang="en-IN" dirty="0"/>
          </a:p>
          <a:p>
            <a:r>
              <a:rPr lang="en-IN" dirty="0"/>
              <a:t>  ingress {</a:t>
            </a:r>
          </a:p>
          <a:p>
            <a:r>
              <a:rPr lang="en-IN" dirty="0"/>
              <a:t>    </a:t>
            </a:r>
            <a:r>
              <a:rPr lang="en-IN" dirty="0" err="1"/>
              <a:t>from_port</a:t>
            </a:r>
            <a:r>
              <a:rPr lang="en-IN" dirty="0"/>
              <a:t>   = 22</a:t>
            </a:r>
          </a:p>
          <a:p>
            <a:r>
              <a:rPr lang="en-IN" dirty="0"/>
              <a:t>    </a:t>
            </a:r>
            <a:r>
              <a:rPr lang="en-IN" dirty="0" err="1"/>
              <a:t>to_port</a:t>
            </a:r>
            <a:r>
              <a:rPr lang="en-IN" dirty="0"/>
              <a:t>     = 22</a:t>
            </a:r>
          </a:p>
          <a:p>
            <a:r>
              <a:rPr lang="en-IN" dirty="0"/>
              <a:t>    protocol    = "</a:t>
            </a:r>
            <a:r>
              <a:rPr lang="en-IN" dirty="0" err="1"/>
              <a:t>tcp</a:t>
            </a:r>
            <a:r>
              <a:rPr lang="en-IN" dirty="0"/>
              <a:t>"</a:t>
            </a:r>
          </a:p>
          <a:p>
            <a:r>
              <a:rPr lang="en-IN" dirty="0"/>
              <a:t>    </a:t>
            </a:r>
            <a:r>
              <a:rPr lang="en-IN" dirty="0" err="1"/>
              <a:t>cidr_blocks</a:t>
            </a:r>
            <a:r>
              <a:rPr lang="en-IN" dirty="0"/>
              <a:t> = ["0.0.0.0/0"]</a:t>
            </a:r>
          </a:p>
          <a:p>
            <a:r>
              <a:rPr lang="en-IN" dirty="0"/>
              <a:t>  }</a:t>
            </a:r>
          </a:p>
          <a:p>
            <a:r>
              <a:rPr lang="en-IN" dirty="0"/>
              <a:t> ingress {</a:t>
            </a:r>
          </a:p>
          <a:p>
            <a:r>
              <a:rPr lang="en-IN" dirty="0"/>
              <a:t>    </a:t>
            </a:r>
            <a:r>
              <a:rPr lang="en-IN" dirty="0" err="1"/>
              <a:t>from_port</a:t>
            </a:r>
            <a:r>
              <a:rPr lang="en-IN" dirty="0"/>
              <a:t>   = 6443</a:t>
            </a:r>
          </a:p>
          <a:p>
            <a:r>
              <a:rPr lang="en-IN" dirty="0"/>
              <a:t>    </a:t>
            </a:r>
            <a:r>
              <a:rPr lang="en-IN" dirty="0" err="1"/>
              <a:t>to_port</a:t>
            </a:r>
            <a:r>
              <a:rPr lang="en-IN" dirty="0"/>
              <a:t>     = 6443</a:t>
            </a:r>
          </a:p>
          <a:p>
            <a:r>
              <a:rPr lang="en-IN" dirty="0"/>
              <a:t>    protocol    = "</a:t>
            </a:r>
            <a:r>
              <a:rPr lang="en-IN" dirty="0" err="1"/>
              <a:t>tcp</a:t>
            </a:r>
            <a:r>
              <a:rPr lang="en-IN" dirty="0"/>
              <a:t>"</a:t>
            </a:r>
          </a:p>
          <a:p>
            <a:r>
              <a:rPr lang="en-IN" dirty="0"/>
              <a:t>    </a:t>
            </a:r>
            <a:r>
              <a:rPr lang="en-IN" dirty="0" err="1"/>
              <a:t>cidr_blocks</a:t>
            </a:r>
            <a:r>
              <a:rPr lang="en-IN" dirty="0"/>
              <a:t> = ["0.0.0.0/0"]  # Kubernetes API Server</a:t>
            </a:r>
          </a:p>
          <a:p>
            <a:r>
              <a:rPr lang="en-IN" dirty="0"/>
              <a:t>  }</a:t>
            </a:r>
          </a:p>
          <a:p>
            <a:endParaRPr lang="en-US" noProof="1"/>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25</a:t>
            </a:fld>
            <a:endParaRPr lang="en-US" dirty="0"/>
          </a:p>
        </p:txBody>
      </p:sp>
    </p:spTree>
    <p:extLst>
      <p:ext uri="{BB962C8B-B14F-4D97-AF65-F5344CB8AC3E}">
        <p14:creationId xmlns:p14="http://schemas.microsoft.com/office/powerpoint/2010/main" val="342186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056290" y="457200"/>
            <a:ext cx="10720551" cy="5115464"/>
          </a:xfrm>
        </p:spPr>
        <p:txBody>
          <a:bodyPr>
            <a:normAutofit lnSpcReduction="10000"/>
          </a:bodyPr>
          <a:lstStyle/>
          <a:p>
            <a:r>
              <a:rPr lang="en-IN" dirty="0"/>
              <a:t> ingress {</a:t>
            </a:r>
          </a:p>
          <a:p>
            <a:r>
              <a:rPr lang="en-IN" dirty="0"/>
              <a:t>    </a:t>
            </a:r>
            <a:r>
              <a:rPr lang="en-IN" dirty="0" err="1"/>
              <a:t>from_port</a:t>
            </a:r>
            <a:r>
              <a:rPr lang="en-IN" dirty="0"/>
              <a:t>   = 10250</a:t>
            </a:r>
          </a:p>
          <a:p>
            <a:r>
              <a:rPr lang="en-IN" dirty="0"/>
              <a:t>    </a:t>
            </a:r>
            <a:r>
              <a:rPr lang="en-IN" dirty="0" err="1"/>
              <a:t>to_port</a:t>
            </a:r>
            <a:r>
              <a:rPr lang="en-IN" dirty="0"/>
              <a:t>     = 10255</a:t>
            </a:r>
          </a:p>
          <a:p>
            <a:r>
              <a:rPr lang="en-IN" dirty="0"/>
              <a:t>    protocol    = "</a:t>
            </a:r>
            <a:r>
              <a:rPr lang="en-IN" dirty="0" err="1"/>
              <a:t>tcp</a:t>
            </a:r>
            <a:r>
              <a:rPr lang="en-IN" dirty="0"/>
              <a:t>"</a:t>
            </a:r>
          </a:p>
          <a:p>
            <a:r>
              <a:rPr lang="en-IN" dirty="0"/>
              <a:t>    </a:t>
            </a:r>
            <a:r>
              <a:rPr lang="en-IN" dirty="0" err="1"/>
              <a:t>cidr_blocks</a:t>
            </a:r>
            <a:r>
              <a:rPr lang="en-IN" dirty="0"/>
              <a:t> = ["0.0.0.0/0"]  # Kubernetes Worker Nodes</a:t>
            </a:r>
          </a:p>
          <a:p>
            <a:r>
              <a:rPr lang="en-IN" dirty="0"/>
              <a:t>  }</a:t>
            </a:r>
          </a:p>
          <a:p>
            <a:endParaRPr lang="en-IN" dirty="0"/>
          </a:p>
          <a:p>
            <a:r>
              <a:rPr lang="en-IN" dirty="0"/>
              <a:t>  ingress {</a:t>
            </a:r>
          </a:p>
          <a:p>
            <a:r>
              <a:rPr lang="en-IN" dirty="0"/>
              <a:t>    </a:t>
            </a:r>
            <a:r>
              <a:rPr lang="en-IN" dirty="0" err="1"/>
              <a:t>from_port</a:t>
            </a:r>
            <a:r>
              <a:rPr lang="en-IN" dirty="0"/>
              <a:t>   = 30000</a:t>
            </a:r>
          </a:p>
          <a:p>
            <a:r>
              <a:rPr lang="en-IN" dirty="0"/>
              <a:t>    </a:t>
            </a:r>
            <a:r>
              <a:rPr lang="en-IN" dirty="0" err="1"/>
              <a:t>to_port</a:t>
            </a:r>
            <a:r>
              <a:rPr lang="en-IN" dirty="0"/>
              <a:t>     = 32767</a:t>
            </a:r>
          </a:p>
          <a:p>
            <a:r>
              <a:rPr lang="en-IN" dirty="0"/>
              <a:t>    protocol    = "</a:t>
            </a:r>
            <a:r>
              <a:rPr lang="en-IN" dirty="0" err="1"/>
              <a:t>tcp</a:t>
            </a:r>
            <a:r>
              <a:rPr lang="en-IN" dirty="0"/>
              <a:t>"</a:t>
            </a:r>
          </a:p>
          <a:p>
            <a:r>
              <a:rPr lang="en-IN" dirty="0"/>
              <a:t>    </a:t>
            </a:r>
            <a:r>
              <a:rPr lang="en-IN" dirty="0" err="1"/>
              <a:t>cidr_blocks</a:t>
            </a:r>
            <a:r>
              <a:rPr lang="en-IN" dirty="0"/>
              <a:t> = ["0.0.0.0/0"]  # Kubernetes Services</a:t>
            </a:r>
          </a:p>
          <a:p>
            <a:r>
              <a:rPr lang="en-IN" dirty="0"/>
              <a:t>  }</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26</a:t>
            </a:fld>
            <a:endParaRPr lang="en-US" dirty="0"/>
          </a:p>
        </p:txBody>
      </p:sp>
    </p:spTree>
    <p:extLst>
      <p:ext uri="{BB962C8B-B14F-4D97-AF65-F5344CB8AC3E}">
        <p14:creationId xmlns:p14="http://schemas.microsoft.com/office/powerpoint/2010/main" val="3472383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056290" y="457200"/>
            <a:ext cx="10720551" cy="5115464"/>
          </a:xfrm>
        </p:spPr>
        <p:txBody>
          <a:bodyPr>
            <a:normAutofit lnSpcReduction="10000"/>
          </a:bodyPr>
          <a:lstStyle/>
          <a:p>
            <a:r>
              <a:rPr lang="en-IN" dirty="0"/>
              <a:t>ingress {</a:t>
            </a:r>
          </a:p>
          <a:p>
            <a:r>
              <a:rPr lang="en-IN" dirty="0"/>
              <a:t>    </a:t>
            </a:r>
            <a:r>
              <a:rPr lang="en-IN" dirty="0" err="1"/>
              <a:t>from_port</a:t>
            </a:r>
            <a:r>
              <a:rPr lang="en-IN" dirty="0"/>
              <a:t>   = 2375</a:t>
            </a:r>
          </a:p>
          <a:p>
            <a:r>
              <a:rPr lang="en-IN" dirty="0"/>
              <a:t>    </a:t>
            </a:r>
            <a:r>
              <a:rPr lang="en-IN" dirty="0" err="1"/>
              <a:t>to_port</a:t>
            </a:r>
            <a:r>
              <a:rPr lang="en-IN" dirty="0"/>
              <a:t>     = 2376</a:t>
            </a:r>
          </a:p>
          <a:p>
            <a:r>
              <a:rPr lang="en-IN" dirty="0"/>
              <a:t>    protocol    = "</a:t>
            </a:r>
            <a:r>
              <a:rPr lang="en-IN" dirty="0" err="1"/>
              <a:t>tcp</a:t>
            </a:r>
            <a:r>
              <a:rPr lang="en-IN" dirty="0"/>
              <a:t>"</a:t>
            </a:r>
          </a:p>
          <a:p>
            <a:r>
              <a:rPr lang="en-IN" dirty="0"/>
              <a:t>    </a:t>
            </a:r>
            <a:r>
              <a:rPr lang="en-IN" dirty="0" err="1"/>
              <a:t>cidr_blocks</a:t>
            </a:r>
            <a:r>
              <a:rPr lang="en-IN" dirty="0"/>
              <a:t> = ["0.0.0.0/0"]  # Docker API</a:t>
            </a:r>
          </a:p>
          <a:p>
            <a:r>
              <a:rPr lang="en-IN" dirty="0"/>
              <a:t>  }</a:t>
            </a:r>
          </a:p>
          <a:p>
            <a:endParaRPr lang="en-IN" dirty="0"/>
          </a:p>
          <a:p>
            <a:r>
              <a:rPr lang="en-IN" dirty="0"/>
              <a:t>  ingress {</a:t>
            </a:r>
          </a:p>
          <a:p>
            <a:r>
              <a:rPr lang="en-IN" dirty="0"/>
              <a:t>    </a:t>
            </a:r>
            <a:r>
              <a:rPr lang="en-IN" dirty="0" err="1"/>
              <a:t>from_port</a:t>
            </a:r>
            <a:r>
              <a:rPr lang="en-IN" dirty="0"/>
              <a:t>   = 8080</a:t>
            </a:r>
          </a:p>
          <a:p>
            <a:r>
              <a:rPr lang="en-IN" dirty="0"/>
              <a:t>    </a:t>
            </a:r>
            <a:r>
              <a:rPr lang="en-IN" dirty="0" err="1"/>
              <a:t>to_port</a:t>
            </a:r>
            <a:r>
              <a:rPr lang="en-IN" dirty="0"/>
              <a:t>     = 8080</a:t>
            </a:r>
          </a:p>
          <a:p>
            <a:r>
              <a:rPr lang="en-IN" dirty="0"/>
              <a:t>    protocol    = "</a:t>
            </a:r>
            <a:r>
              <a:rPr lang="en-IN" dirty="0" err="1"/>
              <a:t>tcp</a:t>
            </a:r>
            <a:r>
              <a:rPr lang="en-IN" dirty="0"/>
              <a:t>"</a:t>
            </a:r>
          </a:p>
          <a:p>
            <a:r>
              <a:rPr lang="en-IN" dirty="0"/>
              <a:t>    </a:t>
            </a:r>
            <a:r>
              <a:rPr lang="en-IN" dirty="0" err="1"/>
              <a:t>cidr_blocks</a:t>
            </a:r>
            <a:r>
              <a:rPr lang="en-IN" dirty="0"/>
              <a:t> = ["0.0.0.0/0"]  # Jenkins Web UI</a:t>
            </a:r>
          </a:p>
          <a:p>
            <a:r>
              <a:rPr lang="en-IN" dirty="0"/>
              <a:t>  }</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27</a:t>
            </a:fld>
            <a:endParaRPr lang="en-US" dirty="0"/>
          </a:p>
        </p:txBody>
      </p:sp>
    </p:spTree>
    <p:extLst>
      <p:ext uri="{BB962C8B-B14F-4D97-AF65-F5344CB8AC3E}">
        <p14:creationId xmlns:p14="http://schemas.microsoft.com/office/powerpoint/2010/main" val="28381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056290" y="457200"/>
            <a:ext cx="10720551" cy="5115464"/>
          </a:xfrm>
        </p:spPr>
        <p:txBody>
          <a:bodyPr>
            <a:normAutofit fontScale="92500" lnSpcReduction="20000"/>
          </a:bodyPr>
          <a:lstStyle/>
          <a:p>
            <a:r>
              <a:rPr lang="en-IN" dirty="0"/>
              <a:t>egress {</a:t>
            </a:r>
          </a:p>
          <a:p>
            <a:r>
              <a:rPr lang="en-IN" dirty="0"/>
              <a:t>    </a:t>
            </a:r>
            <a:r>
              <a:rPr lang="en-IN" dirty="0" err="1"/>
              <a:t>from_port</a:t>
            </a:r>
            <a:r>
              <a:rPr lang="en-IN" dirty="0"/>
              <a:t>   = 0</a:t>
            </a:r>
          </a:p>
          <a:p>
            <a:r>
              <a:rPr lang="en-IN" dirty="0"/>
              <a:t>    </a:t>
            </a:r>
            <a:r>
              <a:rPr lang="en-IN" dirty="0" err="1"/>
              <a:t>to_port</a:t>
            </a:r>
            <a:r>
              <a:rPr lang="en-IN" dirty="0"/>
              <a:t>     = 0</a:t>
            </a:r>
          </a:p>
          <a:p>
            <a:r>
              <a:rPr lang="en-IN" dirty="0"/>
              <a:t>    protocol    = "-1"</a:t>
            </a:r>
          </a:p>
          <a:p>
            <a:r>
              <a:rPr lang="en-IN" dirty="0"/>
              <a:t>    </a:t>
            </a:r>
            <a:r>
              <a:rPr lang="en-IN" dirty="0" err="1"/>
              <a:t>cidr_blocks</a:t>
            </a:r>
            <a:r>
              <a:rPr lang="en-IN" dirty="0"/>
              <a:t> = ["0.0.0.0/0"]</a:t>
            </a:r>
          </a:p>
          <a:p>
            <a:r>
              <a:rPr lang="en-IN" dirty="0"/>
              <a:t>  }</a:t>
            </a:r>
          </a:p>
          <a:p>
            <a:endParaRPr lang="en-IN" dirty="0"/>
          </a:p>
          <a:p>
            <a:r>
              <a:rPr lang="en-IN" dirty="0"/>
              <a:t>  tags = {</a:t>
            </a:r>
          </a:p>
          <a:p>
            <a:r>
              <a:rPr lang="en-IN" dirty="0"/>
              <a:t>    Name = "EC2SecurityGroup"</a:t>
            </a:r>
          </a:p>
          <a:p>
            <a:r>
              <a:rPr lang="en-IN" dirty="0"/>
              <a:t>  }</a:t>
            </a:r>
          </a:p>
          <a:p>
            <a:r>
              <a:rPr lang="en-IN" dirty="0"/>
              <a:t>}</a:t>
            </a:r>
          </a:p>
          <a:p>
            <a:r>
              <a:rPr lang="en-US" dirty="0"/>
              <a:t>Allows access to </a:t>
            </a:r>
            <a:r>
              <a:rPr lang="en-US" b="1" dirty="0"/>
              <a:t>Jenkins </a:t>
            </a:r>
            <a:r>
              <a:rPr lang="en-US" dirty="0"/>
              <a:t>on port 8080.</a:t>
            </a:r>
          </a:p>
          <a:p>
            <a:r>
              <a:rPr lang="en-US" dirty="0"/>
              <a:t>Allows access to </a:t>
            </a:r>
            <a:r>
              <a:rPr lang="en-US" b="1" dirty="0" err="1"/>
              <a:t>kubernetes</a:t>
            </a:r>
            <a:r>
              <a:rPr lang="en-US" dirty="0"/>
              <a:t> on port 6443 .</a:t>
            </a:r>
          </a:p>
          <a:p>
            <a:r>
              <a:rPr lang="en-US" dirty="0"/>
              <a:t>Allows access to </a:t>
            </a:r>
            <a:r>
              <a:rPr lang="en-US" b="1" dirty="0"/>
              <a:t>docker </a:t>
            </a:r>
            <a:r>
              <a:rPr lang="en-US" dirty="0"/>
              <a:t>on port 2375.</a:t>
            </a:r>
          </a:p>
          <a:p>
            <a:r>
              <a:rPr lang="en-US" dirty="0"/>
              <a:t>Allows </a:t>
            </a:r>
            <a:r>
              <a:rPr lang="en-US" b="1" dirty="0"/>
              <a:t>SSH</a:t>
            </a:r>
            <a:r>
              <a:rPr lang="en-US" dirty="0"/>
              <a:t> access (port 22) from anywhere.</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28</a:t>
            </a:fld>
            <a:endParaRPr lang="en-US" dirty="0"/>
          </a:p>
        </p:txBody>
      </p:sp>
    </p:spTree>
    <p:extLst>
      <p:ext uri="{BB962C8B-B14F-4D97-AF65-F5344CB8AC3E}">
        <p14:creationId xmlns:p14="http://schemas.microsoft.com/office/powerpoint/2010/main" val="1435852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a:xfrm>
            <a:off x="1056290" y="457200"/>
            <a:ext cx="10720551" cy="5115464"/>
          </a:xfrm>
        </p:spPr>
        <p:txBody>
          <a:bodyPr>
            <a:normAutofit/>
          </a:bodyPr>
          <a:lstStyle/>
          <a:p>
            <a:r>
              <a:rPr lang="en-IN" dirty="0"/>
              <a:t>Create Key Pair </a:t>
            </a:r>
          </a:p>
          <a:p>
            <a:r>
              <a:rPr lang="en-IN" dirty="0"/>
              <a:t>Before create key pair run the below command in empty </a:t>
            </a:r>
            <a:r>
              <a:rPr lang="en-IN" dirty="0" err="1"/>
              <a:t>gitbash</a:t>
            </a:r>
            <a:r>
              <a:rPr lang="en-IN" dirty="0"/>
              <a:t>.</a:t>
            </a:r>
            <a:r>
              <a:rPr lang="en-US" dirty="0"/>
              <a:t> </a:t>
            </a:r>
          </a:p>
          <a:p>
            <a:r>
              <a:rPr lang="en-US" dirty="0"/>
              <a:t>(run this command in </a:t>
            </a:r>
            <a:r>
              <a:rPr lang="en-US" dirty="0" err="1"/>
              <a:t>gitbash</a:t>
            </a:r>
            <a:r>
              <a:rPr lang="en-US" dirty="0"/>
              <a:t> it will create keypair (</a:t>
            </a:r>
            <a:r>
              <a:rPr lang="en-US" b="1" dirty="0" err="1"/>
              <a:t>ssh</a:t>
            </a:r>
            <a:r>
              <a:rPr lang="en-US" b="1" dirty="0"/>
              <a:t>-keygen -t </a:t>
            </a:r>
            <a:r>
              <a:rPr lang="en-US" b="1" dirty="0" err="1"/>
              <a:t>rsa</a:t>
            </a:r>
            <a:r>
              <a:rPr lang="en-US" b="1" dirty="0"/>
              <a:t> -b 4096 -f ~/.</a:t>
            </a:r>
            <a:r>
              <a:rPr lang="en-US" b="1" dirty="0" err="1"/>
              <a:t>ssh</a:t>
            </a:r>
            <a:r>
              <a:rPr lang="en-US" b="1" dirty="0"/>
              <a:t>/my-key</a:t>
            </a:r>
            <a:r>
              <a:rPr lang="en-US" dirty="0"/>
              <a:t>)).</a:t>
            </a:r>
          </a:p>
          <a:p>
            <a:endParaRPr lang="en-US" dirty="0"/>
          </a:p>
          <a:p>
            <a:r>
              <a:rPr lang="en-US" dirty="0"/>
              <a:t>Code:</a:t>
            </a:r>
            <a:endParaRPr lang="en-IN" dirty="0"/>
          </a:p>
          <a:p>
            <a:r>
              <a:rPr lang="en-US" dirty="0"/>
              <a:t>resource "</a:t>
            </a:r>
            <a:r>
              <a:rPr lang="en-US" dirty="0" err="1"/>
              <a:t>aws_key_pair</a:t>
            </a:r>
            <a:r>
              <a:rPr lang="en-US" dirty="0"/>
              <a:t>" "</a:t>
            </a:r>
            <a:r>
              <a:rPr lang="en-US" dirty="0" err="1"/>
              <a:t>my_key</a:t>
            </a:r>
            <a:r>
              <a:rPr lang="en-US" dirty="0"/>
              <a:t>" {</a:t>
            </a:r>
          </a:p>
          <a:p>
            <a:r>
              <a:rPr lang="en-US" dirty="0"/>
              <a:t>  </a:t>
            </a:r>
            <a:r>
              <a:rPr lang="en-US" dirty="0" err="1"/>
              <a:t>key_name</a:t>
            </a:r>
            <a:r>
              <a:rPr lang="en-US" dirty="0"/>
              <a:t>   = "my-key"</a:t>
            </a:r>
          </a:p>
          <a:p>
            <a:r>
              <a:rPr lang="en-US" dirty="0"/>
              <a:t>  </a:t>
            </a:r>
            <a:r>
              <a:rPr lang="en-US" dirty="0" err="1"/>
              <a:t>public_key</a:t>
            </a:r>
            <a:r>
              <a:rPr lang="en-US" dirty="0"/>
              <a:t> = file("C:/Users/admin/.ssh/my-key.pub")</a:t>
            </a:r>
          </a:p>
          <a:p>
            <a:r>
              <a:rPr lang="en-US" dirty="0"/>
              <a:t>}</a:t>
            </a:r>
          </a:p>
          <a:p>
            <a:endParaRPr lang="en-US" dirty="0"/>
          </a:p>
          <a:p>
            <a:r>
              <a:rPr lang="en-US" dirty="0"/>
              <a:t>Uses an existing SSH key to allow remote access.</a:t>
            </a:r>
          </a:p>
          <a:p>
            <a:endParaRPr lang="en-IN" dirty="0"/>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29</a:t>
            </a:fld>
            <a:endParaRPr lang="en-US" dirty="0"/>
          </a:p>
        </p:txBody>
      </p:sp>
    </p:spTree>
    <p:extLst>
      <p:ext uri="{BB962C8B-B14F-4D97-AF65-F5344CB8AC3E}">
        <p14:creationId xmlns:p14="http://schemas.microsoft.com/office/powerpoint/2010/main" val="210953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40000" lnSpcReduction="20000"/>
          </a:bodyPr>
          <a:lstStyle/>
          <a:p>
            <a:r>
              <a:rPr lang="en-IN" sz="3200" b="1" dirty="0"/>
              <a:t>How Terraform Works</a:t>
            </a:r>
          </a:p>
          <a:p>
            <a:r>
              <a:rPr lang="en-US" sz="4000" dirty="0"/>
              <a:t>Terraform follows a simple workflow:</a:t>
            </a:r>
          </a:p>
          <a:p>
            <a:r>
              <a:rPr lang="en-IN" sz="4000" dirty="0"/>
              <a:t>Write – Define infrastructure in Terraform configuration files (</a:t>
            </a:r>
            <a:r>
              <a:rPr lang="en-IN" sz="4000" b="1" dirty="0"/>
              <a:t>.</a:t>
            </a:r>
            <a:r>
              <a:rPr lang="en-IN" sz="4000" b="1" dirty="0" err="1"/>
              <a:t>tf</a:t>
            </a:r>
            <a:r>
              <a:rPr lang="en-IN" sz="4000" b="1" dirty="0"/>
              <a:t> files</a:t>
            </a:r>
            <a:r>
              <a:rPr lang="en-IN" sz="4000" dirty="0"/>
              <a:t>).</a:t>
            </a:r>
          </a:p>
          <a:p>
            <a:r>
              <a:rPr lang="en-IN" sz="4000" dirty="0"/>
              <a:t>Plan – Run </a:t>
            </a:r>
            <a:r>
              <a:rPr lang="en-IN" sz="4000" b="1" dirty="0"/>
              <a:t>terraform plan </a:t>
            </a:r>
            <a:r>
              <a:rPr lang="en-IN" sz="4000" dirty="0"/>
              <a:t>to preview the changes Terraform will make.</a:t>
            </a:r>
          </a:p>
          <a:p>
            <a:r>
              <a:rPr lang="en-IN" sz="4000" dirty="0"/>
              <a:t>Apply – Run </a:t>
            </a:r>
            <a:r>
              <a:rPr lang="en-IN" sz="4000" b="1" dirty="0"/>
              <a:t>terraform apply </a:t>
            </a:r>
            <a:r>
              <a:rPr lang="en-IN" sz="4000" dirty="0"/>
              <a:t>to create or update infrastructure.</a:t>
            </a:r>
          </a:p>
          <a:p>
            <a:r>
              <a:rPr lang="en-IN" sz="4000" dirty="0"/>
              <a:t>Destroy – Use </a:t>
            </a:r>
            <a:r>
              <a:rPr lang="en-IN" sz="4000" b="1" dirty="0"/>
              <a:t>terraform destroy </a:t>
            </a:r>
            <a:r>
              <a:rPr lang="en-IN" sz="4000" dirty="0"/>
              <a:t>to remove resources when no longer needed.</a:t>
            </a:r>
          </a:p>
          <a:p>
            <a:endParaRPr lang="en-IN" sz="4000" dirty="0"/>
          </a:p>
          <a:p>
            <a:r>
              <a:rPr lang="en-IN" sz="4000" b="1" dirty="0"/>
              <a:t>Basic Terraform Components</a:t>
            </a:r>
          </a:p>
          <a:p>
            <a:endParaRPr lang="en-IN" sz="4000" dirty="0"/>
          </a:p>
          <a:p>
            <a:r>
              <a:rPr lang="en-IN" sz="4000" b="1" dirty="0"/>
              <a:t>Providers</a:t>
            </a:r>
            <a:r>
              <a:rPr lang="en-IN" sz="4000" dirty="0"/>
              <a:t> – Plugins that interact with cloud platforms (e.g., AWS, Azure, GCP).</a:t>
            </a:r>
          </a:p>
          <a:p>
            <a:r>
              <a:rPr lang="en-IN" sz="4000" b="1" dirty="0"/>
              <a:t>Resources</a:t>
            </a:r>
            <a:r>
              <a:rPr lang="en-IN" sz="4000" dirty="0"/>
              <a:t> – Infrastructure components like EC2 instances, VPCs, databases, etc.</a:t>
            </a:r>
          </a:p>
          <a:p>
            <a:r>
              <a:rPr lang="en-IN" sz="4000" b="1" dirty="0"/>
              <a:t>Variables</a:t>
            </a:r>
            <a:r>
              <a:rPr lang="en-IN" sz="4000" dirty="0"/>
              <a:t> – Allow parameterization for reusable configurations.</a:t>
            </a:r>
          </a:p>
          <a:p>
            <a:r>
              <a:rPr lang="en-IN" sz="4000" b="1" dirty="0"/>
              <a:t>State Files </a:t>
            </a:r>
            <a:r>
              <a:rPr lang="en-IN" sz="4000" dirty="0"/>
              <a:t>– Keep track of the deployed infrastructure.</a:t>
            </a:r>
          </a:p>
          <a:p>
            <a:r>
              <a:rPr lang="en-IN" sz="4000" b="1" dirty="0"/>
              <a:t>Modules</a:t>
            </a:r>
            <a:r>
              <a:rPr lang="en-IN" sz="4000" dirty="0"/>
              <a:t> – Group resources together for reuse and better organization.</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947840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1087821" y="504496"/>
            <a:ext cx="9979572" cy="5478607"/>
          </a:xfrm>
        </p:spPr>
        <p:txBody>
          <a:bodyPr>
            <a:normAutofit fontScale="92500" lnSpcReduction="10000"/>
          </a:bodyPr>
          <a:lstStyle/>
          <a:p>
            <a:r>
              <a:rPr lang="en-IN" dirty="0"/>
              <a:t>Launch EC2 Instance code:</a:t>
            </a:r>
          </a:p>
          <a:p>
            <a:endParaRPr lang="en-IN" dirty="0"/>
          </a:p>
          <a:p>
            <a:r>
              <a:rPr lang="en-IN" dirty="0"/>
              <a:t>resource "</a:t>
            </a:r>
            <a:r>
              <a:rPr lang="en-IN" dirty="0" err="1"/>
              <a:t>aws_instance</a:t>
            </a:r>
            <a:r>
              <a:rPr lang="en-IN" dirty="0"/>
              <a:t>" "ec2" {</a:t>
            </a:r>
          </a:p>
          <a:p>
            <a:r>
              <a:rPr lang="en-IN" dirty="0"/>
              <a:t>  </a:t>
            </a:r>
            <a:r>
              <a:rPr lang="en-IN" dirty="0" err="1"/>
              <a:t>ami</a:t>
            </a:r>
            <a:r>
              <a:rPr lang="en-IN" dirty="0"/>
              <a:t>           = "ami-08b5b3a93ed654d19“        (# change AMI-id)</a:t>
            </a:r>
          </a:p>
          <a:p>
            <a:r>
              <a:rPr lang="en-IN" dirty="0"/>
              <a:t>  </a:t>
            </a:r>
            <a:r>
              <a:rPr lang="en-IN" dirty="0" err="1"/>
              <a:t>instance_type</a:t>
            </a:r>
            <a:r>
              <a:rPr lang="en-IN" dirty="0"/>
              <a:t> = "t2.micro"</a:t>
            </a:r>
          </a:p>
          <a:p>
            <a:r>
              <a:rPr lang="en-IN" dirty="0"/>
              <a:t>  </a:t>
            </a:r>
            <a:r>
              <a:rPr lang="en-IN" dirty="0" err="1"/>
              <a:t>subnet_id</a:t>
            </a:r>
            <a:r>
              <a:rPr lang="en-IN" dirty="0"/>
              <a:t>     = </a:t>
            </a:r>
            <a:r>
              <a:rPr lang="en-IN" dirty="0" err="1"/>
              <a:t>aws_subnet.public_subnets</a:t>
            </a:r>
            <a:r>
              <a:rPr lang="en-IN" dirty="0"/>
              <a:t>[0].id</a:t>
            </a:r>
          </a:p>
          <a:p>
            <a:r>
              <a:rPr lang="en-IN" dirty="0"/>
              <a:t>  </a:t>
            </a:r>
            <a:r>
              <a:rPr lang="en-IN" dirty="0" err="1"/>
              <a:t>key_name</a:t>
            </a:r>
            <a:r>
              <a:rPr lang="en-IN" dirty="0"/>
              <a:t>      = </a:t>
            </a:r>
            <a:r>
              <a:rPr lang="en-IN" dirty="0" err="1"/>
              <a:t>aws_key_pair.my_key.key_name</a:t>
            </a:r>
            <a:endParaRPr lang="en-IN" dirty="0"/>
          </a:p>
          <a:p>
            <a:r>
              <a:rPr lang="en-IN" dirty="0"/>
              <a:t>  </a:t>
            </a:r>
            <a:r>
              <a:rPr lang="en-IN" dirty="0" err="1"/>
              <a:t>vpc_security_group_ids</a:t>
            </a:r>
            <a:r>
              <a:rPr lang="en-IN" dirty="0"/>
              <a:t> = [aws_security_group.ec2_sg.id]</a:t>
            </a:r>
          </a:p>
          <a:p>
            <a:endParaRPr lang="en-IN" dirty="0"/>
          </a:p>
          <a:p>
            <a:r>
              <a:rPr lang="en-IN" dirty="0"/>
              <a:t>  tags = {</a:t>
            </a:r>
          </a:p>
          <a:p>
            <a:r>
              <a:rPr lang="en-IN" dirty="0"/>
              <a:t>    Name = "MyEC2Instance"</a:t>
            </a:r>
          </a:p>
          <a:p>
            <a:r>
              <a:rPr lang="en-IN" dirty="0"/>
              <a:t>  }</a:t>
            </a:r>
          </a:p>
          <a:p>
            <a:r>
              <a:rPr lang="en-IN" dirty="0"/>
              <a:t>}</a:t>
            </a:r>
          </a:p>
          <a:p>
            <a:endParaRPr lang="en-IN" dirty="0"/>
          </a:p>
          <a:p>
            <a:r>
              <a:rPr lang="en-US" dirty="0"/>
              <a:t>Creates an EC2 instance in the first public subnet.</a:t>
            </a:r>
            <a:endParaRPr lang="en-IN" dirty="0"/>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30</a:t>
            </a:fld>
            <a:endParaRPr lang="en-US" dirty="0"/>
          </a:p>
        </p:txBody>
      </p:sp>
    </p:spTree>
    <p:extLst>
      <p:ext uri="{BB962C8B-B14F-4D97-AF65-F5344CB8AC3E}">
        <p14:creationId xmlns:p14="http://schemas.microsoft.com/office/powerpoint/2010/main" val="4154249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05B3C4-FE12-5928-4EAA-8598EFD0C581}"/>
              </a:ext>
            </a:extLst>
          </p:cNvPr>
          <p:cNvSpPr>
            <a:spLocks noGrp="1"/>
          </p:cNvSpPr>
          <p:nvPr>
            <p:ph sz="quarter" idx="11"/>
          </p:nvPr>
        </p:nvSpPr>
        <p:spPr>
          <a:xfrm>
            <a:off x="835573" y="614855"/>
            <a:ext cx="11146220" cy="5975131"/>
          </a:xfrm>
        </p:spPr>
        <p:txBody>
          <a:bodyPr/>
          <a:lstStyle/>
          <a:p>
            <a:r>
              <a:rPr lang="en-IN" sz="1800" dirty="0">
                <a:latin typeface="Arial" panose="020B0604020202020204" pitchFamily="34" charset="0"/>
                <a:cs typeface="Arial" panose="020B0604020202020204" pitchFamily="34" charset="0"/>
              </a:rPr>
              <a:t>After run terraform plan</a:t>
            </a:r>
          </a:p>
          <a:p>
            <a:r>
              <a:rPr lang="en-IN" sz="1800" dirty="0">
                <a:latin typeface="Arial" panose="020B0604020202020204" pitchFamily="34" charset="0"/>
                <a:cs typeface="Arial" panose="020B0604020202020204" pitchFamily="34" charset="0"/>
              </a:rPr>
              <a:t>After plan changes has been applied its shown below:</a:t>
            </a:r>
          </a:p>
          <a:p>
            <a:endParaRPr lang="en-US" dirty="0"/>
          </a:p>
          <a:p>
            <a:endParaRPr lang="en-US" dirty="0"/>
          </a:p>
          <a:p>
            <a:endParaRPr lang="en-US" dirty="0"/>
          </a:p>
          <a:p>
            <a:endParaRPr lang="en-US" dirty="0"/>
          </a:p>
          <a:p>
            <a:r>
              <a:rPr lang="en-IN" sz="1800" dirty="0">
                <a:latin typeface="Arial" panose="020B0604020202020204" pitchFamily="34" charset="0"/>
                <a:cs typeface="Arial" panose="020B0604020202020204" pitchFamily="34" charset="0"/>
              </a:rPr>
              <a:t>And next terraform apply </a:t>
            </a:r>
          </a:p>
          <a:p>
            <a:r>
              <a:rPr lang="en-IN" sz="1800" dirty="0">
                <a:latin typeface="Arial" panose="020B0604020202020204" pitchFamily="34" charset="0"/>
                <a:cs typeface="Arial" panose="020B0604020202020204" pitchFamily="34" charset="0"/>
              </a:rPr>
              <a:t>Run apply changes has been applied its shown below:</a:t>
            </a:r>
          </a:p>
          <a:p>
            <a:endParaRPr lang="en-IN" dirty="0"/>
          </a:p>
          <a:p>
            <a:endParaRPr lang="en-US" noProof="1"/>
          </a:p>
        </p:txBody>
      </p:sp>
      <p:pic>
        <p:nvPicPr>
          <p:cNvPr id="10" name="Picture 9">
            <a:extLst>
              <a:ext uri="{FF2B5EF4-FFF2-40B4-BE49-F238E27FC236}">
                <a16:creationId xmlns:a16="http://schemas.microsoft.com/office/drawing/2014/main" id="{3CB5A2BF-6A04-447B-B532-74198F5BA3EF}"/>
              </a:ext>
            </a:extLst>
          </p:cNvPr>
          <p:cNvPicPr>
            <a:picLocks noChangeAspect="1"/>
          </p:cNvPicPr>
          <p:nvPr/>
        </p:nvPicPr>
        <p:blipFill>
          <a:blip r:embed="rId3"/>
          <a:stretch>
            <a:fillRect/>
          </a:stretch>
        </p:blipFill>
        <p:spPr>
          <a:xfrm>
            <a:off x="835573" y="1456145"/>
            <a:ext cx="9883815" cy="1618131"/>
          </a:xfrm>
          <a:prstGeom prst="rect">
            <a:avLst/>
          </a:prstGeom>
        </p:spPr>
      </p:pic>
      <p:pic>
        <p:nvPicPr>
          <p:cNvPr id="11" name="Picture 10">
            <a:extLst>
              <a:ext uri="{FF2B5EF4-FFF2-40B4-BE49-F238E27FC236}">
                <a16:creationId xmlns:a16="http://schemas.microsoft.com/office/drawing/2014/main" id="{1EE7704E-BB40-4D07-99D8-EDDD9D1AAFCA}"/>
              </a:ext>
            </a:extLst>
          </p:cNvPr>
          <p:cNvPicPr>
            <a:picLocks noChangeAspect="1"/>
          </p:cNvPicPr>
          <p:nvPr/>
        </p:nvPicPr>
        <p:blipFill>
          <a:blip r:embed="rId4"/>
          <a:stretch>
            <a:fillRect/>
          </a:stretch>
        </p:blipFill>
        <p:spPr>
          <a:xfrm>
            <a:off x="835572" y="3867160"/>
            <a:ext cx="9883815" cy="2785864"/>
          </a:xfrm>
          <a:prstGeom prst="rect">
            <a:avLst/>
          </a:prstGeom>
        </p:spPr>
      </p:pic>
    </p:spTree>
    <p:extLst>
      <p:ext uri="{BB962C8B-B14F-4D97-AF65-F5344CB8AC3E}">
        <p14:creationId xmlns:p14="http://schemas.microsoft.com/office/powerpoint/2010/main" val="1748824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0B8AA87-ACD9-1978-6D0D-24BB242F7712}"/>
              </a:ext>
            </a:extLst>
          </p:cNvPr>
          <p:cNvSpPr>
            <a:spLocks noGrp="1"/>
          </p:cNvSpPr>
          <p:nvPr>
            <p:ph sz="quarter" idx="11"/>
          </p:nvPr>
        </p:nvSpPr>
        <p:spPr>
          <a:xfrm>
            <a:off x="1103586" y="425669"/>
            <a:ext cx="10168759" cy="5439103"/>
          </a:xfrm>
        </p:spPr>
        <p:txBody>
          <a:bodyPr/>
          <a:lstStyle/>
          <a:p>
            <a:r>
              <a:rPr lang="en-IN">
                <a:latin typeface="Arial" panose="020B0604020202020204" pitchFamily="34" charset="0"/>
                <a:cs typeface="Arial" panose="020B0604020202020204" pitchFamily="34" charset="0"/>
              </a:rPr>
              <a:t>After run finally ec2 instance has been created its shown below:</a:t>
            </a:r>
          </a:p>
          <a:p>
            <a:endParaRPr lang="en-IN" dirty="0"/>
          </a:p>
        </p:txBody>
      </p:sp>
      <p:sp>
        <p:nvSpPr>
          <p:cNvPr id="2" name="Slide Number Placeholder 1">
            <a:extLst>
              <a:ext uri="{FF2B5EF4-FFF2-40B4-BE49-F238E27FC236}">
                <a16:creationId xmlns:a16="http://schemas.microsoft.com/office/drawing/2014/main" id="{CD6EE69C-73C8-9D1D-8226-20354262527C}"/>
              </a:ext>
            </a:extLst>
          </p:cNvPr>
          <p:cNvSpPr>
            <a:spLocks noGrp="1"/>
          </p:cNvSpPr>
          <p:nvPr>
            <p:ph type="sldNum" sz="quarter" idx="4"/>
          </p:nvPr>
        </p:nvSpPr>
        <p:spPr/>
        <p:txBody>
          <a:bodyPr/>
          <a:lstStyle/>
          <a:p>
            <a:fld id="{08AB70BE-1769-45B8-85A6-0C837432C7E6}" type="slidenum">
              <a:rPr lang="en-US" smtClean="0"/>
              <a:pPr/>
              <a:t>32</a:t>
            </a:fld>
            <a:endParaRPr lang="en-US" dirty="0"/>
          </a:p>
        </p:txBody>
      </p:sp>
      <p:pic>
        <p:nvPicPr>
          <p:cNvPr id="9" name="Picture 8">
            <a:extLst>
              <a:ext uri="{FF2B5EF4-FFF2-40B4-BE49-F238E27FC236}">
                <a16:creationId xmlns:a16="http://schemas.microsoft.com/office/drawing/2014/main" id="{3183635F-6472-49EA-8FC7-86FE302A3ECA}"/>
              </a:ext>
            </a:extLst>
          </p:cNvPr>
          <p:cNvPicPr>
            <a:picLocks noChangeAspect="1"/>
          </p:cNvPicPr>
          <p:nvPr/>
        </p:nvPicPr>
        <p:blipFill>
          <a:blip r:embed="rId3"/>
          <a:stretch>
            <a:fillRect/>
          </a:stretch>
        </p:blipFill>
        <p:spPr>
          <a:xfrm>
            <a:off x="1103586" y="1318208"/>
            <a:ext cx="11088414" cy="4221583"/>
          </a:xfrm>
          <a:prstGeom prst="rect">
            <a:avLst/>
          </a:prstGeom>
        </p:spPr>
      </p:pic>
    </p:spTree>
    <p:extLst>
      <p:ext uri="{BB962C8B-B14F-4D97-AF65-F5344CB8AC3E}">
        <p14:creationId xmlns:p14="http://schemas.microsoft.com/office/powerpoint/2010/main" val="517068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33</a:t>
            </a:fld>
            <a:endParaRPr lang="en-US" dirty="0"/>
          </a:p>
        </p:txBody>
      </p:sp>
      <p:sp>
        <p:nvSpPr>
          <p:cNvPr id="8" name="TextBox 7">
            <a:extLst>
              <a:ext uri="{FF2B5EF4-FFF2-40B4-BE49-F238E27FC236}">
                <a16:creationId xmlns:a16="http://schemas.microsoft.com/office/drawing/2014/main" id="{FB273BCA-A3AE-4248-B187-1F873E290342}"/>
              </a:ext>
            </a:extLst>
          </p:cNvPr>
          <p:cNvSpPr txBox="1"/>
          <p:nvPr/>
        </p:nvSpPr>
        <p:spPr>
          <a:xfrm>
            <a:off x="851338" y="418945"/>
            <a:ext cx="6093372" cy="369332"/>
          </a:xfrm>
          <a:prstGeom prst="rect">
            <a:avLst/>
          </a:prstGeom>
          <a:noFill/>
        </p:spPr>
        <p:txBody>
          <a:bodyPr wrap="square">
            <a:spAutoFit/>
          </a:bodyPr>
          <a:lstStyle/>
          <a:p>
            <a:r>
              <a:rPr lang="en-US" dirty="0"/>
              <a:t>Security groups has been created its shown below :</a:t>
            </a:r>
            <a:endParaRPr lang="en-IN" dirty="0"/>
          </a:p>
        </p:txBody>
      </p:sp>
      <p:pic>
        <p:nvPicPr>
          <p:cNvPr id="9" name="Table Placeholder 8">
            <a:extLst>
              <a:ext uri="{FF2B5EF4-FFF2-40B4-BE49-F238E27FC236}">
                <a16:creationId xmlns:a16="http://schemas.microsoft.com/office/drawing/2014/main" id="{DCA606CF-DE57-485E-9239-22E0EAEDA67B}"/>
              </a:ext>
            </a:extLst>
          </p:cNvPr>
          <p:cNvPicPr>
            <a:picLocks noGrp="1" noChangeAspect="1"/>
          </p:cNvPicPr>
          <p:nvPr>
            <p:ph type="tbl" sz="quarter" idx="10"/>
          </p:nvPr>
        </p:nvPicPr>
        <p:blipFill>
          <a:blip r:embed="rId3"/>
          <a:stretch>
            <a:fillRect/>
          </a:stretch>
        </p:blipFill>
        <p:spPr>
          <a:xfrm>
            <a:off x="508000" y="1116370"/>
            <a:ext cx="11036300" cy="5000651"/>
          </a:xfrm>
          <a:prstGeom prst="rect">
            <a:avLst/>
          </a:prstGeom>
        </p:spPr>
      </p:pic>
    </p:spTree>
    <p:extLst>
      <p:ext uri="{BB962C8B-B14F-4D97-AF65-F5344CB8AC3E}">
        <p14:creationId xmlns:p14="http://schemas.microsoft.com/office/powerpoint/2010/main" val="1631804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34</a:t>
            </a:fld>
            <a:endParaRPr lang="en-US" dirty="0"/>
          </a:p>
        </p:txBody>
      </p:sp>
      <p:sp>
        <p:nvSpPr>
          <p:cNvPr id="8" name="TextBox 7">
            <a:extLst>
              <a:ext uri="{FF2B5EF4-FFF2-40B4-BE49-F238E27FC236}">
                <a16:creationId xmlns:a16="http://schemas.microsoft.com/office/drawing/2014/main" id="{FB273BCA-A3AE-4248-B187-1F873E290342}"/>
              </a:ext>
            </a:extLst>
          </p:cNvPr>
          <p:cNvSpPr txBox="1"/>
          <p:nvPr/>
        </p:nvSpPr>
        <p:spPr>
          <a:xfrm>
            <a:off x="851337" y="418945"/>
            <a:ext cx="7740869" cy="369332"/>
          </a:xfrm>
          <a:prstGeom prst="rect">
            <a:avLst/>
          </a:prstGeom>
          <a:noFill/>
        </p:spPr>
        <p:txBody>
          <a:bodyPr wrap="square">
            <a:spAutoFit/>
          </a:bodyPr>
          <a:lstStyle/>
          <a:p>
            <a:r>
              <a:rPr lang="en-US" dirty="0"/>
              <a:t>Connect to ec2 instance with (git </a:t>
            </a:r>
            <a:r>
              <a:rPr lang="en-US" dirty="0" err="1"/>
              <a:t>bash.mobaXterm</a:t>
            </a:r>
            <a:r>
              <a:rPr lang="en-US" dirty="0"/>
              <a:t>…….)its shown below.</a:t>
            </a:r>
            <a:endParaRPr lang="en-IN" dirty="0"/>
          </a:p>
        </p:txBody>
      </p:sp>
      <p:pic>
        <p:nvPicPr>
          <p:cNvPr id="7" name="Table Placeholder 6">
            <a:extLst>
              <a:ext uri="{FF2B5EF4-FFF2-40B4-BE49-F238E27FC236}">
                <a16:creationId xmlns:a16="http://schemas.microsoft.com/office/drawing/2014/main" id="{23B15DDC-9AA8-489F-9CBF-035B68D60AB4}"/>
              </a:ext>
            </a:extLst>
          </p:cNvPr>
          <p:cNvPicPr>
            <a:picLocks noGrp="1" noChangeAspect="1"/>
          </p:cNvPicPr>
          <p:nvPr>
            <p:ph type="tbl" sz="quarter" idx="10"/>
          </p:nvPr>
        </p:nvPicPr>
        <p:blipFill>
          <a:blip r:embed="rId3"/>
          <a:stretch>
            <a:fillRect/>
          </a:stretch>
        </p:blipFill>
        <p:spPr>
          <a:xfrm>
            <a:off x="851336" y="1142959"/>
            <a:ext cx="11008055" cy="5431262"/>
          </a:xfrm>
          <a:prstGeom prst="rect">
            <a:avLst/>
          </a:prstGeom>
        </p:spPr>
      </p:pic>
    </p:spTree>
    <p:extLst>
      <p:ext uri="{BB962C8B-B14F-4D97-AF65-F5344CB8AC3E}">
        <p14:creationId xmlns:p14="http://schemas.microsoft.com/office/powerpoint/2010/main" val="3860688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35</a:t>
            </a:fld>
            <a:endParaRPr lang="en-US" dirty="0"/>
          </a:p>
        </p:txBody>
      </p:sp>
      <p:sp>
        <p:nvSpPr>
          <p:cNvPr id="10" name="TextBox 9">
            <a:extLst>
              <a:ext uri="{FF2B5EF4-FFF2-40B4-BE49-F238E27FC236}">
                <a16:creationId xmlns:a16="http://schemas.microsoft.com/office/drawing/2014/main" id="{EE91D295-6D7A-4150-ABD8-8D73D1883747}"/>
              </a:ext>
            </a:extLst>
          </p:cNvPr>
          <p:cNvSpPr txBox="1"/>
          <p:nvPr/>
        </p:nvSpPr>
        <p:spPr>
          <a:xfrm>
            <a:off x="961697" y="551793"/>
            <a:ext cx="9585434" cy="4247317"/>
          </a:xfrm>
          <a:prstGeom prst="rect">
            <a:avLst/>
          </a:prstGeom>
          <a:noFill/>
        </p:spPr>
        <p:txBody>
          <a:bodyPr wrap="square">
            <a:spAutoFit/>
          </a:bodyPr>
          <a:lstStyle/>
          <a:p>
            <a:r>
              <a:rPr lang="en-US" dirty="0"/>
              <a:t>Create IAM Group for EC2 Full Access</a:t>
            </a:r>
          </a:p>
          <a:p>
            <a:endParaRPr lang="en-US" dirty="0"/>
          </a:p>
          <a:p>
            <a:r>
              <a:rPr lang="en-IN" dirty="0"/>
              <a:t>resource "</a:t>
            </a:r>
            <a:r>
              <a:rPr lang="en-IN" dirty="0" err="1"/>
              <a:t>aws_iam_group</a:t>
            </a:r>
            <a:r>
              <a:rPr lang="en-IN" dirty="0"/>
              <a:t>" "groups" {</a:t>
            </a:r>
          </a:p>
          <a:p>
            <a:r>
              <a:rPr lang="en-IN" dirty="0"/>
              <a:t>  count = 5</a:t>
            </a:r>
          </a:p>
          <a:p>
            <a:r>
              <a:rPr lang="en-IN" dirty="0"/>
              <a:t>  name  = "EC2FullAccessGroup-${</a:t>
            </a:r>
            <a:r>
              <a:rPr lang="en-IN" dirty="0" err="1"/>
              <a:t>count.index</a:t>
            </a:r>
            <a:r>
              <a:rPr lang="en-IN" dirty="0"/>
              <a:t> + 1}"</a:t>
            </a:r>
          </a:p>
          <a:p>
            <a:r>
              <a:rPr lang="en-IN" dirty="0"/>
              <a:t>}</a:t>
            </a:r>
          </a:p>
          <a:p>
            <a:endParaRPr lang="en-IN" dirty="0"/>
          </a:p>
          <a:p>
            <a:r>
              <a:rPr lang="en-IN" dirty="0"/>
              <a:t>resource "</a:t>
            </a:r>
            <a:r>
              <a:rPr lang="en-IN" dirty="0" err="1"/>
              <a:t>aws_iam_policy_attachment</a:t>
            </a:r>
            <a:r>
              <a:rPr lang="en-IN" dirty="0"/>
              <a:t>" "ec2_full_access" {</a:t>
            </a:r>
          </a:p>
          <a:p>
            <a:r>
              <a:rPr lang="en-IN" dirty="0"/>
              <a:t>  count      = 5</a:t>
            </a:r>
          </a:p>
          <a:p>
            <a:r>
              <a:rPr lang="en-IN" dirty="0"/>
              <a:t>  name       = "EC2FullAccessAttachment-${</a:t>
            </a:r>
            <a:r>
              <a:rPr lang="en-IN" dirty="0" err="1"/>
              <a:t>count.index</a:t>
            </a:r>
            <a:r>
              <a:rPr lang="en-IN" dirty="0"/>
              <a:t> + 1}"</a:t>
            </a:r>
          </a:p>
          <a:p>
            <a:r>
              <a:rPr lang="en-IN" dirty="0"/>
              <a:t>  groups     = [</a:t>
            </a:r>
            <a:r>
              <a:rPr lang="en-IN" dirty="0" err="1"/>
              <a:t>aws_iam_group.groups</a:t>
            </a:r>
            <a:r>
              <a:rPr lang="en-IN" dirty="0"/>
              <a:t>[</a:t>
            </a:r>
            <a:r>
              <a:rPr lang="en-IN" dirty="0" err="1"/>
              <a:t>count.index</a:t>
            </a:r>
            <a:r>
              <a:rPr lang="en-IN" dirty="0"/>
              <a:t>].name]</a:t>
            </a:r>
          </a:p>
          <a:p>
            <a:r>
              <a:rPr lang="en-IN" dirty="0"/>
              <a:t>  </a:t>
            </a:r>
            <a:r>
              <a:rPr lang="en-IN" dirty="0" err="1"/>
              <a:t>policy_arn</a:t>
            </a:r>
            <a:r>
              <a:rPr lang="en-IN" dirty="0"/>
              <a:t> = "</a:t>
            </a:r>
            <a:r>
              <a:rPr lang="en-IN" dirty="0" err="1"/>
              <a:t>arn:aws:iam</a:t>
            </a:r>
            <a:r>
              <a:rPr lang="en-IN" dirty="0"/>
              <a:t>::</a:t>
            </a:r>
            <a:r>
              <a:rPr lang="en-IN" dirty="0" err="1"/>
              <a:t>aws:policy</a:t>
            </a:r>
            <a:r>
              <a:rPr lang="en-IN" dirty="0"/>
              <a:t>/AmazonEC2FullAccess"</a:t>
            </a:r>
          </a:p>
          <a:p>
            <a:r>
              <a:rPr lang="en-IN" dirty="0"/>
              <a:t>}</a:t>
            </a:r>
          </a:p>
          <a:p>
            <a:endParaRPr lang="en-IN" dirty="0"/>
          </a:p>
          <a:p>
            <a:r>
              <a:rPr lang="en-US" dirty="0"/>
              <a:t>Creates 5 IAM groups with full EC2 access.</a:t>
            </a:r>
            <a:endParaRPr lang="en-IN" dirty="0"/>
          </a:p>
        </p:txBody>
      </p:sp>
    </p:spTree>
    <p:extLst>
      <p:ext uri="{BB962C8B-B14F-4D97-AF65-F5344CB8AC3E}">
        <p14:creationId xmlns:p14="http://schemas.microsoft.com/office/powerpoint/2010/main" val="427758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36</a:t>
            </a:fld>
            <a:endParaRPr lang="en-US" dirty="0"/>
          </a:p>
        </p:txBody>
      </p:sp>
      <p:sp>
        <p:nvSpPr>
          <p:cNvPr id="10" name="TextBox 9">
            <a:extLst>
              <a:ext uri="{FF2B5EF4-FFF2-40B4-BE49-F238E27FC236}">
                <a16:creationId xmlns:a16="http://schemas.microsoft.com/office/drawing/2014/main" id="{460C32A8-99A2-4AEF-9543-55A16606D15A}"/>
              </a:ext>
            </a:extLst>
          </p:cNvPr>
          <p:cNvSpPr txBox="1"/>
          <p:nvPr/>
        </p:nvSpPr>
        <p:spPr>
          <a:xfrm>
            <a:off x="851338" y="614855"/>
            <a:ext cx="11340662" cy="6186309"/>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After run terraform plan</a:t>
            </a:r>
          </a:p>
          <a:p>
            <a:r>
              <a:rPr lang="en-IN" sz="1800" dirty="0">
                <a:latin typeface="Arial" panose="020B0604020202020204" pitchFamily="34" charset="0"/>
                <a:cs typeface="Arial" panose="020B0604020202020204" pitchFamily="34" charset="0"/>
              </a:rPr>
              <a:t>After plan changes has been applied its shown below:</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sz="1800" dirty="0">
                <a:latin typeface="Arial" panose="020B0604020202020204" pitchFamily="34" charset="0"/>
                <a:cs typeface="Arial" panose="020B0604020202020204" pitchFamily="34" charset="0"/>
              </a:rPr>
              <a:t>And next terraform apply </a:t>
            </a:r>
          </a:p>
          <a:p>
            <a:r>
              <a:rPr lang="en-IN" sz="1800" dirty="0">
                <a:latin typeface="Arial" panose="020B0604020202020204" pitchFamily="34" charset="0"/>
                <a:cs typeface="Arial" panose="020B0604020202020204" pitchFamily="34" charset="0"/>
              </a:rPr>
              <a:t>Run apply changes has been applied its shown below:</a:t>
            </a: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dirty="0"/>
          </a:p>
        </p:txBody>
      </p:sp>
      <p:pic>
        <p:nvPicPr>
          <p:cNvPr id="11" name="Picture 10">
            <a:extLst>
              <a:ext uri="{FF2B5EF4-FFF2-40B4-BE49-F238E27FC236}">
                <a16:creationId xmlns:a16="http://schemas.microsoft.com/office/drawing/2014/main" id="{CA19EEDE-54B0-4456-B226-9B7E9BA3A58E}"/>
              </a:ext>
            </a:extLst>
          </p:cNvPr>
          <p:cNvPicPr>
            <a:picLocks noChangeAspect="1"/>
          </p:cNvPicPr>
          <p:nvPr/>
        </p:nvPicPr>
        <p:blipFill>
          <a:blip r:embed="rId3"/>
          <a:stretch>
            <a:fillRect/>
          </a:stretch>
        </p:blipFill>
        <p:spPr>
          <a:xfrm>
            <a:off x="851338" y="1487675"/>
            <a:ext cx="9594923" cy="1570835"/>
          </a:xfrm>
          <a:prstGeom prst="rect">
            <a:avLst/>
          </a:prstGeom>
        </p:spPr>
      </p:pic>
      <p:pic>
        <p:nvPicPr>
          <p:cNvPr id="12" name="Picture 11">
            <a:extLst>
              <a:ext uri="{FF2B5EF4-FFF2-40B4-BE49-F238E27FC236}">
                <a16:creationId xmlns:a16="http://schemas.microsoft.com/office/drawing/2014/main" id="{1AA1B6D0-E7C4-4613-A03E-05E48B349607}"/>
              </a:ext>
            </a:extLst>
          </p:cNvPr>
          <p:cNvPicPr>
            <a:picLocks noChangeAspect="1"/>
          </p:cNvPicPr>
          <p:nvPr/>
        </p:nvPicPr>
        <p:blipFill>
          <a:blip r:embed="rId4"/>
          <a:stretch>
            <a:fillRect/>
          </a:stretch>
        </p:blipFill>
        <p:spPr>
          <a:xfrm>
            <a:off x="1008992" y="4083268"/>
            <a:ext cx="9437269" cy="2527213"/>
          </a:xfrm>
          <a:prstGeom prst="rect">
            <a:avLst/>
          </a:prstGeom>
        </p:spPr>
      </p:pic>
    </p:spTree>
    <p:extLst>
      <p:ext uri="{BB962C8B-B14F-4D97-AF65-F5344CB8AC3E}">
        <p14:creationId xmlns:p14="http://schemas.microsoft.com/office/powerpoint/2010/main" val="1697448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2AD04E-B0C3-A19B-5DDC-ECB871A83850}"/>
              </a:ext>
            </a:extLst>
          </p:cNvPr>
          <p:cNvSpPr>
            <a:spLocks noGrp="1"/>
          </p:cNvSpPr>
          <p:nvPr>
            <p:ph type="sldNum" sz="quarter" idx="4"/>
          </p:nvPr>
        </p:nvSpPr>
        <p:spPr/>
        <p:txBody>
          <a:bodyPr/>
          <a:lstStyle/>
          <a:p>
            <a:fld id="{08AB70BE-1769-45B8-85A6-0C837432C7E6}" type="slidenum">
              <a:rPr lang="en-US" smtClean="0"/>
              <a:pPr/>
              <a:t>37</a:t>
            </a:fld>
            <a:endParaRPr lang="en-US" dirty="0"/>
          </a:p>
        </p:txBody>
      </p:sp>
      <p:sp>
        <p:nvSpPr>
          <p:cNvPr id="8" name="TextBox 7">
            <a:extLst>
              <a:ext uri="{FF2B5EF4-FFF2-40B4-BE49-F238E27FC236}">
                <a16:creationId xmlns:a16="http://schemas.microsoft.com/office/drawing/2014/main" id="{FB273BCA-A3AE-4248-B187-1F873E290342}"/>
              </a:ext>
            </a:extLst>
          </p:cNvPr>
          <p:cNvSpPr txBox="1"/>
          <p:nvPr/>
        </p:nvSpPr>
        <p:spPr>
          <a:xfrm>
            <a:off x="851338" y="418945"/>
            <a:ext cx="8355724"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After run finally IAM User Groups has been created its shown below:</a:t>
            </a:r>
          </a:p>
        </p:txBody>
      </p:sp>
      <p:pic>
        <p:nvPicPr>
          <p:cNvPr id="7" name="Picture 6">
            <a:extLst>
              <a:ext uri="{FF2B5EF4-FFF2-40B4-BE49-F238E27FC236}">
                <a16:creationId xmlns:a16="http://schemas.microsoft.com/office/drawing/2014/main" id="{177D699B-5A54-4ACB-B348-93E5A2911516}"/>
              </a:ext>
            </a:extLst>
          </p:cNvPr>
          <p:cNvPicPr>
            <a:picLocks noChangeAspect="1"/>
          </p:cNvPicPr>
          <p:nvPr/>
        </p:nvPicPr>
        <p:blipFill>
          <a:blip r:embed="rId3"/>
          <a:stretch>
            <a:fillRect/>
          </a:stretch>
        </p:blipFill>
        <p:spPr>
          <a:xfrm>
            <a:off x="425669" y="1274305"/>
            <a:ext cx="11766331" cy="5378743"/>
          </a:xfrm>
          <a:prstGeom prst="rect">
            <a:avLst/>
          </a:prstGeom>
        </p:spPr>
      </p:pic>
    </p:spTree>
    <p:extLst>
      <p:ext uri="{BB962C8B-B14F-4D97-AF65-F5344CB8AC3E}">
        <p14:creationId xmlns:p14="http://schemas.microsoft.com/office/powerpoint/2010/main" val="2455267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a:bodyPr>
          <a:lstStyle/>
          <a:p>
            <a:r>
              <a:rPr lang="en-US" b="1" dirty="0"/>
              <a:t>Summary</a:t>
            </a:r>
          </a:p>
          <a:p>
            <a:endParaRPr lang="en-US" b="1" dirty="0"/>
          </a:p>
          <a:p>
            <a:r>
              <a:rPr lang="en-US" dirty="0"/>
              <a:t>This Terraform project </a:t>
            </a:r>
            <a:r>
              <a:rPr lang="en-US" b="1" dirty="0"/>
              <a:t>automates AWS infrastructure deployment</a:t>
            </a:r>
            <a:r>
              <a:rPr lang="en-US" dirty="0"/>
              <a:t>, ensuring a </a:t>
            </a:r>
            <a:r>
              <a:rPr lang="en-US" b="1" dirty="0"/>
              <a:t>secure, scalable, and production-ready</a:t>
            </a:r>
            <a:r>
              <a:rPr lang="en-US" dirty="0"/>
              <a:t> setup. It efficiently provisions networking, compute, security, and IAM configurations, making it ideal for </a:t>
            </a:r>
            <a:r>
              <a:rPr lang="en-US" b="1" dirty="0"/>
              <a:t>Kubernetes, Docker, and CI/CD</a:t>
            </a:r>
            <a:r>
              <a:rPr lang="en-US" dirty="0"/>
              <a:t> applications.</a:t>
            </a:r>
          </a:p>
          <a:p>
            <a:endParaRPr lang="en-US" dirty="0"/>
          </a:p>
          <a:p>
            <a:r>
              <a:rPr lang="en-US" dirty="0"/>
              <a:t> </a:t>
            </a:r>
            <a:r>
              <a:rPr lang="en-US" b="1" dirty="0"/>
              <a:t>Fully automated, scalable, and ready for cloud-native workloads!</a:t>
            </a:r>
            <a:endParaRPr lang="en-US" dirty="0"/>
          </a:p>
          <a:p>
            <a:endParaRPr lang="en-IN"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38</a:t>
            </a:fld>
            <a:endParaRPr lang="en-US" dirty="0"/>
          </a:p>
        </p:txBody>
      </p:sp>
    </p:spTree>
    <p:extLst>
      <p:ext uri="{BB962C8B-B14F-4D97-AF65-F5344CB8AC3E}">
        <p14:creationId xmlns:p14="http://schemas.microsoft.com/office/powerpoint/2010/main" val="38540239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28080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40000" lnSpcReduction="20000"/>
          </a:bodyPr>
          <a:lstStyle/>
          <a:p>
            <a:r>
              <a:rPr lang="en-US" sz="3200" b="1" dirty="0">
                <a:latin typeface="Arial Black" panose="020B0A04020102020204" pitchFamily="34" charset="0"/>
              </a:rPr>
              <a:t>Introduction to AWS VPC (Virtual Private Cloud)</a:t>
            </a:r>
          </a:p>
          <a:p>
            <a:r>
              <a:rPr lang="en-US" sz="3200" dirty="0">
                <a:latin typeface="Arial" panose="020B0604020202020204" pitchFamily="34" charset="0"/>
                <a:cs typeface="Arial" panose="020B0604020202020204" pitchFamily="34" charset="0"/>
              </a:rPr>
              <a:t>Amazon Web Services (AWS) Virtual Private Cloud (VPC) is a service that allows you to create a logically isolated network within the AWS cloud, where you can launch and manage AWS resources in a secure and controlled environment. It provides a private network within the AWS infrastructure, giving you full control over your virtual networking environment, including aspects like IP address range, subnets, route tables, and network gateways.</a:t>
            </a:r>
          </a:p>
          <a:p>
            <a:r>
              <a:rPr lang="en-US" sz="3200" dirty="0">
                <a:latin typeface="Arial" panose="020B0604020202020204" pitchFamily="34" charset="0"/>
                <a:cs typeface="Arial" panose="020B0604020202020204" pitchFamily="34" charset="0"/>
              </a:rPr>
              <a:t>AWS VPC is essential for users who want to have secure, isolated environments within the cloud to run applications or host services, while maintaining control over networking aspects such as security, traffic routing, and connectivity to on-premises data centers.</a:t>
            </a:r>
          </a:p>
          <a:p>
            <a:endParaRPr lang="en-US" sz="3200" dirty="0">
              <a:latin typeface="Arial" panose="020B0604020202020204" pitchFamily="34" charset="0"/>
              <a:cs typeface="Arial" panose="020B0604020202020204" pitchFamily="34" charset="0"/>
            </a:endParaRPr>
          </a:p>
          <a:p>
            <a:r>
              <a:rPr lang="en-US" sz="3200" b="1" dirty="0">
                <a:latin typeface="Arial Black" panose="020B0A04020102020204" pitchFamily="34" charset="0"/>
              </a:rPr>
              <a:t>Key Features of AWS VPC:</a:t>
            </a:r>
          </a:p>
          <a:p>
            <a:r>
              <a:rPr lang="en-US" sz="3200" dirty="0">
                <a:latin typeface="Arial Black" panose="020B0A04020102020204" pitchFamily="34" charset="0"/>
              </a:rPr>
              <a:t>Subnets:</a:t>
            </a:r>
          </a:p>
          <a:p>
            <a:pPr marL="0" indent="0">
              <a:buNone/>
            </a:pPr>
            <a:r>
              <a:rPr lang="en-US" sz="3200" dirty="0"/>
              <a:t>    </a:t>
            </a:r>
            <a:r>
              <a:rPr lang="en-US" sz="3200" dirty="0">
                <a:latin typeface="Arial" panose="020B0604020202020204" pitchFamily="34" charset="0"/>
                <a:cs typeface="Arial" panose="020B0604020202020204" pitchFamily="34" charset="0"/>
              </a:rPr>
              <a:t>VPCs are divided into subnets, which allow you to organize resources based on their function or security </a:t>
            </a:r>
            <a:r>
              <a:rPr lang="en-US" sz="3200" dirty="0" err="1">
                <a:latin typeface="Arial" panose="020B0604020202020204" pitchFamily="34" charset="0"/>
                <a:cs typeface="Arial" panose="020B0604020202020204" pitchFamily="34" charset="0"/>
              </a:rPr>
              <a:t>requirements.Subnets</a:t>
            </a:r>
            <a:r>
              <a:rPr lang="en-US" sz="3200" dirty="0">
                <a:latin typeface="Arial" panose="020B0604020202020204" pitchFamily="34" charset="0"/>
                <a:cs typeface="Arial" panose="020B0604020202020204" pitchFamily="34" charset="0"/>
              </a:rPr>
              <a:t> can be public (accessible from the internet) or private (isolated from the internet), and you can set up separate subnets for different tiers, such as application, database, and web layers.</a:t>
            </a:r>
          </a:p>
          <a:p>
            <a:r>
              <a:rPr lang="en-US" sz="3200" b="1" dirty="0">
                <a:latin typeface="Arial Black" panose="020B0A04020102020204" pitchFamily="34" charset="0"/>
              </a:rPr>
              <a:t>Route Tables</a:t>
            </a:r>
            <a:r>
              <a:rPr lang="en-US" sz="3200" dirty="0">
                <a:latin typeface="Arial Black" panose="020B0A04020102020204" pitchFamily="34" charset="0"/>
              </a:rPr>
              <a:t>:</a:t>
            </a:r>
          </a:p>
          <a:p>
            <a:pPr marL="0" indent="0">
              <a:buNone/>
            </a:pPr>
            <a:r>
              <a:rPr lang="en-US" sz="3200" dirty="0"/>
              <a:t>    </a:t>
            </a:r>
            <a:r>
              <a:rPr lang="en-US" sz="3200" dirty="0">
                <a:latin typeface="Arial" panose="020B0604020202020204" pitchFamily="34" charset="0"/>
                <a:cs typeface="Arial" panose="020B0604020202020204" pitchFamily="34" charset="0"/>
              </a:rPr>
              <a:t>Route tables define how traffic is directed between subnets within the VPC or between the VPC and external networks (like the internet or on-premises networks).</a:t>
            </a:r>
          </a:p>
          <a:p>
            <a:pPr marL="0" indent="0">
              <a:buNone/>
            </a:pPr>
            <a:r>
              <a:rPr lang="en-US" sz="3200" dirty="0">
                <a:latin typeface="Arial" panose="020B0604020202020204" pitchFamily="34" charset="0"/>
                <a:cs typeface="Arial" panose="020B0604020202020204" pitchFamily="34" charset="0"/>
              </a:rPr>
              <a:t>    You can customize routing to control traffic flow, like directing traffic from a public subnet to the internet or allowing private subnets to communicate with resources in other subnets.</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130718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32500" lnSpcReduction="20000"/>
          </a:bodyPr>
          <a:lstStyle/>
          <a:p>
            <a:r>
              <a:rPr lang="en-US" sz="4400" dirty="0">
                <a:latin typeface="Arial Black" panose="020B0A04020102020204" pitchFamily="34" charset="0"/>
              </a:rPr>
              <a:t>Internet Gateway (IGW):</a:t>
            </a:r>
          </a:p>
          <a:p>
            <a:r>
              <a:rPr lang="en-US" sz="4400" dirty="0">
                <a:latin typeface="Arial" panose="020B0604020202020204" pitchFamily="34" charset="0"/>
                <a:cs typeface="Arial" panose="020B0604020202020204" pitchFamily="34" charset="0"/>
              </a:rPr>
              <a:t>An Internet Gateway allows instances within a public subnet to connect to the internet, enabling external access for services or applications hosted on </a:t>
            </a:r>
            <a:r>
              <a:rPr lang="en-US" sz="4400" dirty="0" err="1">
                <a:latin typeface="Arial" panose="020B0604020202020204" pitchFamily="34" charset="0"/>
                <a:cs typeface="Arial" panose="020B0604020202020204" pitchFamily="34" charset="0"/>
              </a:rPr>
              <a:t>AWS.It</a:t>
            </a:r>
            <a:r>
              <a:rPr lang="en-US" sz="4400" dirty="0">
                <a:latin typeface="Arial" panose="020B0604020202020204" pitchFamily="34" charset="0"/>
                <a:cs typeface="Arial" panose="020B0604020202020204" pitchFamily="34" charset="0"/>
              </a:rPr>
              <a:t> facilitates bidirectional communication between your VPC and the internet.</a:t>
            </a:r>
          </a:p>
          <a:p>
            <a:r>
              <a:rPr lang="en-US" sz="4400" dirty="0">
                <a:latin typeface="Arial Black" panose="020B0A04020102020204" pitchFamily="34" charset="0"/>
              </a:rPr>
              <a:t>NAT Gateway and NAT Instances:</a:t>
            </a:r>
          </a:p>
          <a:p>
            <a:r>
              <a:rPr lang="en-US" sz="4400" dirty="0">
                <a:latin typeface="Arial" panose="020B0604020202020204" pitchFamily="34" charset="0"/>
                <a:cs typeface="Arial" panose="020B0604020202020204" pitchFamily="34" charset="0"/>
              </a:rPr>
              <a:t>For private subnets that need to access the internet (for example, for software updates), a Network Address Translation (NAT) Gateway or NAT Instance can be set up in a public </a:t>
            </a:r>
            <a:r>
              <a:rPr lang="en-US" sz="4400" dirty="0" err="1">
                <a:latin typeface="Arial" panose="020B0604020202020204" pitchFamily="34" charset="0"/>
                <a:cs typeface="Arial" panose="020B0604020202020204" pitchFamily="34" charset="0"/>
              </a:rPr>
              <a:t>subnet.These</a:t>
            </a:r>
            <a:r>
              <a:rPr lang="en-US" sz="4400" dirty="0">
                <a:latin typeface="Arial" panose="020B0604020202020204" pitchFamily="34" charset="0"/>
                <a:cs typeface="Arial" panose="020B0604020202020204" pitchFamily="34" charset="0"/>
              </a:rPr>
              <a:t> allow resources in private subnets to send traffic to the internet without exposing them directly.</a:t>
            </a:r>
          </a:p>
          <a:p>
            <a:endParaRPr lang="en-US" sz="4400" dirty="0">
              <a:latin typeface="Arial" panose="020B0604020202020204" pitchFamily="34" charset="0"/>
              <a:cs typeface="Arial" panose="020B0604020202020204" pitchFamily="34" charset="0"/>
            </a:endParaRPr>
          </a:p>
          <a:p>
            <a:r>
              <a:rPr lang="en-US" sz="4400" b="1" dirty="0">
                <a:latin typeface="Arial Black" panose="020B0A04020102020204" pitchFamily="34" charset="0"/>
              </a:rPr>
              <a:t>Components of AWS VPC:</a:t>
            </a:r>
          </a:p>
          <a:p>
            <a:r>
              <a:rPr lang="en-US" sz="4400" b="1" dirty="0">
                <a:latin typeface="Arial Black" panose="020B0A04020102020204" pitchFamily="34" charset="0"/>
              </a:rPr>
              <a:t>VPC</a:t>
            </a:r>
            <a:r>
              <a:rPr lang="en-US" sz="4400" dirty="0">
                <a:latin typeface="Arial Black" panose="020B0A04020102020204" pitchFamily="34" charset="0"/>
              </a:rPr>
              <a:t>:</a:t>
            </a:r>
            <a:r>
              <a:rPr lang="en-US" sz="4400" dirty="0"/>
              <a:t> </a:t>
            </a:r>
            <a:r>
              <a:rPr lang="en-US" sz="4400" dirty="0">
                <a:latin typeface="Arial" panose="020B0604020202020204" pitchFamily="34" charset="0"/>
                <a:cs typeface="Arial" panose="020B0604020202020204" pitchFamily="34" charset="0"/>
              </a:rPr>
              <a:t>The overall isolated network environment.</a:t>
            </a:r>
          </a:p>
          <a:p>
            <a:r>
              <a:rPr lang="en-US" sz="4400" b="1" dirty="0">
                <a:latin typeface="Arial Black" panose="020B0A04020102020204" pitchFamily="34" charset="0"/>
              </a:rPr>
              <a:t>Subnets</a:t>
            </a:r>
            <a:r>
              <a:rPr lang="en-US" sz="4400" dirty="0">
                <a:latin typeface="Arial Black" panose="020B0A04020102020204" pitchFamily="34" charset="0"/>
              </a:rPr>
              <a:t>: </a:t>
            </a:r>
            <a:r>
              <a:rPr lang="en-US" sz="4400" dirty="0">
                <a:latin typeface="Arial" panose="020B0604020202020204" pitchFamily="34" charset="0"/>
                <a:cs typeface="Arial" panose="020B0604020202020204" pitchFamily="34" charset="0"/>
              </a:rPr>
              <a:t>Divisions within the VPC that segregate resources for organizational and security purposes.</a:t>
            </a:r>
          </a:p>
          <a:p>
            <a:r>
              <a:rPr lang="en-US" sz="4400" b="1" dirty="0">
                <a:latin typeface="Arial Black" panose="020B0A04020102020204" pitchFamily="34" charset="0"/>
              </a:rPr>
              <a:t>Internet Gateway (IGW</a:t>
            </a:r>
            <a:r>
              <a:rPr lang="en-US" sz="4400" b="1" dirty="0">
                <a:latin typeface="Arial" panose="020B0604020202020204" pitchFamily="34" charset="0"/>
                <a:cs typeface="Arial" panose="020B0604020202020204" pitchFamily="34" charset="0"/>
              </a:rPr>
              <a:t>)</a:t>
            </a:r>
            <a:r>
              <a:rPr lang="en-US" sz="4400" dirty="0">
                <a:latin typeface="Arial" panose="020B0604020202020204" pitchFamily="34" charset="0"/>
                <a:cs typeface="Arial" panose="020B0604020202020204" pitchFamily="34" charset="0"/>
              </a:rPr>
              <a:t>: A gateway to enable internet access for resources in public subnets.</a:t>
            </a:r>
          </a:p>
          <a:p>
            <a:r>
              <a:rPr lang="en-US" sz="4400" b="1" dirty="0">
                <a:latin typeface="Arial Black" panose="020B0A04020102020204" pitchFamily="34" charset="0"/>
              </a:rPr>
              <a:t>NAT Gateway/Instance</a:t>
            </a:r>
            <a:r>
              <a:rPr lang="en-US" sz="4400" dirty="0">
                <a:latin typeface="Arial Black" panose="020B0A04020102020204" pitchFamily="34" charset="0"/>
              </a:rPr>
              <a:t>: </a:t>
            </a:r>
            <a:r>
              <a:rPr lang="en-US" sz="4400" dirty="0">
                <a:latin typeface="Arial" panose="020B0604020202020204" pitchFamily="34" charset="0"/>
                <a:cs typeface="Arial" panose="020B0604020202020204" pitchFamily="34" charset="0"/>
              </a:rPr>
              <a:t>Allows internet access from private subnets.</a:t>
            </a:r>
          </a:p>
          <a:p>
            <a:r>
              <a:rPr lang="en-US" sz="4400" b="1" dirty="0">
                <a:latin typeface="Arial Black" panose="020B0A04020102020204" pitchFamily="34" charset="0"/>
              </a:rPr>
              <a:t>Route Tables</a:t>
            </a:r>
            <a:r>
              <a:rPr lang="en-US" sz="4400" dirty="0">
                <a:latin typeface="Arial" panose="020B0604020202020204" pitchFamily="34" charset="0"/>
                <a:cs typeface="Arial" panose="020B0604020202020204" pitchFamily="34" charset="0"/>
              </a:rPr>
              <a:t>: Determine how traffic flows between subnets, VPCs, and external networks.</a:t>
            </a:r>
          </a:p>
          <a:p>
            <a:r>
              <a:rPr lang="en-US" sz="4400" b="1" dirty="0">
                <a:latin typeface="Arial Black" panose="020B0A04020102020204" pitchFamily="34" charset="0"/>
              </a:rPr>
              <a:t>Security Groups and NACLs</a:t>
            </a:r>
            <a:r>
              <a:rPr lang="en-US" sz="4400" dirty="0">
                <a:latin typeface="Arial Black" panose="020B0A04020102020204" pitchFamily="34" charset="0"/>
              </a:rPr>
              <a:t>: </a:t>
            </a:r>
            <a:r>
              <a:rPr lang="en-US" sz="4400" dirty="0">
                <a:latin typeface="Arial" panose="020B0604020202020204" pitchFamily="34" charset="0"/>
                <a:cs typeface="Arial" panose="020B0604020202020204" pitchFamily="34" charset="0"/>
              </a:rPr>
              <a:t>Provide security for network traffic to and from resources.</a:t>
            </a:r>
          </a:p>
          <a:p>
            <a:r>
              <a:rPr lang="en-US" sz="4400" b="1" dirty="0">
                <a:latin typeface="Arial Black" panose="020B0A04020102020204" pitchFamily="34" charset="0"/>
              </a:rPr>
              <a:t>Peering Connections</a:t>
            </a:r>
            <a:r>
              <a:rPr lang="en-US" sz="4400" dirty="0">
                <a:latin typeface="Arial Black" panose="020B0A04020102020204" pitchFamily="34" charset="0"/>
              </a:rPr>
              <a:t>: </a:t>
            </a:r>
            <a:r>
              <a:rPr lang="en-US" sz="4400" dirty="0">
                <a:latin typeface="Arial" panose="020B0604020202020204" pitchFamily="34" charset="0"/>
                <a:cs typeface="Arial" panose="020B0604020202020204" pitchFamily="34" charset="0"/>
              </a:rPr>
              <a:t>Allow VPCs to communicate with each other.</a:t>
            </a:r>
          </a:p>
          <a:p>
            <a:endParaRPr lang="en-US" sz="32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242124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55000" lnSpcReduction="20000"/>
          </a:bodyPr>
          <a:lstStyle/>
          <a:p>
            <a:r>
              <a:rPr lang="en-US" sz="2600" b="1" dirty="0">
                <a:latin typeface="Arial Black" panose="020B0A04020102020204" pitchFamily="34" charset="0"/>
              </a:rPr>
              <a:t>Introduction to AWS Security Groups</a:t>
            </a:r>
          </a:p>
          <a:p>
            <a:r>
              <a:rPr lang="en-US" sz="2600" dirty="0">
                <a:latin typeface="Arial" panose="020B0604020202020204" pitchFamily="34" charset="0"/>
                <a:cs typeface="Arial" panose="020B0604020202020204" pitchFamily="34" charset="0"/>
              </a:rPr>
              <a:t>In Amazon Web Services (AWS), </a:t>
            </a:r>
            <a:r>
              <a:rPr lang="en-US" sz="2600" b="1" dirty="0">
                <a:latin typeface="Arial" panose="020B0604020202020204" pitchFamily="34" charset="0"/>
                <a:cs typeface="Arial" panose="020B0604020202020204" pitchFamily="34" charset="0"/>
              </a:rPr>
              <a:t>Security Groups</a:t>
            </a:r>
            <a:r>
              <a:rPr lang="en-US" sz="2600" dirty="0">
                <a:latin typeface="Arial" panose="020B0604020202020204" pitchFamily="34" charset="0"/>
                <a:cs typeface="Arial" panose="020B0604020202020204" pitchFamily="34" charset="0"/>
              </a:rPr>
              <a:t> are virtual firewalls that control inbound and outbound traffic to AWS resources such as EC2 instances, databases, and other services. They play a critical role in securing cloud resources by defining what network traffic is allowed or denied to reach those resources.</a:t>
            </a:r>
          </a:p>
          <a:p>
            <a:r>
              <a:rPr lang="en-US" sz="2600" dirty="0">
                <a:latin typeface="Arial" panose="020B0604020202020204" pitchFamily="34" charset="0"/>
                <a:cs typeface="Arial" panose="020B0604020202020204" pitchFamily="34" charset="0"/>
              </a:rPr>
              <a:t>Security Groups operate at the </a:t>
            </a:r>
            <a:r>
              <a:rPr lang="en-US" sz="2600" b="1" dirty="0">
                <a:latin typeface="Arial" panose="020B0604020202020204" pitchFamily="34" charset="0"/>
                <a:cs typeface="Arial" panose="020B0604020202020204" pitchFamily="34" charset="0"/>
              </a:rPr>
              <a:t>instance level</a:t>
            </a:r>
            <a:r>
              <a:rPr lang="en-US" sz="2600" dirty="0">
                <a:latin typeface="Arial" panose="020B0604020202020204" pitchFamily="34" charset="0"/>
                <a:cs typeface="Arial" panose="020B0604020202020204" pitchFamily="34" charset="0"/>
              </a:rPr>
              <a:t> and are associated with network interfaces of resources (such as EC2 instances) within a </a:t>
            </a:r>
            <a:r>
              <a:rPr lang="en-US" sz="2600" b="1" dirty="0">
                <a:latin typeface="Arial" panose="020B0604020202020204" pitchFamily="34" charset="0"/>
                <a:cs typeface="Arial" panose="020B0604020202020204" pitchFamily="34" charset="0"/>
              </a:rPr>
              <a:t>Virtual Private Cloud (VPC)</a:t>
            </a:r>
            <a:r>
              <a:rPr lang="en-US" sz="2600" dirty="0">
                <a:latin typeface="Arial" panose="020B0604020202020204" pitchFamily="34" charset="0"/>
                <a:cs typeface="Arial" panose="020B0604020202020204" pitchFamily="34" charset="0"/>
              </a:rPr>
              <a:t>. They are used to control access based on IP address, port, and protocol type, allowing you to protect your resources from unauthorized access.</a:t>
            </a:r>
          </a:p>
          <a:p>
            <a:r>
              <a:rPr lang="en-US" sz="2600" b="1" dirty="0">
                <a:latin typeface="Arial Black" panose="020B0A04020102020204" pitchFamily="34" charset="0"/>
              </a:rPr>
              <a:t>Key Features of AWS Security Groups:</a:t>
            </a:r>
          </a:p>
          <a:p>
            <a:r>
              <a:rPr lang="en-US" sz="2600" b="1" dirty="0">
                <a:latin typeface="Arial Black" panose="020B0A04020102020204" pitchFamily="34" charset="0"/>
              </a:rPr>
              <a:t>Stateful</a:t>
            </a:r>
            <a:r>
              <a:rPr lang="en-US" sz="2600"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Security Groups are </a:t>
            </a:r>
            <a:r>
              <a:rPr lang="en-US" sz="2600" b="1" dirty="0">
                <a:latin typeface="Arial" panose="020B0604020202020204" pitchFamily="34" charset="0"/>
                <a:cs typeface="Arial" panose="020B0604020202020204" pitchFamily="34" charset="0"/>
              </a:rPr>
              <a:t>stateful</a:t>
            </a:r>
            <a:r>
              <a:rPr lang="en-US" sz="2600" dirty="0">
                <a:latin typeface="Arial" panose="020B0604020202020204" pitchFamily="34" charset="0"/>
                <a:cs typeface="Arial" panose="020B0604020202020204" pitchFamily="34" charset="0"/>
              </a:rPr>
              <a:t>, meaning if you allow an incoming request, the response is automatically allowed, regardless of outbound rules. For example, if you allow an inbound connection on port 80 (HTTP), the return traffic is automatically allowed without needing to define a specific outbound rule for it.</a:t>
            </a:r>
          </a:p>
          <a:p>
            <a:r>
              <a:rPr lang="en-US" sz="2600" b="1" dirty="0">
                <a:latin typeface="Arial Black" panose="020B0A04020102020204" pitchFamily="34" charset="0"/>
              </a:rPr>
              <a:t>Inbound and Outbound Rules</a:t>
            </a:r>
            <a:r>
              <a:rPr lang="en-US" sz="2600"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You can define both </a:t>
            </a:r>
            <a:r>
              <a:rPr lang="en-US" sz="2600" b="1" dirty="0">
                <a:latin typeface="Arial" panose="020B0604020202020204" pitchFamily="34" charset="0"/>
                <a:cs typeface="Arial" panose="020B0604020202020204" pitchFamily="34" charset="0"/>
              </a:rPr>
              <a:t>inbound</a:t>
            </a:r>
            <a:r>
              <a:rPr lang="en-US" sz="2600" dirty="0">
                <a:latin typeface="Arial" panose="020B0604020202020204" pitchFamily="34" charset="0"/>
                <a:cs typeface="Arial" panose="020B0604020202020204" pitchFamily="34" charset="0"/>
              </a:rPr>
              <a:t> (incoming) and </a:t>
            </a:r>
            <a:r>
              <a:rPr lang="en-US" sz="2600" b="1" dirty="0">
                <a:latin typeface="Arial" panose="020B0604020202020204" pitchFamily="34" charset="0"/>
                <a:cs typeface="Arial" panose="020B0604020202020204" pitchFamily="34" charset="0"/>
              </a:rPr>
              <a:t>outbound</a:t>
            </a:r>
            <a:r>
              <a:rPr lang="en-US" sz="2600" dirty="0">
                <a:latin typeface="Arial" panose="020B0604020202020204" pitchFamily="34" charset="0"/>
                <a:cs typeface="Arial" panose="020B0604020202020204" pitchFamily="34" charset="0"/>
              </a:rPr>
              <a:t> (outgoing) traffic rules.</a:t>
            </a:r>
          </a:p>
          <a:p>
            <a:pPr lvl="1"/>
            <a:r>
              <a:rPr lang="en-US" sz="2600" b="1" dirty="0">
                <a:latin typeface="Arial" panose="020B0604020202020204" pitchFamily="34" charset="0"/>
                <a:cs typeface="Arial" panose="020B0604020202020204" pitchFamily="34" charset="0"/>
              </a:rPr>
              <a:t>Inbound rules</a:t>
            </a:r>
            <a:r>
              <a:rPr lang="en-US" sz="2600" dirty="0">
                <a:latin typeface="Arial" panose="020B0604020202020204" pitchFamily="34" charset="0"/>
                <a:cs typeface="Arial" panose="020B0604020202020204" pitchFamily="34" charset="0"/>
              </a:rPr>
              <a:t> specify what traffic is allowed to reach your resources (e.g., HTTP requests to a web server).</a:t>
            </a:r>
          </a:p>
          <a:p>
            <a:pPr lvl="1"/>
            <a:r>
              <a:rPr lang="en-US" sz="2600" b="1" dirty="0">
                <a:latin typeface="Arial" panose="020B0604020202020204" pitchFamily="34" charset="0"/>
                <a:cs typeface="Arial" panose="020B0604020202020204" pitchFamily="34" charset="0"/>
              </a:rPr>
              <a:t>Outbound rules</a:t>
            </a:r>
            <a:r>
              <a:rPr lang="en-US" sz="2600" dirty="0">
                <a:latin typeface="Arial" panose="020B0604020202020204" pitchFamily="34" charset="0"/>
                <a:cs typeface="Arial" panose="020B0604020202020204" pitchFamily="34" charset="0"/>
              </a:rPr>
              <a:t> define the traffic that can leave your resources (e.g., responses to the client’s request or communication with another server).</a:t>
            </a:r>
          </a:p>
          <a:p>
            <a:endParaRPr lang="en-US" sz="3200" dirty="0">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56242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55000" lnSpcReduction="20000"/>
          </a:bodyPr>
          <a:lstStyle/>
          <a:p>
            <a:r>
              <a:rPr lang="en-US" sz="2600" b="1" dirty="0">
                <a:latin typeface="Arial Black" panose="020B0A04020102020204" pitchFamily="34" charset="0"/>
              </a:rPr>
              <a:t>Introduction to AWS EC2 (Elastic Compute Cloud)</a:t>
            </a:r>
          </a:p>
          <a:p>
            <a:r>
              <a:rPr lang="en-US" b="1" dirty="0">
                <a:latin typeface="Arial" panose="020B0604020202020204" pitchFamily="34" charset="0"/>
                <a:cs typeface="Arial" panose="020B0604020202020204" pitchFamily="34" charset="0"/>
              </a:rPr>
              <a:t>Amazon Elastic Compute Cloud (EC2</a:t>
            </a:r>
            <a:r>
              <a:rPr lang="en-US" sz="2600" b="1"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is a core component of Amazon Web Services (AWS), providing scalable, on-demand compute capacity in the cloud. EC2 allows users to run virtual machines (known as</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instances</a:t>
            </a:r>
            <a:r>
              <a:rPr lang="en-US"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on AWS infrastructure, enabling them to quickly scale applications and manage workloads without having to invest in physical hardware.</a:t>
            </a:r>
          </a:p>
          <a:p>
            <a:r>
              <a:rPr lang="en-US" sz="2600" dirty="0">
                <a:latin typeface="Arial" panose="020B0604020202020204" pitchFamily="34" charset="0"/>
                <a:cs typeface="Arial" panose="020B0604020202020204" pitchFamily="34" charset="0"/>
              </a:rPr>
              <a:t>AWS EC2 offers flexibility and control over computing resources, allowing you to choose the configuration, operating system, and networking options based on your specific needs. It is widely used for hosting websites, running applications, processing large datasets, and building cloud-based infrastructures.</a:t>
            </a:r>
          </a:p>
          <a:p>
            <a:r>
              <a:rPr lang="en-US" b="1" dirty="0">
                <a:latin typeface="Arial Black" panose="020B0A04020102020204" pitchFamily="34" charset="0"/>
              </a:rPr>
              <a:t>Key Features of AWS EC2:</a:t>
            </a:r>
          </a:p>
          <a:p>
            <a:r>
              <a:rPr lang="en-US" b="1" dirty="0">
                <a:latin typeface="Arial Black" panose="020B0A04020102020204" pitchFamily="34" charset="0"/>
              </a:rPr>
              <a:t>Scalability</a:t>
            </a:r>
            <a:r>
              <a:rPr lang="en-US"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EC2 instances can be launched or terminated at any time, allowing you to scale your compute capacity based on demand. You can scale vertically (by upgrading instance types) or horizontally (by adding more instances).</a:t>
            </a:r>
          </a:p>
          <a:p>
            <a:r>
              <a:rPr lang="en-US" b="1" dirty="0">
                <a:latin typeface="Arial Black" panose="020B0A04020102020204" pitchFamily="34" charset="0"/>
              </a:rPr>
              <a:t>Flexible Instance Types</a:t>
            </a:r>
            <a:r>
              <a:rPr lang="en-US"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EC2 offers a wide variety of instance types optimized for different use cases, such as compute-optimized, memory-optimized, storage-optimized, and GPU instances. Some common instance families include:</a:t>
            </a:r>
          </a:p>
          <a:p>
            <a:pPr lvl="2"/>
            <a:r>
              <a:rPr lang="en-US" sz="2400" b="1" dirty="0">
                <a:latin typeface="Arial" panose="020B0604020202020204" pitchFamily="34" charset="0"/>
                <a:cs typeface="Arial" panose="020B0604020202020204" pitchFamily="34" charset="0"/>
              </a:rPr>
              <a:t>General Purpose</a:t>
            </a:r>
            <a:r>
              <a:rPr lang="en-US" sz="2400" dirty="0">
                <a:latin typeface="Arial" panose="020B0604020202020204" pitchFamily="34" charset="0"/>
                <a:cs typeface="Arial" panose="020B0604020202020204" pitchFamily="34" charset="0"/>
              </a:rPr>
              <a:t>: Balanced compute, memory, and networking resources (e.g., T3, M5).</a:t>
            </a:r>
          </a:p>
          <a:p>
            <a:pPr lvl="2"/>
            <a:r>
              <a:rPr lang="en-US" sz="2400" b="1" dirty="0">
                <a:latin typeface="Arial" panose="020B0604020202020204" pitchFamily="34" charset="0"/>
                <a:cs typeface="Arial" panose="020B0604020202020204" pitchFamily="34" charset="0"/>
              </a:rPr>
              <a:t>Compute Optimized</a:t>
            </a:r>
            <a:r>
              <a:rPr lang="en-US" sz="2400" dirty="0">
                <a:latin typeface="Arial" panose="020B0604020202020204" pitchFamily="34" charset="0"/>
                <a:cs typeface="Arial" panose="020B0604020202020204" pitchFamily="34" charset="0"/>
              </a:rPr>
              <a:t>: For compute-intensive workloads (e.g., C5).</a:t>
            </a:r>
          </a:p>
          <a:p>
            <a:pPr lvl="2"/>
            <a:r>
              <a:rPr lang="en-US" sz="2400" b="1" dirty="0">
                <a:latin typeface="Arial" panose="020B0604020202020204" pitchFamily="34" charset="0"/>
                <a:cs typeface="Arial" panose="020B0604020202020204" pitchFamily="34" charset="0"/>
              </a:rPr>
              <a:t>Memory Optimized</a:t>
            </a:r>
            <a:r>
              <a:rPr lang="en-US" sz="2400" dirty="0">
                <a:latin typeface="Arial" panose="020B0604020202020204" pitchFamily="34" charset="0"/>
                <a:cs typeface="Arial" panose="020B0604020202020204" pitchFamily="34" charset="0"/>
              </a:rPr>
              <a:t>: For memory-intensive applications (e.g., R5).</a:t>
            </a:r>
          </a:p>
          <a:p>
            <a:pPr lvl="2"/>
            <a:r>
              <a:rPr lang="en-US" sz="2400" b="1" dirty="0">
                <a:latin typeface="Arial" panose="020B0604020202020204" pitchFamily="34" charset="0"/>
                <a:cs typeface="Arial" panose="020B0604020202020204" pitchFamily="34" charset="0"/>
              </a:rPr>
              <a:t>Storage Optimized</a:t>
            </a:r>
            <a:r>
              <a:rPr lang="en-US" sz="2400" dirty="0">
                <a:latin typeface="Arial" panose="020B0604020202020204" pitchFamily="34" charset="0"/>
                <a:cs typeface="Arial" panose="020B0604020202020204" pitchFamily="34" charset="0"/>
              </a:rPr>
              <a:t>: For workloads requiring high disk throughput (e.g., I3).</a:t>
            </a:r>
          </a:p>
          <a:p>
            <a:pPr lvl="2"/>
            <a:r>
              <a:rPr lang="en-US" sz="2400" b="1" dirty="0">
                <a:latin typeface="Arial" panose="020B0604020202020204" pitchFamily="34" charset="0"/>
                <a:cs typeface="Arial" panose="020B0604020202020204" pitchFamily="34" charset="0"/>
              </a:rPr>
              <a:t>Accelerated Computing</a:t>
            </a:r>
            <a:r>
              <a:rPr lang="en-US" sz="2400" dirty="0">
                <a:latin typeface="Arial" panose="020B0604020202020204" pitchFamily="34" charset="0"/>
                <a:cs typeface="Arial" panose="020B0604020202020204" pitchFamily="34" charset="0"/>
              </a:rPr>
              <a:t>: For applications requiring GPU support (e.g., P4, G4 instances).</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58932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62500" lnSpcReduction="20000"/>
          </a:bodyPr>
          <a:lstStyle/>
          <a:p>
            <a:r>
              <a:rPr lang="en-US" sz="2600" b="1" dirty="0">
                <a:latin typeface="Arial Black" panose="020B0A04020102020204" pitchFamily="34" charset="0"/>
              </a:rPr>
              <a:t>Common Use Cases for AWS EC2:</a:t>
            </a:r>
          </a:p>
          <a:p>
            <a:r>
              <a:rPr lang="en-US" sz="2600" b="1" dirty="0">
                <a:latin typeface="Arial Black" panose="020B0A04020102020204" pitchFamily="34" charset="0"/>
              </a:rPr>
              <a:t>Web Hosting and Application Servers</a:t>
            </a:r>
            <a:r>
              <a:rPr lang="en-US" sz="2600"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EC2 is often used to host websites and web applications. With its scalability, it can handle varying traffic loads by scaling up or down based on demand.</a:t>
            </a:r>
          </a:p>
          <a:p>
            <a:r>
              <a:rPr lang="en-US" sz="2600" b="1" dirty="0">
                <a:latin typeface="Arial Black" panose="020B0A04020102020204" pitchFamily="34" charset="0"/>
              </a:rPr>
              <a:t>Running Databases</a:t>
            </a:r>
            <a:r>
              <a:rPr lang="en-US" sz="2600"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EC2 can be used to run databases such as MySQL, PostgreSQL, and MongoDB. Combined with Amazon RDS, it allows users to run and scale relational databases without the management overhead.</a:t>
            </a:r>
          </a:p>
          <a:p>
            <a:r>
              <a:rPr lang="en-US" sz="2600" b="1" dirty="0">
                <a:latin typeface="Arial Black" panose="020B0A04020102020204" pitchFamily="34" charset="0"/>
              </a:rPr>
              <a:t>Big Data and Analytics</a:t>
            </a:r>
            <a:r>
              <a:rPr lang="en-US" sz="2600"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EC2 is suitable for processing large datasets, running data analytics tools like Apache Hadoop or Apache Spark, and providing computational power for data-intensive applications.</a:t>
            </a:r>
          </a:p>
          <a:p>
            <a:r>
              <a:rPr lang="en-US" sz="2600" b="1" dirty="0">
                <a:latin typeface="Arial Black" panose="020B0A04020102020204" pitchFamily="34" charset="0"/>
              </a:rPr>
              <a:t>DevOps and Continuous Integration/Continuous Deployment (CI/CD)</a:t>
            </a:r>
            <a:r>
              <a:rPr lang="en-US" sz="2600"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EC2 instances are commonly used in DevOps pipelines to run test environments, build systems, and staging servers to support automated development workflows.</a:t>
            </a:r>
          </a:p>
          <a:p>
            <a:r>
              <a:rPr lang="en-US" sz="2600" b="1" dirty="0">
                <a:latin typeface="Arial Black" panose="020B0A04020102020204" pitchFamily="34" charset="0"/>
              </a:rPr>
              <a:t>Machine Learning and AI</a:t>
            </a:r>
            <a:r>
              <a:rPr lang="en-US" sz="2600" dirty="0">
                <a:latin typeface="Arial Black" panose="020B0A04020102020204" pitchFamily="34" charset="0"/>
              </a:rPr>
              <a:t>:</a:t>
            </a:r>
          </a:p>
          <a:p>
            <a:pPr lvl="1"/>
            <a:r>
              <a:rPr lang="en-US" sz="2600" dirty="0">
                <a:latin typeface="Arial" panose="020B0604020202020204" pitchFamily="34" charset="0"/>
                <a:cs typeface="Arial" panose="020B0604020202020204" pitchFamily="34" charset="0"/>
              </a:rPr>
              <a:t>EC2 provides GPU instances (e.g., P3, G4) for machine learning, AI model training, and other computationally intensive tasks like image or video processing.</a:t>
            </a:r>
          </a:p>
          <a:p>
            <a:endParaRPr lang="en-IN"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6812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930166" y="536028"/>
            <a:ext cx="9966435" cy="5281448"/>
          </a:xfrm>
        </p:spPr>
        <p:txBody>
          <a:bodyPr>
            <a:normAutofit fontScale="32500" lnSpcReduction="20000"/>
          </a:bodyPr>
          <a:lstStyle/>
          <a:p>
            <a:r>
              <a:rPr lang="en-IN" sz="4000" b="1" dirty="0"/>
              <a:t>What is AWS IAM?</a:t>
            </a:r>
          </a:p>
          <a:p>
            <a:r>
              <a:rPr lang="en-US" sz="4000" dirty="0"/>
              <a:t>AWS </a:t>
            </a:r>
            <a:r>
              <a:rPr lang="en-US" sz="4000" b="1" dirty="0"/>
              <a:t>Identity and Access Management (IAM)</a:t>
            </a:r>
            <a:r>
              <a:rPr lang="en-US" sz="4000" dirty="0"/>
              <a:t> is a global AWS service that allows you to securely manage access to AWS services and resources. It ensures that only authorized users or applications can perform specific actions on AWS resources.</a:t>
            </a:r>
          </a:p>
          <a:p>
            <a:r>
              <a:rPr lang="en-US" sz="4000" dirty="0"/>
              <a:t>IAM is a </a:t>
            </a:r>
            <a:r>
              <a:rPr lang="en-US" sz="4000" b="1" dirty="0"/>
              <a:t>free</a:t>
            </a:r>
            <a:r>
              <a:rPr lang="en-US" sz="4000" dirty="0"/>
              <a:t> service that comes with every AWS account.</a:t>
            </a:r>
          </a:p>
          <a:p>
            <a:r>
              <a:rPr lang="en-IN" sz="4000" dirty="0"/>
              <a:t>IAM Core Components</a:t>
            </a:r>
          </a:p>
          <a:p>
            <a:r>
              <a:rPr lang="en-US" sz="4000" b="1" dirty="0"/>
              <a:t>(a) IAM Users</a:t>
            </a:r>
          </a:p>
          <a:p>
            <a:r>
              <a:rPr lang="en-US" sz="4000" dirty="0"/>
              <a:t>Represents an individual (person or application).</a:t>
            </a:r>
          </a:p>
          <a:p>
            <a:r>
              <a:rPr lang="en-US" sz="4000" dirty="0"/>
              <a:t>Each user has unique credentials (username/password, access keys).</a:t>
            </a:r>
          </a:p>
          <a:p>
            <a:r>
              <a:rPr lang="en-US" sz="4000" dirty="0"/>
              <a:t>Can be assigned permissions via </a:t>
            </a:r>
            <a:r>
              <a:rPr lang="en-US" sz="4000" b="1" dirty="0"/>
              <a:t>policies</a:t>
            </a:r>
            <a:r>
              <a:rPr lang="en-US" sz="4000" dirty="0"/>
              <a:t>.</a:t>
            </a:r>
          </a:p>
          <a:p>
            <a:r>
              <a:rPr lang="en-US" sz="4000" dirty="0"/>
              <a:t>Can be part of </a:t>
            </a:r>
            <a:r>
              <a:rPr lang="en-US" sz="4000" b="1" dirty="0"/>
              <a:t>groups</a:t>
            </a:r>
            <a:r>
              <a:rPr lang="en-US" sz="4000" dirty="0"/>
              <a:t> to inherit permissions.</a:t>
            </a:r>
          </a:p>
          <a:p>
            <a:r>
              <a:rPr lang="en-US" sz="4000" dirty="0"/>
              <a:t>Example: A developer needing access to EC2 instances.</a:t>
            </a:r>
          </a:p>
          <a:p>
            <a:r>
              <a:rPr lang="en-US" sz="4000" b="1" dirty="0"/>
              <a:t>(b) IAM Groups</a:t>
            </a:r>
          </a:p>
          <a:p>
            <a:r>
              <a:rPr lang="en-US" sz="4000" dirty="0"/>
              <a:t>A collection of IAM </a:t>
            </a:r>
            <a:r>
              <a:rPr lang="en-US" sz="4000" b="1" dirty="0"/>
              <a:t>users</a:t>
            </a:r>
            <a:r>
              <a:rPr lang="en-US" sz="4000" dirty="0"/>
              <a:t> with shared permissions.</a:t>
            </a:r>
          </a:p>
          <a:p>
            <a:r>
              <a:rPr lang="en-US" sz="4000" dirty="0"/>
              <a:t>Makes permission management easier.</a:t>
            </a:r>
          </a:p>
          <a:p>
            <a:r>
              <a:rPr lang="en-US" sz="4000" dirty="0"/>
              <a:t>Users inherit the permissions of the group.</a:t>
            </a:r>
          </a:p>
          <a:p>
            <a:r>
              <a:rPr lang="en-US" sz="4000" dirty="0"/>
              <a:t>Example: A </a:t>
            </a:r>
            <a:r>
              <a:rPr lang="en-US" sz="4000" b="1" dirty="0"/>
              <a:t>"Developers"</a:t>
            </a:r>
            <a:r>
              <a:rPr lang="en-US" sz="4000" dirty="0"/>
              <a:t> group with access to EC2 and S3.</a:t>
            </a:r>
          </a:p>
          <a:p>
            <a:endParaRPr lang="en-IN" sz="4000"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870468691"/>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38B8CBF-35BC-4CBA-95E2-584C08F618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27BAF2-BB0B-4E7B-AE5A-2E47729F98C0}">
  <ds:schemaRefs>
    <ds:schemaRef ds:uri="http://schemas.microsoft.com/sharepoint/v3/contenttype/forms"/>
  </ds:schemaRefs>
</ds:datastoreItem>
</file>

<file path=customXml/itemProps3.xml><?xml version="1.0" encoding="utf-8"?>
<ds:datastoreItem xmlns:ds="http://schemas.openxmlformats.org/officeDocument/2006/customXml" ds:itemID="{452AE0DF-6B5F-4274-A760-FE77CC84C90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ModOverlayVTI</Template>
  <TotalTime>42</TotalTime>
  <Words>3681</Words>
  <Application>Microsoft Office PowerPoint</Application>
  <PresentationFormat>Widescreen</PresentationFormat>
  <Paragraphs>475</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Algerian</vt:lpstr>
      <vt:lpstr>Arial</vt:lpstr>
      <vt:lpstr>Arial Black</vt:lpstr>
      <vt:lpstr>Arial Nova Light</vt:lpstr>
      <vt:lpstr>Calibri</vt:lpstr>
      <vt:lpstr>Elephant</vt:lpstr>
      <vt:lpstr>ModOverlayVTI</vt:lpstr>
      <vt:lpstr>Cloud Computing on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overview</vt:lpstr>
      <vt:lpstr>Terraform configuration set up with Vpcs,Subnets,Route Tables,Internet gateway,Security groups,Ec2,IAM USER Groups.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kanta lokesh</cp:lastModifiedBy>
  <cp:revision>4</cp:revision>
  <dcterms:created xsi:type="dcterms:W3CDTF">2024-01-11T09:03:24Z</dcterms:created>
  <dcterms:modified xsi:type="dcterms:W3CDTF">2025-03-24T05:25:27Z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