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A4E67E1F-21E0-4E4B-85D9-C546D73BCAEA}" type="datetimeFigureOut">
              <a:rPr lang="en-IN" smtClean="0"/>
              <a:t>06-04-2021</a:t>
            </a:fld>
            <a:endParaRPr lang="en-IN"/>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IN"/>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4F1C0794-98A2-4E7E-91FB-F71E1D12BD83}" type="slidenum">
              <a:rPr lang="en-IN" smtClean="0"/>
              <a:t>‹#›</a:t>
            </a:fld>
            <a:endParaRPr lang="en-IN"/>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05695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67E1F-21E0-4E4B-85D9-C546D73BCAEA}"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C0794-98A2-4E7E-91FB-F71E1D12BD83}" type="slidenum">
              <a:rPr lang="en-IN" smtClean="0"/>
              <a:t>‹#›</a:t>
            </a:fld>
            <a:endParaRPr lang="en-IN"/>
          </a:p>
        </p:txBody>
      </p:sp>
    </p:spTree>
    <p:extLst>
      <p:ext uri="{BB962C8B-B14F-4D97-AF65-F5344CB8AC3E}">
        <p14:creationId xmlns:p14="http://schemas.microsoft.com/office/powerpoint/2010/main" val="425197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A4E67E1F-21E0-4E4B-85D9-C546D73BCAEA}" type="datetimeFigureOut">
              <a:rPr lang="en-IN" smtClean="0"/>
              <a:t>06-04-2021</a:t>
            </a:fld>
            <a:endParaRPr lang="en-IN"/>
          </a:p>
        </p:txBody>
      </p:sp>
      <p:sp>
        <p:nvSpPr>
          <p:cNvPr id="5" name="Footer Placeholder 4"/>
          <p:cNvSpPr>
            <a:spLocks noGrp="1"/>
          </p:cNvSpPr>
          <p:nvPr>
            <p:ph type="ftr" sz="quarter" idx="11"/>
          </p:nvPr>
        </p:nvSpPr>
        <p:spPr>
          <a:xfrm>
            <a:off x="6536187" y="6315949"/>
            <a:ext cx="3814856" cy="365125"/>
          </a:xfrm>
        </p:spPr>
        <p:txBody>
          <a:bodyPr/>
          <a:lstStyle/>
          <a:p>
            <a:endParaRPr lang="en-IN"/>
          </a:p>
        </p:txBody>
      </p:sp>
      <p:sp>
        <p:nvSpPr>
          <p:cNvPr id="6" name="Slide Number Placeholder 5"/>
          <p:cNvSpPr>
            <a:spLocks noGrp="1"/>
          </p:cNvSpPr>
          <p:nvPr>
            <p:ph type="sldNum" sz="quarter" idx="12"/>
          </p:nvPr>
        </p:nvSpPr>
        <p:spPr>
          <a:xfrm>
            <a:off x="11784011" y="5607592"/>
            <a:ext cx="407988" cy="365125"/>
          </a:xfrm>
        </p:spPr>
        <p:txBody>
          <a:bodyPr/>
          <a:lstStyle/>
          <a:p>
            <a:fld id="{4F1C0794-98A2-4E7E-91FB-F71E1D12BD83}" type="slidenum">
              <a:rPr lang="en-IN" smtClean="0"/>
              <a:t>‹#›</a:t>
            </a:fld>
            <a:endParaRPr lang="en-IN"/>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555518"/>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67E1F-21E0-4E4B-85D9-C546D73BCAEA}"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C0794-98A2-4E7E-91FB-F71E1D12BD83}" type="slidenum">
              <a:rPr lang="en-IN" smtClean="0"/>
              <a:t>‹#›</a:t>
            </a:fld>
            <a:endParaRPr lang="en-IN"/>
          </a:p>
        </p:txBody>
      </p:sp>
    </p:spTree>
    <p:extLst>
      <p:ext uri="{BB962C8B-B14F-4D97-AF65-F5344CB8AC3E}">
        <p14:creationId xmlns:p14="http://schemas.microsoft.com/office/powerpoint/2010/main" val="2085452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A4E67E1F-21E0-4E4B-85D9-C546D73BCAEA}" type="datetimeFigureOut">
              <a:rPr lang="en-IN" smtClean="0"/>
              <a:t>06-04-2021</a:t>
            </a:fld>
            <a:endParaRPr lang="en-IN"/>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IN"/>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4F1C0794-98A2-4E7E-91FB-F71E1D12BD83}" type="slidenum">
              <a:rPr lang="en-IN" smtClean="0"/>
              <a:t>‹#›</a:t>
            </a:fld>
            <a:endParaRPr lang="en-IN"/>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807563"/>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E67E1F-21E0-4E4B-85D9-C546D73BCAEA}"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C0794-98A2-4E7E-91FB-F71E1D12BD83}" type="slidenum">
              <a:rPr lang="en-IN" smtClean="0"/>
              <a:t>‹#›</a:t>
            </a:fld>
            <a:endParaRPr lang="en-IN"/>
          </a:p>
        </p:txBody>
      </p:sp>
    </p:spTree>
    <p:extLst>
      <p:ext uri="{BB962C8B-B14F-4D97-AF65-F5344CB8AC3E}">
        <p14:creationId xmlns:p14="http://schemas.microsoft.com/office/powerpoint/2010/main" val="3832836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E67E1F-21E0-4E4B-85D9-C546D73BCAEA}" type="datetimeFigureOut">
              <a:rPr lang="en-IN" smtClean="0"/>
              <a:t>06-04-2021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1C0794-98A2-4E7E-91FB-F71E1D12BD83}" type="slidenum">
              <a:rPr lang="en-IN" smtClean="0"/>
              <a:t>‹#›</a:t>
            </a:fld>
            <a:endParaRPr lang="en-IN"/>
          </a:p>
        </p:txBody>
      </p:sp>
    </p:spTree>
    <p:extLst>
      <p:ext uri="{BB962C8B-B14F-4D97-AF65-F5344CB8AC3E}">
        <p14:creationId xmlns:p14="http://schemas.microsoft.com/office/powerpoint/2010/main" val="2516391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E67E1F-21E0-4E4B-85D9-C546D73BCAEA}" type="datetimeFigureOut">
              <a:rPr lang="en-IN" smtClean="0"/>
              <a:t>06-04-2021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1C0794-98A2-4E7E-91FB-F71E1D12BD83}" type="slidenum">
              <a:rPr lang="en-IN" smtClean="0"/>
              <a:t>‹#›</a:t>
            </a:fld>
            <a:endParaRPr lang="en-IN"/>
          </a:p>
        </p:txBody>
      </p:sp>
    </p:spTree>
    <p:extLst>
      <p:ext uri="{BB962C8B-B14F-4D97-AF65-F5344CB8AC3E}">
        <p14:creationId xmlns:p14="http://schemas.microsoft.com/office/powerpoint/2010/main" val="3820805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67E1F-21E0-4E4B-85D9-C546D73BCAEA}" type="datetimeFigureOut">
              <a:rPr lang="en-IN" smtClean="0"/>
              <a:t>06-04-2021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1C0794-98A2-4E7E-91FB-F71E1D12BD83}" type="slidenum">
              <a:rPr lang="en-IN" smtClean="0"/>
              <a:t>‹#›</a:t>
            </a:fld>
            <a:endParaRPr lang="en-IN"/>
          </a:p>
        </p:txBody>
      </p:sp>
    </p:spTree>
    <p:extLst>
      <p:ext uri="{BB962C8B-B14F-4D97-AF65-F5344CB8AC3E}">
        <p14:creationId xmlns:p14="http://schemas.microsoft.com/office/powerpoint/2010/main" val="2198893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E67E1F-21E0-4E4B-85D9-C546D73BCAEA}"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C0794-98A2-4E7E-91FB-F71E1D12BD83}" type="slidenum">
              <a:rPr lang="en-IN" smtClean="0"/>
              <a:t>‹#›</a:t>
            </a:fld>
            <a:endParaRPr lang="en-IN"/>
          </a:p>
        </p:txBody>
      </p:sp>
    </p:spTree>
    <p:extLst>
      <p:ext uri="{BB962C8B-B14F-4D97-AF65-F5344CB8AC3E}">
        <p14:creationId xmlns:p14="http://schemas.microsoft.com/office/powerpoint/2010/main" val="14950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E67E1F-21E0-4E4B-85D9-C546D73BCAEA}"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C0794-98A2-4E7E-91FB-F71E1D12BD83}" type="slidenum">
              <a:rPr lang="en-IN" smtClean="0"/>
              <a:t>‹#›</a:t>
            </a:fld>
            <a:endParaRPr lang="en-IN"/>
          </a:p>
        </p:txBody>
      </p:sp>
    </p:spTree>
    <p:extLst>
      <p:ext uri="{BB962C8B-B14F-4D97-AF65-F5344CB8AC3E}">
        <p14:creationId xmlns:p14="http://schemas.microsoft.com/office/powerpoint/2010/main" val="2046357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4E67E1F-21E0-4E4B-85D9-C546D73BCAEA}" type="datetimeFigureOut">
              <a:rPr lang="en-IN" smtClean="0"/>
              <a:t>06-04-2021</a:t>
            </a:fld>
            <a:endParaRPr lang="en-IN"/>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IN"/>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4F1C0794-98A2-4E7E-91FB-F71E1D12BD83}" type="slidenum">
              <a:rPr lang="en-IN" smtClean="0"/>
              <a:t>‹#›</a:t>
            </a:fld>
            <a:endParaRPr lang="en-IN"/>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3059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arine_engineering" TargetMode="External"/><Relationship Id="rId2" Type="http://schemas.openxmlformats.org/officeDocument/2006/relationships/hyperlink" Target="https://www.semanticscholar.org/paper/Use-of-Value-Engineering-to-Develop-Creative-Design-Tang-Bittner/b0e73b18c505dee588936a144190b6892dfedb8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55FA4-5D85-46D3-8E63-BD5E4FEA5B4C}"/>
              </a:ext>
            </a:extLst>
          </p:cNvPr>
          <p:cNvSpPr>
            <a:spLocks noGrp="1"/>
          </p:cNvSpPr>
          <p:nvPr>
            <p:ph type="ctrTitle"/>
          </p:nvPr>
        </p:nvSpPr>
        <p:spPr>
          <a:xfrm>
            <a:off x="1088914" y="1143293"/>
            <a:ext cx="9807686" cy="3676357"/>
          </a:xfrm>
        </p:spPr>
        <p:txBody>
          <a:bodyPr>
            <a:normAutofit fontScale="90000"/>
          </a:bodyPr>
          <a:lstStyle/>
          <a:p>
            <a:r>
              <a:rPr lang="en-US" sz="6000" dirty="0"/>
              <a:t>Design and implementation of ship engineering</a:t>
            </a:r>
            <a:br>
              <a:rPr lang="en-US" sz="6000" dirty="0"/>
            </a:br>
            <a:r>
              <a:rPr lang="en-US" sz="6000" dirty="0"/>
              <a:t>project management system</a:t>
            </a:r>
            <a:endParaRPr lang="en-IN" sz="6000" dirty="0"/>
          </a:p>
        </p:txBody>
      </p:sp>
      <p:sp>
        <p:nvSpPr>
          <p:cNvPr id="3" name="Subtitle 2">
            <a:extLst>
              <a:ext uri="{FF2B5EF4-FFF2-40B4-BE49-F238E27FC236}">
                <a16:creationId xmlns:a16="http://schemas.microsoft.com/office/drawing/2014/main" id="{DA1F76CC-7FDF-4BA8-9117-26FBC3F5CCB8}"/>
              </a:ext>
            </a:extLst>
          </p:cNvPr>
          <p:cNvSpPr>
            <a:spLocks noGrp="1"/>
          </p:cNvSpPr>
          <p:nvPr>
            <p:ph type="subTitle" idx="1"/>
          </p:nvPr>
        </p:nvSpPr>
        <p:spPr/>
        <p:txBody>
          <a:bodyPr>
            <a:normAutofit fontScale="92500" lnSpcReduction="10000"/>
          </a:bodyPr>
          <a:lstStyle/>
          <a:p>
            <a:r>
              <a:rPr lang="en-US" dirty="0"/>
              <a:t>By Disha Shah</a:t>
            </a:r>
          </a:p>
          <a:p>
            <a:r>
              <a:rPr lang="en-US" dirty="0"/>
              <a:t>       1911053</a:t>
            </a:r>
            <a:endParaRPr lang="en-IN" dirty="0"/>
          </a:p>
        </p:txBody>
      </p:sp>
    </p:spTree>
    <p:extLst>
      <p:ext uri="{BB962C8B-B14F-4D97-AF65-F5344CB8AC3E}">
        <p14:creationId xmlns:p14="http://schemas.microsoft.com/office/powerpoint/2010/main" val="980893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DFEC70-D22D-4B72-A910-CE53D6EB688D}"/>
              </a:ext>
            </a:extLst>
          </p:cNvPr>
          <p:cNvSpPr>
            <a:spLocks noGrp="1"/>
          </p:cNvSpPr>
          <p:nvPr>
            <p:ph type="title"/>
          </p:nvPr>
        </p:nvSpPr>
        <p:spPr>
          <a:xfrm>
            <a:off x="762000" y="559678"/>
            <a:ext cx="11087100" cy="1183397"/>
          </a:xfrm>
        </p:spPr>
        <p:txBody>
          <a:bodyPr>
            <a:normAutofit/>
          </a:bodyPr>
          <a:lstStyle/>
          <a:p>
            <a:pPr algn="l"/>
            <a:r>
              <a:rPr lang="en-US" sz="2400" dirty="0"/>
              <a:t>The system's database physical structure is designed through a data dictionary, reflecting the length, type, and data results of each table field. The purpose is to explain the data items of each table. </a:t>
            </a:r>
            <a:endParaRPr lang="en-IN" sz="2400" dirty="0"/>
          </a:p>
        </p:txBody>
      </p:sp>
      <p:pic>
        <p:nvPicPr>
          <p:cNvPr id="6" name="Picture 5">
            <a:extLst>
              <a:ext uri="{FF2B5EF4-FFF2-40B4-BE49-F238E27FC236}">
                <a16:creationId xmlns:a16="http://schemas.microsoft.com/office/drawing/2014/main" id="{8F28105B-2B18-4D42-90D3-6EF0BBB32A7B}"/>
              </a:ext>
            </a:extLst>
          </p:cNvPr>
          <p:cNvPicPr>
            <a:picLocks noChangeAspect="1"/>
          </p:cNvPicPr>
          <p:nvPr/>
        </p:nvPicPr>
        <p:blipFill rotWithShape="1">
          <a:blip r:embed="rId2"/>
          <a:srcRect l="51250" t="46250" r="22187" b="19861"/>
          <a:stretch/>
        </p:blipFill>
        <p:spPr>
          <a:xfrm>
            <a:off x="3502694" y="1997598"/>
            <a:ext cx="5186612" cy="3722158"/>
          </a:xfrm>
          <a:prstGeom prst="rect">
            <a:avLst/>
          </a:prstGeom>
        </p:spPr>
      </p:pic>
    </p:spTree>
    <p:extLst>
      <p:ext uri="{BB962C8B-B14F-4D97-AF65-F5344CB8AC3E}">
        <p14:creationId xmlns:p14="http://schemas.microsoft.com/office/powerpoint/2010/main" val="4089157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A3E7FE-3B69-4A4F-B28F-FEEC536F274F}"/>
              </a:ext>
            </a:extLst>
          </p:cNvPr>
          <p:cNvPicPr>
            <a:picLocks noChangeAspect="1"/>
          </p:cNvPicPr>
          <p:nvPr/>
        </p:nvPicPr>
        <p:blipFill rotWithShape="1">
          <a:blip r:embed="rId2"/>
          <a:srcRect l="52500" t="47222" r="23672" b="36806"/>
          <a:stretch/>
        </p:blipFill>
        <p:spPr>
          <a:xfrm>
            <a:off x="2937151" y="1046918"/>
            <a:ext cx="6317697" cy="2382082"/>
          </a:xfrm>
          <a:prstGeom prst="rect">
            <a:avLst/>
          </a:prstGeom>
        </p:spPr>
      </p:pic>
      <p:pic>
        <p:nvPicPr>
          <p:cNvPr id="4" name="Picture 3">
            <a:extLst>
              <a:ext uri="{FF2B5EF4-FFF2-40B4-BE49-F238E27FC236}">
                <a16:creationId xmlns:a16="http://schemas.microsoft.com/office/drawing/2014/main" id="{B5AD35CD-7270-4B9F-A7A1-7B106AE66E0E}"/>
              </a:ext>
            </a:extLst>
          </p:cNvPr>
          <p:cNvPicPr>
            <a:picLocks noChangeAspect="1"/>
          </p:cNvPicPr>
          <p:nvPr/>
        </p:nvPicPr>
        <p:blipFill rotWithShape="1">
          <a:blip r:embed="rId3"/>
          <a:srcRect l="22187" t="29297" r="53985" b="57917"/>
          <a:stretch/>
        </p:blipFill>
        <p:spPr>
          <a:xfrm>
            <a:off x="2937151" y="3429000"/>
            <a:ext cx="6317696" cy="1906983"/>
          </a:xfrm>
          <a:prstGeom prst="rect">
            <a:avLst/>
          </a:prstGeom>
        </p:spPr>
      </p:pic>
    </p:spTree>
    <p:extLst>
      <p:ext uri="{BB962C8B-B14F-4D97-AF65-F5344CB8AC3E}">
        <p14:creationId xmlns:p14="http://schemas.microsoft.com/office/powerpoint/2010/main" val="1257361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33C727-17ED-49D9-86E4-AB48FB97768B}"/>
              </a:ext>
            </a:extLst>
          </p:cNvPr>
          <p:cNvPicPr>
            <a:picLocks noChangeAspect="1"/>
          </p:cNvPicPr>
          <p:nvPr/>
        </p:nvPicPr>
        <p:blipFill rotWithShape="1">
          <a:blip r:embed="rId2"/>
          <a:srcRect l="19297" t="60139" r="51250" b="13750"/>
          <a:stretch/>
        </p:blipFill>
        <p:spPr>
          <a:xfrm>
            <a:off x="2469898" y="1460340"/>
            <a:ext cx="7252203" cy="3616485"/>
          </a:xfrm>
          <a:prstGeom prst="rect">
            <a:avLst/>
          </a:prstGeom>
        </p:spPr>
      </p:pic>
    </p:spTree>
    <p:extLst>
      <p:ext uri="{BB962C8B-B14F-4D97-AF65-F5344CB8AC3E}">
        <p14:creationId xmlns:p14="http://schemas.microsoft.com/office/powerpoint/2010/main" val="2548978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DA8F49-751F-4C24-901C-8A30B752CEDC}"/>
              </a:ext>
            </a:extLst>
          </p:cNvPr>
          <p:cNvSpPr>
            <a:spLocks noGrp="1"/>
          </p:cNvSpPr>
          <p:nvPr>
            <p:ph type="title"/>
          </p:nvPr>
        </p:nvSpPr>
        <p:spPr>
          <a:xfrm>
            <a:off x="1738123" y="569821"/>
            <a:ext cx="8296654" cy="1278029"/>
          </a:xfrm>
        </p:spPr>
        <p:txBody>
          <a:bodyPr/>
          <a:lstStyle/>
          <a:p>
            <a:pPr algn="l"/>
            <a:r>
              <a:rPr lang="en-US" dirty="0"/>
              <a:t>Conclusion</a:t>
            </a:r>
            <a:endParaRPr lang="en-IN" dirty="0"/>
          </a:p>
        </p:txBody>
      </p:sp>
      <p:sp>
        <p:nvSpPr>
          <p:cNvPr id="4" name="Text Placeholder 3">
            <a:extLst>
              <a:ext uri="{FF2B5EF4-FFF2-40B4-BE49-F238E27FC236}">
                <a16:creationId xmlns:a16="http://schemas.microsoft.com/office/drawing/2014/main" id="{EE5E8C95-5284-4627-8E2E-68E53DDB8EC5}"/>
              </a:ext>
            </a:extLst>
          </p:cNvPr>
          <p:cNvSpPr>
            <a:spLocks noGrp="1"/>
          </p:cNvSpPr>
          <p:nvPr>
            <p:ph type="body" idx="1"/>
          </p:nvPr>
        </p:nvSpPr>
        <p:spPr>
          <a:xfrm>
            <a:off x="1242823" y="2479597"/>
            <a:ext cx="10091927" cy="3283028"/>
          </a:xfrm>
        </p:spPr>
        <p:txBody>
          <a:bodyPr>
            <a:normAutofit lnSpcReduction="10000"/>
          </a:bodyPr>
          <a:lstStyle/>
          <a:p>
            <a:pPr algn="l"/>
            <a:r>
              <a:rPr lang="en-US" sz="2800" dirty="0"/>
              <a:t>This article generally researches and discusses how to establish a ship engineering project plan management mode in a shipbuilding company. In the shipbuilding company's organization of shipbuilding project construction planning management, it must also combine the specific situation of the company and the engineering projects it undertakes and accordingly make specific adjustments and arrangements.</a:t>
            </a:r>
            <a:endParaRPr lang="en-IN" sz="2800" dirty="0"/>
          </a:p>
        </p:txBody>
      </p:sp>
    </p:spTree>
    <p:extLst>
      <p:ext uri="{BB962C8B-B14F-4D97-AF65-F5344CB8AC3E}">
        <p14:creationId xmlns:p14="http://schemas.microsoft.com/office/powerpoint/2010/main" val="2637974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B90FCD3-9C79-4890-8ED3-00BFD8DA2E8B}"/>
              </a:ext>
            </a:extLst>
          </p:cNvPr>
          <p:cNvSpPr>
            <a:spLocks noGrp="1"/>
          </p:cNvSpPr>
          <p:nvPr>
            <p:ph type="title"/>
          </p:nvPr>
        </p:nvSpPr>
        <p:spPr>
          <a:xfrm>
            <a:off x="761999" y="559678"/>
            <a:ext cx="10506075" cy="869072"/>
          </a:xfrm>
        </p:spPr>
        <p:txBody>
          <a:bodyPr/>
          <a:lstStyle/>
          <a:p>
            <a:pPr algn="ctr"/>
            <a:r>
              <a:rPr lang="en-US" dirty="0"/>
              <a:t>BIBLIOGRAPHY</a:t>
            </a:r>
            <a:endParaRPr lang="en-IN" dirty="0"/>
          </a:p>
        </p:txBody>
      </p:sp>
      <p:sp>
        <p:nvSpPr>
          <p:cNvPr id="9" name="Content Placeholder 8">
            <a:extLst>
              <a:ext uri="{FF2B5EF4-FFF2-40B4-BE49-F238E27FC236}">
                <a16:creationId xmlns:a16="http://schemas.microsoft.com/office/drawing/2014/main" id="{0A52D237-010C-435F-8694-A394A753CF3E}"/>
              </a:ext>
            </a:extLst>
          </p:cNvPr>
          <p:cNvSpPr>
            <a:spLocks noGrp="1"/>
          </p:cNvSpPr>
          <p:nvPr>
            <p:ph idx="1"/>
          </p:nvPr>
        </p:nvSpPr>
        <p:spPr>
          <a:xfrm>
            <a:off x="2152650" y="2333624"/>
            <a:ext cx="9277349" cy="3490547"/>
          </a:xfrm>
        </p:spPr>
        <p:txBody>
          <a:bodyPr/>
          <a:lstStyle/>
          <a:p>
            <a:r>
              <a:rPr lang="en-IN" sz="2400" dirty="0">
                <a:hlinkClick r:id="rId2"/>
              </a:rPr>
              <a:t>https://www.semanticscholar.org/paper/Use-of-Value-Engineering-to-Develop-Creative-Design-Tang-Bittner/b0e73b18c505dee588936a144190b6892dfedb80</a:t>
            </a:r>
            <a:endParaRPr lang="en-IN" sz="2400" dirty="0"/>
          </a:p>
          <a:p>
            <a:r>
              <a:rPr lang="en-IN" sz="2400" dirty="0">
                <a:hlinkClick r:id="rId3"/>
              </a:rPr>
              <a:t>https://en.wikipedia.org/wiki/Marine_engineering</a:t>
            </a:r>
            <a:endParaRPr lang="en-IN" sz="2400" dirty="0"/>
          </a:p>
          <a:p>
            <a:endParaRPr lang="en-IN" dirty="0"/>
          </a:p>
        </p:txBody>
      </p:sp>
    </p:spTree>
    <p:extLst>
      <p:ext uri="{BB962C8B-B14F-4D97-AF65-F5344CB8AC3E}">
        <p14:creationId xmlns:p14="http://schemas.microsoft.com/office/powerpoint/2010/main" val="187583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22C0-6EBE-494A-9BB5-5F07A88A3C43}"/>
              </a:ext>
            </a:extLst>
          </p:cNvPr>
          <p:cNvSpPr>
            <a:spLocks noGrp="1"/>
          </p:cNvSpPr>
          <p:nvPr>
            <p:ph type="title"/>
          </p:nvPr>
        </p:nvSpPr>
        <p:spPr>
          <a:xfrm>
            <a:off x="761999" y="531103"/>
            <a:ext cx="10144125" cy="4952492"/>
          </a:xfrm>
        </p:spPr>
        <p:txBody>
          <a:bodyPr/>
          <a:lstStyle/>
          <a:p>
            <a:pPr algn="ctr"/>
            <a:r>
              <a:rPr lang="en-US" dirty="0"/>
              <a:t>Strategy for implementation</a:t>
            </a:r>
            <a:endParaRPr lang="en-IN" dirty="0"/>
          </a:p>
        </p:txBody>
      </p:sp>
      <p:sp>
        <p:nvSpPr>
          <p:cNvPr id="3" name="Content Placeholder 2">
            <a:extLst>
              <a:ext uri="{FF2B5EF4-FFF2-40B4-BE49-F238E27FC236}">
                <a16:creationId xmlns:a16="http://schemas.microsoft.com/office/drawing/2014/main" id="{3DD58642-2D04-4183-A736-C7CCC08333FA}"/>
              </a:ext>
            </a:extLst>
          </p:cNvPr>
          <p:cNvSpPr>
            <a:spLocks noGrp="1"/>
          </p:cNvSpPr>
          <p:nvPr>
            <p:ph idx="1"/>
          </p:nvPr>
        </p:nvSpPr>
        <p:spPr>
          <a:xfrm>
            <a:off x="3171827" y="2098305"/>
            <a:ext cx="7267574" cy="2854695"/>
          </a:xfrm>
        </p:spPr>
        <p:txBody>
          <a:bodyPr/>
          <a:lstStyle/>
          <a:p>
            <a:pPr marL="0" indent="0">
              <a:buNone/>
            </a:pPr>
            <a:r>
              <a:rPr lang="en-US" dirty="0"/>
              <a:t>Creating a relational database for the system</a:t>
            </a:r>
          </a:p>
          <a:p>
            <a:r>
              <a:rPr lang="en-US" dirty="0"/>
              <a:t>Creating the user, project and contract tables</a:t>
            </a:r>
          </a:p>
          <a:p>
            <a:r>
              <a:rPr lang="en-US" dirty="0"/>
              <a:t>Creating a few more useful tables</a:t>
            </a:r>
          </a:p>
          <a:p>
            <a:pPr>
              <a:buFont typeface="Wingdings" panose="05000000000000000000" pitchFamily="2" charset="2"/>
              <a:buChar char="Ø"/>
            </a:pPr>
            <a:r>
              <a:rPr lang="en-US" dirty="0"/>
              <a:t> Project team table</a:t>
            </a:r>
          </a:p>
          <a:p>
            <a:pPr>
              <a:buFont typeface="Wingdings" panose="05000000000000000000" pitchFamily="2" charset="2"/>
              <a:buChar char="Ø"/>
            </a:pPr>
            <a:r>
              <a:rPr lang="en-US" dirty="0"/>
              <a:t>Departments table</a:t>
            </a:r>
          </a:p>
          <a:p>
            <a:r>
              <a:rPr lang="en-US" dirty="0"/>
              <a:t>Adding a few more attributes to the tables given in the paper</a:t>
            </a:r>
          </a:p>
          <a:p>
            <a:pPr marL="0" indent="0">
              <a:buNone/>
            </a:pPr>
            <a:endParaRPr lang="en-US" dirty="0"/>
          </a:p>
          <a:p>
            <a:endParaRPr lang="en-IN" dirty="0"/>
          </a:p>
        </p:txBody>
      </p:sp>
    </p:spTree>
    <p:extLst>
      <p:ext uri="{BB962C8B-B14F-4D97-AF65-F5344CB8AC3E}">
        <p14:creationId xmlns:p14="http://schemas.microsoft.com/office/powerpoint/2010/main" val="110719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441F-BE9C-4568-8E2E-3F2058133B20}"/>
              </a:ext>
            </a:extLst>
          </p:cNvPr>
          <p:cNvSpPr>
            <a:spLocks noGrp="1"/>
          </p:cNvSpPr>
          <p:nvPr>
            <p:ph type="title"/>
          </p:nvPr>
        </p:nvSpPr>
        <p:spPr>
          <a:xfrm>
            <a:off x="762000" y="559677"/>
            <a:ext cx="4400550" cy="5583947"/>
          </a:xfrm>
        </p:spPr>
        <p:txBody>
          <a:bodyPr>
            <a:normAutofit/>
          </a:bodyPr>
          <a:lstStyle/>
          <a:p>
            <a:pPr algn="l"/>
            <a:r>
              <a:rPr lang="en-US" dirty="0"/>
              <a:t>ABSTRACT</a:t>
            </a:r>
            <a:br>
              <a:rPr lang="en-US" dirty="0"/>
            </a:br>
            <a:br>
              <a:rPr lang="en-US" dirty="0"/>
            </a:br>
            <a:r>
              <a:rPr lang="en-US" sz="2700" dirty="0"/>
              <a:t>This paper demonstrates how to use the SQL Server database for data organization and system development for the project management process of ship engineering companies. </a:t>
            </a:r>
            <a:endParaRPr lang="en-IN" sz="2700" dirty="0"/>
          </a:p>
        </p:txBody>
      </p:sp>
      <p:sp>
        <p:nvSpPr>
          <p:cNvPr id="3" name="Content Placeholder 2">
            <a:extLst>
              <a:ext uri="{FF2B5EF4-FFF2-40B4-BE49-F238E27FC236}">
                <a16:creationId xmlns:a16="http://schemas.microsoft.com/office/drawing/2014/main" id="{A0AB4E67-69C2-4E22-B7EB-8DBCBA6CED82}"/>
              </a:ext>
            </a:extLst>
          </p:cNvPr>
          <p:cNvSpPr>
            <a:spLocks noGrp="1"/>
          </p:cNvSpPr>
          <p:nvPr>
            <p:ph idx="1"/>
          </p:nvPr>
        </p:nvSpPr>
        <p:spPr>
          <a:xfrm>
            <a:off x="5353050" y="1578716"/>
            <a:ext cx="6248398" cy="3545734"/>
          </a:xfrm>
        </p:spPr>
        <p:txBody>
          <a:bodyPr/>
          <a:lstStyle/>
          <a:p>
            <a:r>
              <a:rPr lang="en-US" dirty="0"/>
              <a:t>By considering system requirements from the bottom up, and considering data requirements from the top down, a general model containing ship product data is developed.</a:t>
            </a:r>
          </a:p>
          <a:p>
            <a:r>
              <a:rPr lang="en-US" dirty="0"/>
              <a:t>It solves the problems of cluttered project information, difficult information integration, and chaotic process management. </a:t>
            </a:r>
          </a:p>
          <a:p>
            <a:r>
              <a:rPr lang="en-US" dirty="0"/>
              <a:t>It will aim in improving management efficiency and reducing management costs.</a:t>
            </a:r>
            <a:endParaRPr lang="en-IN" dirty="0"/>
          </a:p>
        </p:txBody>
      </p:sp>
    </p:spTree>
    <p:extLst>
      <p:ext uri="{BB962C8B-B14F-4D97-AF65-F5344CB8AC3E}">
        <p14:creationId xmlns:p14="http://schemas.microsoft.com/office/powerpoint/2010/main" val="399397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F762-6852-46CF-BA83-1A9A1AECA957}"/>
              </a:ext>
            </a:extLst>
          </p:cNvPr>
          <p:cNvSpPr>
            <a:spLocks noGrp="1"/>
          </p:cNvSpPr>
          <p:nvPr>
            <p:ph type="title"/>
          </p:nvPr>
        </p:nvSpPr>
        <p:spPr>
          <a:xfrm>
            <a:off x="761999" y="559678"/>
            <a:ext cx="4124325" cy="4952492"/>
          </a:xfrm>
        </p:spPr>
        <p:txBody>
          <a:bodyPr>
            <a:normAutofit fontScale="90000"/>
          </a:bodyPr>
          <a:lstStyle/>
          <a:p>
            <a:pPr algn="l"/>
            <a:r>
              <a:rPr lang="en-US" dirty="0"/>
              <a:t>Introduction</a:t>
            </a:r>
            <a:br>
              <a:rPr lang="en-US" dirty="0"/>
            </a:br>
            <a:br>
              <a:rPr lang="en-US" dirty="0"/>
            </a:br>
            <a:r>
              <a:rPr lang="en-US" sz="2700" dirty="0"/>
              <a:t>The system is designed and implemented in combination with the actual situation of ship engineering, and the importance, necessity and feasibility of the ship engineering project management system are discussed in detail. </a:t>
            </a:r>
            <a:endParaRPr lang="en-IN" sz="2700" dirty="0"/>
          </a:p>
        </p:txBody>
      </p:sp>
      <p:sp>
        <p:nvSpPr>
          <p:cNvPr id="3" name="Content Placeholder 2">
            <a:extLst>
              <a:ext uri="{FF2B5EF4-FFF2-40B4-BE49-F238E27FC236}">
                <a16:creationId xmlns:a16="http://schemas.microsoft.com/office/drawing/2014/main" id="{697D54F6-7E62-432E-B223-E533AEC30D79}"/>
              </a:ext>
            </a:extLst>
          </p:cNvPr>
          <p:cNvSpPr>
            <a:spLocks noGrp="1"/>
          </p:cNvSpPr>
          <p:nvPr>
            <p:ph idx="1"/>
          </p:nvPr>
        </p:nvSpPr>
        <p:spPr>
          <a:xfrm>
            <a:off x="5181603" y="1484683"/>
            <a:ext cx="6248398" cy="3888634"/>
          </a:xfrm>
        </p:spPr>
        <p:txBody>
          <a:bodyPr/>
          <a:lstStyle/>
          <a:p>
            <a:r>
              <a:rPr lang="en-US" dirty="0"/>
              <a:t>Abandon paper office to save company costs and reduce waste of human resources. </a:t>
            </a:r>
          </a:p>
          <a:p>
            <a:r>
              <a:rPr lang="en-US" dirty="0"/>
              <a:t>Categorize and organize the information reasonably and scientifically. </a:t>
            </a:r>
          </a:p>
          <a:p>
            <a:r>
              <a:rPr lang="en-US" dirty="0"/>
              <a:t>The project can analyze the report and grasp key information </a:t>
            </a:r>
            <a:r>
              <a:rPr lang="en-IN" dirty="0"/>
              <a:t>at any time.</a:t>
            </a:r>
          </a:p>
          <a:p>
            <a:r>
              <a:rPr lang="en-US" dirty="0"/>
              <a:t>The database management of the ship engineering project allows the staff on the entire project process to</a:t>
            </a:r>
            <a:r>
              <a:rPr lang="en-IN" dirty="0"/>
              <a:t> </a:t>
            </a:r>
            <a:r>
              <a:rPr lang="en-US" dirty="0"/>
              <a:t>know the project progress clearly and understand their work needs in time</a:t>
            </a:r>
            <a:r>
              <a:rPr lang="en-IN" dirty="0"/>
              <a:t>.</a:t>
            </a:r>
          </a:p>
        </p:txBody>
      </p:sp>
    </p:spTree>
    <p:extLst>
      <p:ext uri="{BB962C8B-B14F-4D97-AF65-F5344CB8AC3E}">
        <p14:creationId xmlns:p14="http://schemas.microsoft.com/office/powerpoint/2010/main" val="3763909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3E38-96EB-4ABB-BAC4-0D0BD669A118}"/>
              </a:ext>
            </a:extLst>
          </p:cNvPr>
          <p:cNvSpPr>
            <a:spLocks noGrp="1"/>
          </p:cNvSpPr>
          <p:nvPr>
            <p:ph type="title"/>
          </p:nvPr>
        </p:nvSpPr>
        <p:spPr>
          <a:xfrm>
            <a:off x="762000" y="2366962"/>
            <a:ext cx="4686300" cy="2428876"/>
          </a:xfrm>
        </p:spPr>
        <p:txBody>
          <a:bodyPr>
            <a:normAutofit/>
          </a:bodyPr>
          <a:lstStyle/>
          <a:p>
            <a:pPr algn="l"/>
            <a:r>
              <a:rPr lang="en-US" sz="2400" dirty="0"/>
              <a:t>Through the construction of a ship engineering project management system, safety, stability, and ease of use are increased, and the ability to digitally store and share information is realized. </a:t>
            </a:r>
            <a:endParaRPr lang="en-IN" sz="2400" dirty="0"/>
          </a:p>
        </p:txBody>
      </p:sp>
      <p:pic>
        <p:nvPicPr>
          <p:cNvPr id="5" name="Content Placeholder 4">
            <a:extLst>
              <a:ext uri="{FF2B5EF4-FFF2-40B4-BE49-F238E27FC236}">
                <a16:creationId xmlns:a16="http://schemas.microsoft.com/office/drawing/2014/main" id="{813C4401-81A4-46C0-99C3-95B2B9FAB15C}"/>
              </a:ext>
            </a:extLst>
          </p:cNvPr>
          <p:cNvPicPr>
            <a:picLocks noGrp="1" noChangeAspect="1"/>
          </p:cNvPicPr>
          <p:nvPr>
            <p:ph idx="1"/>
          </p:nvPr>
        </p:nvPicPr>
        <p:blipFill rotWithShape="1">
          <a:blip r:embed="rId2"/>
          <a:srcRect l="4878" t="39273" r="46494" b="10049"/>
          <a:stretch/>
        </p:blipFill>
        <p:spPr>
          <a:xfrm>
            <a:off x="5808008" y="1933575"/>
            <a:ext cx="5621992" cy="3295650"/>
          </a:xfrm>
        </p:spPr>
      </p:pic>
      <p:sp>
        <p:nvSpPr>
          <p:cNvPr id="9" name="TextBox 8">
            <a:extLst>
              <a:ext uri="{FF2B5EF4-FFF2-40B4-BE49-F238E27FC236}">
                <a16:creationId xmlns:a16="http://schemas.microsoft.com/office/drawing/2014/main" id="{B6DBF4E9-FEA2-4895-8844-DD1D944EBF11}"/>
              </a:ext>
            </a:extLst>
          </p:cNvPr>
          <p:cNvSpPr txBox="1"/>
          <p:nvPr/>
        </p:nvSpPr>
        <p:spPr>
          <a:xfrm>
            <a:off x="219075" y="464999"/>
            <a:ext cx="11972925" cy="646331"/>
          </a:xfrm>
          <a:prstGeom prst="rect">
            <a:avLst/>
          </a:prstGeom>
          <a:noFill/>
        </p:spPr>
        <p:txBody>
          <a:bodyPr wrap="square">
            <a:spAutoFit/>
          </a:bodyPr>
          <a:lstStyle/>
          <a:p>
            <a:r>
              <a:rPr kumimoji="0" lang="en-US" sz="3600" b="0" i="1" u="none" strike="noStrike" kern="1200" cap="none" spc="0" normalizeH="0" baseline="0" noProof="0" dirty="0">
                <a:ln>
                  <a:noFill/>
                </a:ln>
                <a:solidFill>
                  <a:prstClr val="black">
                    <a:lumMod val="85000"/>
                    <a:lumOff val="15000"/>
                  </a:prstClr>
                </a:solidFill>
                <a:effectLst/>
                <a:uLnTx/>
                <a:uFillTx/>
                <a:latin typeface="Century Schoolbook" panose="02040604050505020304"/>
                <a:ea typeface="+mj-ea"/>
                <a:cs typeface="+mj-cs"/>
              </a:rPr>
              <a:t>SHIP ENGINEERING PROJECT BUSINESS MODEL</a:t>
            </a:r>
            <a:endParaRPr lang="en-IN" dirty="0"/>
          </a:p>
        </p:txBody>
      </p:sp>
    </p:spTree>
    <p:extLst>
      <p:ext uri="{BB962C8B-B14F-4D97-AF65-F5344CB8AC3E}">
        <p14:creationId xmlns:p14="http://schemas.microsoft.com/office/powerpoint/2010/main" val="347280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1EF67D-0E6E-4EE4-A3F7-9036D5404D15}"/>
              </a:ext>
            </a:extLst>
          </p:cNvPr>
          <p:cNvSpPr>
            <a:spLocks noGrp="1"/>
          </p:cNvSpPr>
          <p:nvPr>
            <p:ph type="title"/>
          </p:nvPr>
        </p:nvSpPr>
        <p:spPr>
          <a:xfrm>
            <a:off x="1057274" y="2445628"/>
            <a:ext cx="9782175" cy="1773947"/>
          </a:xfrm>
        </p:spPr>
        <p:txBody>
          <a:bodyPr/>
          <a:lstStyle/>
          <a:p>
            <a:r>
              <a:rPr lang="en-US" dirty="0"/>
              <a:t>DEMAND ANALYSIS OF SHIP ENGINEERING PROJECTS</a:t>
            </a:r>
            <a:endParaRPr lang="en-IN" dirty="0"/>
          </a:p>
        </p:txBody>
      </p:sp>
    </p:spTree>
    <p:extLst>
      <p:ext uri="{BB962C8B-B14F-4D97-AF65-F5344CB8AC3E}">
        <p14:creationId xmlns:p14="http://schemas.microsoft.com/office/powerpoint/2010/main" val="1057927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6CBDCC-71E4-426F-B682-1F1743053FDB}"/>
              </a:ext>
            </a:extLst>
          </p:cNvPr>
          <p:cNvSpPr>
            <a:spLocks noGrp="1"/>
          </p:cNvSpPr>
          <p:nvPr>
            <p:ph type="title"/>
          </p:nvPr>
        </p:nvSpPr>
        <p:spPr>
          <a:xfrm>
            <a:off x="742949" y="2200274"/>
            <a:ext cx="4686301" cy="2867025"/>
          </a:xfrm>
        </p:spPr>
        <p:txBody>
          <a:bodyPr>
            <a:normAutofit/>
          </a:bodyPr>
          <a:lstStyle/>
          <a:p>
            <a:pPr algn="l"/>
            <a:r>
              <a:rPr lang="en-US" sz="2200" dirty="0"/>
              <a:t>With the economic globalization, the current ship market competition is very fierce, in order to improve competitiveness. The quality of the project management by the project manager directly affects employees' work efficiency, company efficiency, and corporate reputation. </a:t>
            </a:r>
            <a:endParaRPr lang="en-IN" sz="2200" dirty="0"/>
          </a:p>
        </p:txBody>
      </p:sp>
      <p:sp>
        <p:nvSpPr>
          <p:cNvPr id="4" name="Content Placeholder 3">
            <a:extLst>
              <a:ext uri="{FF2B5EF4-FFF2-40B4-BE49-F238E27FC236}">
                <a16:creationId xmlns:a16="http://schemas.microsoft.com/office/drawing/2014/main" id="{B4776155-2CDE-4EE0-9F63-14FF65DA7DFA}"/>
              </a:ext>
            </a:extLst>
          </p:cNvPr>
          <p:cNvSpPr>
            <a:spLocks noGrp="1"/>
          </p:cNvSpPr>
          <p:nvPr>
            <p:ph idx="1"/>
          </p:nvPr>
        </p:nvSpPr>
        <p:spPr>
          <a:xfrm>
            <a:off x="5429250" y="2050439"/>
            <a:ext cx="6248398" cy="3557222"/>
          </a:xfrm>
        </p:spPr>
        <p:txBody>
          <a:bodyPr/>
          <a:lstStyle/>
          <a:p>
            <a:pPr marL="0" indent="0">
              <a:buNone/>
            </a:pPr>
            <a:r>
              <a:rPr lang="en-US" dirty="0"/>
              <a:t>The characteristics of shipbuilding projects  involve :</a:t>
            </a:r>
          </a:p>
          <a:p>
            <a:r>
              <a:rPr lang="en-US" dirty="0"/>
              <a:t>many manufacturers,</a:t>
            </a:r>
          </a:p>
          <a:p>
            <a:r>
              <a:rPr lang="en-US" dirty="0"/>
              <a:t>long project cycles, </a:t>
            </a:r>
          </a:p>
          <a:p>
            <a:r>
              <a:rPr lang="en-US" dirty="0"/>
              <a:t>large overall scale, </a:t>
            </a:r>
          </a:p>
          <a:p>
            <a:r>
              <a:rPr lang="en-US" dirty="0"/>
              <a:t>complicated links and overlapping conditions, </a:t>
            </a:r>
          </a:p>
          <a:p>
            <a:r>
              <a:rPr lang="en-US" dirty="0"/>
              <a:t>and large project funds.</a:t>
            </a:r>
            <a:endParaRPr lang="en-IN" dirty="0"/>
          </a:p>
        </p:txBody>
      </p:sp>
      <p:sp>
        <p:nvSpPr>
          <p:cNvPr id="8" name="TextBox 7">
            <a:extLst>
              <a:ext uri="{FF2B5EF4-FFF2-40B4-BE49-F238E27FC236}">
                <a16:creationId xmlns:a16="http://schemas.microsoft.com/office/drawing/2014/main" id="{F22F8652-AEE4-4B90-8E39-4AEE92822BD5}"/>
              </a:ext>
            </a:extLst>
          </p:cNvPr>
          <p:cNvSpPr txBox="1"/>
          <p:nvPr/>
        </p:nvSpPr>
        <p:spPr>
          <a:xfrm>
            <a:off x="276224" y="266823"/>
            <a:ext cx="11639551" cy="861774"/>
          </a:xfrm>
          <a:prstGeom prst="rect">
            <a:avLst/>
          </a:prstGeom>
          <a:noFill/>
        </p:spPr>
        <p:txBody>
          <a:bodyPr wrap="square">
            <a:spAutoFit/>
          </a:bodyPr>
          <a:lstStyle/>
          <a:p>
            <a:r>
              <a:rPr kumimoji="0" lang="en-US" sz="5000" b="0" i="1" u="none" strike="noStrike" kern="1200" cap="none" spc="0" normalizeH="0" baseline="0" noProof="0" dirty="0">
                <a:ln>
                  <a:noFill/>
                </a:ln>
                <a:solidFill>
                  <a:prstClr val="black">
                    <a:lumMod val="85000"/>
                    <a:lumOff val="15000"/>
                  </a:prstClr>
                </a:solidFill>
                <a:effectLst/>
                <a:uLnTx/>
                <a:uFillTx/>
                <a:latin typeface="Century Schoolbook" panose="02040604050505020304"/>
                <a:ea typeface="+mj-ea"/>
                <a:cs typeface="+mj-cs"/>
              </a:rPr>
              <a:t>A. Features of ship engineering projects</a:t>
            </a:r>
            <a:endParaRPr lang="en-IN" dirty="0"/>
          </a:p>
        </p:txBody>
      </p:sp>
    </p:spTree>
    <p:extLst>
      <p:ext uri="{BB962C8B-B14F-4D97-AF65-F5344CB8AC3E}">
        <p14:creationId xmlns:p14="http://schemas.microsoft.com/office/powerpoint/2010/main" val="1112072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EFA53-3915-49CE-B7C1-DC33C3863E26}"/>
              </a:ext>
            </a:extLst>
          </p:cNvPr>
          <p:cNvSpPr>
            <a:spLocks noGrp="1"/>
          </p:cNvSpPr>
          <p:nvPr>
            <p:ph type="title"/>
          </p:nvPr>
        </p:nvSpPr>
        <p:spPr>
          <a:xfrm>
            <a:off x="1109756" y="2276475"/>
            <a:ext cx="4433794" cy="3733800"/>
          </a:xfrm>
        </p:spPr>
        <p:txBody>
          <a:bodyPr>
            <a:noAutofit/>
          </a:bodyPr>
          <a:lstStyle/>
          <a:p>
            <a:pPr marR="0" lvl="0" algn="l" defTabSz="914400" rtl="0" eaLnBrk="1" fontAlgn="auto" latinLnBrk="0" hangingPunct="1">
              <a:lnSpc>
                <a:spcPct val="112000"/>
              </a:lnSpc>
              <a:spcBef>
                <a:spcPts val="900"/>
              </a:spcBef>
              <a:spcAft>
                <a:spcPts val="0"/>
              </a:spcAft>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orbel" panose="020B0503020204020204"/>
                <a:ea typeface="+mn-ea"/>
                <a:cs typeface="+mn-cs"/>
              </a:rPr>
              <a:t>Ship engineering management is mainly divided into three parts:</a:t>
            </a:r>
            <a:br>
              <a:rPr kumimoji="0" lang="en-US" sz="2400" b="0" i="0" u="none" strike="noStrike" kern="1200" cap="none" spc="0" normalizeH="0" baseline="0" noProof="0" dirty="0">
                <a:ln>
                  <a:noFill/>
                </a:ln>
                <a:solidFill>
                  <a:prstClr val="black">
                    <a:lumMod val="85000"/>
                    <a:lumOff val="15000"/>
                  </a:prstClr>
                </a:solidFill>
                <a:effectLst/>
                <a:uLnTx/>
                <a:uFillTx/>
                <a:latin typeface="Corbel" panose="020B0503020204020204"/>
                <a:ea typeface="+mn-ea"/>
                <a:cs typeface="+mn-cs"/>
              </a:rPr>
            </a:br>
            <a:br>
              <a:rPr kumimoji="0" lang="en-US" sz="2400" b="0" i="0" u="none" strike="noStrike" kern="1200" cap="none" spc="0" normalizeH="0" baseline="0" noProof="0" dirty="0">
                <a:ln>
                  <a:noFill/>
                </a:ln>
                <a:solidFill>
                  <a:prstClr val="black">
                    <a:lumMod val="85000"/>
                    <a:lumOff val="15000"/>
                  </a:prstClr>
                </a:solidFill>
                <a:effectLst/>
                <a:uLnTx/>
                <a:uFillTx/>
                <a:latin typeface="Corbel" panose="020B0503020204020204"/>
                <a:ea typeface="+mn-ea"/>
                <a:cs typeface="+mn-cs"/>
              </a:rPr>
            </a:br>
            <a:r>
              <a:rPr kumimoji="0" lang="en-US" sz="2400" b="0" i="0" u="none" strike="noStrike" kern="1200" cap="none" spc="0" normalizeH="0" baseline="0" noProof="0" dirty="0">
                <a:ln>
                  <a:noFill/>
                </a:ln>
                <a:solidFill>
                  <a:prstClr val="black">
                    <a:lumMod val="85000"/>
                    <a:lumOff val="15000"/>
                  </a:prstClr>
                </a:solidFill>
                <a:effectLst/>
                <a:uLnTx/>
                <a:uFillTx/>
                <a:latin typeface="Corbel" panose="020B0503020204020204"/>
                <a:ea typeface="+mn-ea"/>
                <a:cs typeface="+mn-cs"/>
              </a:rPr>
              <a:t>1. engineering business, </a:t>
            </a:r>
            <a:br>
              <a:rPr kumimoji="0" lang="en-US" sz="2400" b="0" i="0" u="none" strike="noStrike" kern="1200" cap="none" spc="0" normalizeH="0" baseline="0" noProof="0" dirty="0">
                <a:ln>
                  <a:noFill/>
                </a:ln>
                <a:solidFill>
                  <a:prstClr val="black">
                    <a:lumMod val="85000"/>
                    <a:lumOff val="15000"/>
                  </a:prstClr>
                </a:solidFill>
                <a:effectLst/>
                <a:uLnTx/>
                <a:uFillTx/>
                <a:latin typeface="Corbel" panose="020B0503020204020204"/>
                <a:ea typeface="+mn-ea"/>
                <a:cs typeface="+mn-cs"/>
              </a:rPr>
            </a:br>
            <a:br>
              <a:rPr kumimoji="0" lang="en-US" sz="2400" b="0" i="0" u="none" strike="noStrike" kern="1200" cap="none" spc="0" normalizeH="0" baseline="0" noProof="0" dirty="0">
                <a:ln>
                  <a:noFill/>
                </a:ln>
                <a:solidFill>
                  <a:prstClr val="black">
                    <a:lumMod val="85000"/>
                    <a:lumOff val="15000"/>
                  </a:prstClr>
                </a:solidFill>
                <a:effectLst/>
                <a:uLnTx/>
                <a:uFillTx/>
                <a:latin typeface="Corbel" panose="020B0503020204020204"/>
                <a:ea typeface="+mn-ea"/>
                <a:cs typeface="+mn-cs"/>
              </a:rPr>
            </a:br>
            <a:r>
              <a:rPr kumimoji="0" lang="en-US" sz="2400" b="0" i="0" u="none" strike="noStrike" kern="1200" cap="none" spc="0" normalizeH="0" baseline="0" noProof="0" dirty="0">
                <a:ln>
                  <a:noFill/>
                </a:ln>
                <a:solidFill>
                  <a:prstClr val="black">
                    <a:lumMod val="85000"/>
                    <a:lumOff val="15000"/>
                  </a:prstClr>
                </a:solidFill>
                <a:effectLst/>
                <a:uLnTx/>
                <a:uFillTx/>
                <a:latin typeface="Corbel" panose="020B0503020204020204"/>
                <a:ea typeface="+mn-ea"/>
                <a:cs typeface="+mn-cs"/>
              </a:rPr>
              <a:t>2. engineering settlement, and </a:t>
            </a:r>
            <a:br>
              <a:rPr kumimoji="0" lang="en-US" sz="2400" b="0" i="0" u="none" strike="noStrike" kern="1200" cap="none" spc="0" normalizeH="0" baseline="0" noProof="0" dirty="0">
                <a:ln>
                  <a:noFill/>
                </a:ln>
                <a:solidFill>
                  <a:prstClr val="black">
                    <a:lumMod val="85000"/>
                    <a:lumOff val="15000"/>
                  </a:prstClr>
                </a:solidFill>
                <a:effectLst/>
                <a:uLnTx/>
                <a:uFillTx/>
                <a:latin typeface="Corbel" panose="020B0503020204020204"/>
                <a:ea typeface="+mn-ea"/>
                <a:cs typeface="+mn-cs"/>
              </a:rPr>
            </a:br>
            <a:br>
              <a:rPr kumimoji="0" lang="en-US" sz="2400" b="0" i="0" u="none" strike="noStrike" kern="1200" cap="none" spc="0" normalizeH="0" baseline="0" noProof="0" dirty="0">
                <a:ln>
                  <a:noFill/>
                </a:ln>
                <a:solidFill>
                  <a:prstClr val="black">
                    <a:lumMod val="85000"/>
                    <a:lumOff val="15000"/>
                  </a:prstClr>
                </a:solidFill>
                <a:effectLst/>
                <a:uLnTx/>
                <a:uFillTx/>
                <a:latin typeface="Corbel" panose="020B0503020204020204"/>
                <a:ea typeface="+mn-ea"/>
                <a:cs typeface="+mn-cs"/>
              </a:rPr>
            </a:br>
            <a:r>
              <a:rPr kumimoji="0" lang="en-US" sz="2400" b="0" i="0" u="none" strike="noStrike" kern="1200" cap="none" spc="0" normalizeH="0" baseline="0" noProof="0" dirty="0">
                <a:ln>
                  <a:noFill/>
                </a:ln>
                <a:solidFill>
                  <a:prstClr val="black">
                    <a:lumMod val="85000"/>
                    <a:lumOff val="15000"/>
                  </a:prstClr>
                </a:solidFill>
                <a:effectLst/>
                <a:uLnTx/>
                <a:uFillTx/>
                <a:latin typeface="Corbel" panose="020B0503020204020204"/>
                <a:ea typeface="+mn-ea"/>
                <a:cs typeface="+mn-cs"/>
              </a:rPr>
              <a:t>3. engineering subcontracting. </a:t>
            </a:r>
            <a:br>
              <a:rPr kumimoji="0" lang="en-US" sz="2400" b="0" i="0" u="none" strike="noStrike" kern="1200" cap="none" spc="0" normalizeH="0" baseline="0" noProof="0" dirty="0">
                <a:ln>
                  <a:noFill/>
                </a:ln>
                <a:solidFill>
                  <a:prstClr val="black">
                    <a:lumMod val="85000"/>
                    <a:lumOff val="15000"/>
                  </a:prstClr>
                </a:solidFill>
                <a:effectLst/>
                <a:uLnTx/>
                <a:uFillTx/>
                <a:latin typeface="Corbel" panose="020B0503020204020204"/>
                <a:ea typeface="+mn-ea"/>
                <a:cs typeface="+mn-cs"/>
              </a:rPr>
            </a:br>
            <a:endParaRPr lang="en-IN" sz="5400" dirty="0"/>
          </a:p>
        </p:txBody>
      </p:sp>
      <p:pic>
        <p:nvPicPr>
          <p:cNvPr id="5" name="Picture 4">
            <a:extLst>
              <a:ext uri="{FF2B5EF4-FFF2-40B4-BE49-F238E27FC236}">
                <a16:creationId xmlns:a16="http://schemas.microsoft.com/office/drawing/2014/main" id="{4A5D1A73-46B3-403A-93A5-865A957F46C5}"/>
              </a:ext>
            </a:extLst>
          </p:cNvPr>
          <p:cNvPicPr>
            <a:picLocks noChangeAspect="1"/>
          </p:cNvPicPr>
          <p:nvPr/>
        </p:nvPicPr>
        <p:blipFill rotWithShape="1">
          <a:blip r:embed="rId2"/>
          <a:srcRect l="54375" t="32222" r="17031" b="16667"/>
          <a:stretch/>
        </p:blipFill>
        <p:spPr>
          <a:xfrm>
            <a:off x="6553199" y="2124075"/>
            <a:ext cx="3971925" cy="3993630"/>
          </a:xfrm>
          <a:prstGeom prst="rect">
            <a:avLst/>
          </a:prstGeom>
        </p:spPr>
      </p:pic>
      <p:sp>
        <p:nvSpPr>
          <p:cNvPr id="9" name="TextBox 8">
            <a:extLst>
              <a:ext uri="{FF2B5EF4-FFF2-40B4-BE49-F238E27FC236}">
                <a16:creationId xmlns:a16="http://schemas.microsoft.com/office/drawing/2014/main" id="{D4F3ABA2-4DD5-41F6-B1A9-C7CE06F796F7}"/>
              </a:ext>
            </a:extLst>
          </p:cNvPr>
          <p:cNvSpPr txBox="1"/>
          <p:nvPr/>
        </p:nvSpPr>
        <p:spPr>
          <a:xfrm>
            <a:off x="914400" y="144780"/>
            <a:ext cx="11049000" cy="1631216"/>
          </a:xfrm>
          <a:prstGeom prst="rect">
            <a:avLst/>
          </a:prstGeom>
          <a:noFill/>
        </p:spPr>
        <p:txBody>
          <a:bodyPr wrap="square">
            <a:spAutoFit/>
          </a:bodyPr>
          <a:lstStyle/>
          <a:p>
            <a:r>
              <a:rPr kumimoji="0" lang="en-US" sz="5000" b="0" i="1" u="none" strike="noStrike" kern="1200" cap="none" spc="0" normalizeH="0" baseline="0" noProof="0" dirty="0">
                <a:ln>
                  <a:noFill/>
                </a:ln>
                <a:solidFill>
                  <a:prstClr val="black">
                    <a:lumMod val="85000"/>
                    <a:lumOff val="15000"/>
                  </a:prstClr>
                </a:solidFill>
                <a:effectLst/>
                <a:uLnTx/>
                <a:uFillTx/>
                <a:latin typeface="Century Schoolbook" panose="02040604050505020304"/>
                <a:ea typeface="+mj-ea"/>
                <a:cs typeface="+mj-cs"/>
              </a:rPr>
              <a:t>B. Functional requirements analysis of ship engineering project system</a:t>
            </a:r>
            <a:endParaRPr lang="en-IN" dirty="0"/>
          </a:p>
        </p:txBody>
      </p:sp>
    </p:spTree>
    <p:extLst>
      <p:ext uri="{BB962C8B-B14F-4D97-AF65-F5344CB8AC3E}">
        <p14:creationId xmlns:p14="http://schemas.microsoft.com/office/powerpoint/2010/main" val="2890721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23DA-F072-4F25-8DFB-1092CB2EBBB3}"/>
              </a:ext>
            </a:extLst>
          </p:cNvPr>
          <p:cNvSpPr>
            <a:spLocks noGrp="1"/>
          </p:cNvSpPr>
          <p:nvPr>
            <p:ph type="title"/>
          </p:nvPr>
        </p:nvSpPr>
        <p:spPr>
          <a:xfrm>
            <a:off x="762000" y="559678"/>
            <a:ext cx="4733925" cy="4952492"/>
          </a:xfrm>
        </p:spPr>
        <p:txBody>
          <a:bodyPr>
            <a:normAutofit fontScale="90000"/>
          </a:bodyPr>
          <a:lstStyle/>
          <a:p>
            <a:pPr algn="l"/>
            <a:r>
              <a:rPr lang="en-US" sz="3600" dirty="0"/>
              <a:t>DESIGN OF SHIP ENGINEERING PROJECT MANAGEMENT SYSTEM</a:t>
            </a:r>
            <a:br>
              <a:rPr lang="en-US" sz="3600" dirty="0"/>
            </a:br>
            <a:br>
              <a:rPr lang="en-US" sz="3600" dirty="0"/>
            </a:br>
            <a:r>
              <a:rPr lang="en-US" sz="2800" dirty="0"/>
              <a:t>A detailed design diagram to guide the developer to complete the system construction is made in this phase.</a:t>
            </a:r>
            <a:br>
              <a:rPr lang="en-US" sz="2000" dirty="0"/>
            </a:br>
            <a:endParaRPr lang="en-IN" sz="3600" dirty="0"/>
          </a:p>
        </p:txBody>
      </p:sp>
      <p:sp>
        <p:nvSpPr>
          <p:cNvPr id="3" name="Content Placeholder 2">
            <a:extLst>
              <a:ext uri="{FF2B5EF4-FFF2-40B4-BE49-F238E27FC236}">
                <a16:creationId xmlns:a16="http://schemas.microsoft.com/office/drawing/2014/main" id="{5C53B0E8-DC6C-49DF-A2F8-248F0C4A7346}"/>
              </a:ext>
            </a:extLst>
          </p:cNvPr>
          <p:cNvSpPr>
            <a:spLocks noGrp="1"/>
          </p:cNvSpPr>
          <p:nvPr>
            <p:ph idx="1"/>
          </p:nvPr>
        </p:nvSpPr>
        <p:spPr>
          <a:xfrm>
            <a:off x="6219824" y="569066"/>
            <a:ext cx="5210173" cy="5655156"/>
          </a:xfrm>
        </p:spPr>
        <p:txBody>
          <a:bodyPr>
            <a:normAutofit/>
          </a:bodyPr>
          <a:lstStyle/>
          <a:p>
            <a:pPr marL="0" indent="0">
              <a:buNone/>
            </a:pPr>
            <a:r>
              <a:rPr lang="en-US" dirty="0"/>
              <a:t>The system uses the current mature and stable three-tier architecture technology which is divided into:</a:t>
            </a:r>
          </a:p>
          <a:p>
            <a:r>
              <a:rPr lang="en-US" dirty="0"/>
              <a:t>presentation layer, </a:t>
            </a:r>
          </a:p>
          <a:p>
            <a:r>
              <a:rPr lang="en-US" dirty="0"/>
              <a:t>business logic layer, and </a:t>
            </a:r>
          </a:p>
          <a:p>
            <a:r>
              <a:rPr lang="en-US" dirty="0"/>
              <a:t>data access layer.</a:t>
            </a:r>
          </a:p>
        </p:txBody>
      </p:sp>
      <p:pic>
        <p:nvPicPr>
          <p:cNvPr id="5" name="Picture 4">
            <a:extLst>
              <a:ext uri="{FF2B5EF4-FFF2-40B4-BE49-F238E27FC236}">
                <a16:creationId xmlns:a16="http://schemas.microsoft.com/office/drawing/2014/main" id="{21F8B1BE-E196-4FAE-A927-4805A1A2074B}"/>
              </a:ext>
            </a:extLst>
          </p:cNvPr>
          <p:cNvPicPr>
            <a:picLocks noChangeAspect="1"/>
          </p:cNvPicPr>
          <p:nvPr/>
        </p:nvPicPr>
        <p:blipFill rotWithShape="1">
          <a:blip r:embed="rId2"/>
          <a:srcRect l="9921" t="43472" r="51563" b="22361"/>
          <a:stretch/>
        </p:blipFill>
        <p:spPr>
          <a:xfrm>
            <a:off x="5495925" y="3193170"/>
            <a:ext cx="5934072" cy="2961019"/>
          </a:xfrm>
          <a:prstGeom prst="rect">
            <a:avLst/>
          </a:prstGeom>
        </p:spPr>
      </p:pic>
    </p:spTree>
    <p:extLst>
      <p:ext uri="{BB962C8B-B14F-4D97-AF65-F5344CB8AC3E}">
        <p14:creationId xmlns:p14="http://schemas.microsoft.com/office/powerpoint/2010/main" val="143253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6EE4-A820-493A-A6AF-56E1211EC952}"/>
              </a:ext>
            </a:extLst>
          </p:cNvPr>
          <p:cNvSpPr>
            <a:spLocks noGrp="1"/>
          </p:cNvSpPr>
          <p:nvPr>
            <p:ph type="title"/>
          </p:nvPr>
        </p:nvSpPr>
        <p:spPr>
          <a:xfrm>
            <a:off x="6438900" y="647700"/>
            <a:ext cx="5657850" cy="4952492"/>
          </a:xfrm>
        </p:spPr>
        <p:txBody>
          <a:bodyPr>
            <a:normAutofit/>
          </a:bodyPr>
          <a:lstStyle/>
          <a:p>
            <a:pPr algn="l"/>
            <a:r>
              <a:rPr lang="en-US" sz="2400" dirty="0"/>
              <a:t>By analyzing and summarizing the status quo of the enterprise, the function of the ship engineering project management system is designed.</a:t>
            </a:r>
            <a:br>
              <a:rPr lang="en-US" sz="2400" dirty="0"/>
            </a:br>
            <a:endParaRPr lang="en-IN" sz="2400" dirty="0"/>
          </a:p>
        </p:txBody>
      </p:sp>
      <p:sp>
        <p:nvSpPr>
          <p:cNvPr id="3" name="Content Placeholder 2">
            <a:extLst>
              <a:ext uri="{FF2B5EF4-FFF2-40B4-BE49-F238E27FC236}">
                <a16:creationId xmlns:a16="http://schemas.microsoft.com/office/drawing/2014/main" id="{8B6C4E53-88F2-4A81-B763-A4421A841F63}"/>
              </a:ext>
            </a:extLst>
          </p:cNvPr>
          <p:cNvSpPr>
            <a:spLocks noGrp="1"/>
          </p:cNvSpPr>
          <p:nvPr>
            <p:ph idx="1"/>
          </p:nvPr>
        </p:nvSpPr>
        <p:spPr>
          <a:xfrm>
            <a:off x="390525" y="1885949"/>
            <a:ext cx="6248398" cy="2928709"/>
          </a:xfrm>
        </p:spPr>
        <p:txBody>
          <a:bodyPr/>
          <a:lstStyle/>
          <a:p>
            <a:pPr marL="0" indent="0">
              <a:buNone/>
            </a:pPr>
            <a:r>
              <a:rPr lang="en-US" dirty="0"/>
              <a:t>The research of this project covers the following: </a:t>
            </a:r>
          </a:p>
          <a:p>
            <a:r>
              <a:rPr lang="en-US" dirty="0"/>
              <a:t>Perform analysis during the preparation phase of the ship engineering project management system.</a:t>
            </a:r>
          </a:p>
          <a:p>
            <a:r>
              <a:rPr lang="en-US" dirty="0"/>
              <a:t>Carry out a detailed requirements analysis, mainly focusing on the current situation of the enterprise.</a:t>
            </a:r>
          </a:p>
          <a:p>
            <a:r>
              <a:rPr lang="en-US" dirty="0"/>
              <a:t> Establish a plan in the system of the ship engineering project management system.</a:t>
            </a:r>
            <a:endParaRPr lang="en-IN" dirty="0"/>
          </a:p>
          <a:p>
            <a:endParaRPr lang="en-IN" dirty="0"/>
          </a:p>
        </p:txBody>
      </p:sp>
      <p:pic>
        <p:nvPicPr>
          <p:cNvPr id="5" name="Picture 4">
            <a:extLst>
              <a:ext uri="{FF2B5EF4-FFF2-40B4-BE49-F238E27FC236}">
                <a16:creationId xmlns:a16="http://schemas.microsoft.com/office/drawing/2014/main" id="{D7FE69A4-64E8-40B8-AE80-3E949DE41AB5}"/>
              </a:ext>
            </a:extLst>
          </p:cNvPr>
          <p:cNvPicPr>
            <a:picLocks noChangeAspect="1"/>
          </p:cNvPicPr>
          <p:nvPr/>
        </p:nvPicPr>
        <p:blipFill rotWithShape="1">
          <a:blip r:embed="rId2"/>
          <a:srcRect l="51484" t="25972" r="12110" b="18749"/>
          <a:stretch/>
        </p:blipFill>
        <p:spPr>
          <a:xfrm>
            <a:off x="6638923" y="2045069"/>
            <a:ext cx="4876802" cy="4165231"/>
          </a:xfrm>
          <a:prstGeom prst="rect">
            <a:avLst/>
          </a:prstGeom>
        </p:spPr>
      </p:pic>
    </p:spTree>
    <p:extLst>
      <p:ext uri="{BB962C8B-B14F-4D97-AF65-F5344CB8AC3E}">
        <p14:creationId xmlns:p14="http://schemas.microsoft.com/office/powerpoint/2010/main" val="2982257729"/>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Headlines</Template>
  <TotalTime>1470</TotalTime>
  <Words>676</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Schoolbook</vt:lpstr>
      <vt:lpstr>Corbel</vt:lpstr>
      <vt:lpstr>Wingdings</vt:lpstr>
      <vt:lpstr>Headlines</vt:lpstr>
      <vt:lpstr>Design and implementation of ship engineering project management system</vt:lpstr>
      <vt:lpstr>ABSTRACT  This paper demonstrates how to use the SQL Server database for data organization and system development for the project management process of ship engineering companies. </vt:lpstr>
      <vt:lpstr>Introduction  The system is designed and implemented in combination with the actual situation of ship engineering, and the importance, necessity and feasibility of the ship engineering project management system are discussed in detail. </vt:lpstr>
      <vt:lpstr>Through the construction of a ship engineering project management system, safety, stability, and ease of use are increased, and the ability to digitally store and share information is realized. </vt:lpstr>
      <vt:lpstr>DEMAND ANALYSIS OF SHIP ENGINEERING PROJECTS</vt:lpstr>
      <vt:lpstr>With the economic globalization, the current ship market competition is very fierce, in order to improve competitiveness. The quality of the project management by the project manager directly affects employees' work efficiency, company efficiency, and corporate reputation. </vt:lpstr>
      <vt:lpstr>Ship engineering management is mainly divided into three parts:  1. engineering business,   2. engineering settlement, and   3. engineering subcontracting.  </vt:lpstr>
      <vt:lpstr>DESIGN OF SHIP ENGINEERING PROJECT MANAGEMENT SYSTEM  A detailed design diagram to guide the developer to complete the system construction is made in this phase. </vt:lpstr>
      <vt:lpstr>By analyzing and summarizing the status quo of the enterprise, the function of the ship engineering project management system is designed. </vt:lpstr>
      <vt:lpstr>The system's database physical structure is designed through a data dictionary, reflecting the length, type, and data results of each table field. The purpose is to explain the data items of each table. </vt:lpstr>
      <vt:lpstr>PowerPoint Presentation</vt:lpstr>
      <vt:lpstr>PowerPoint Presentation</vt:lpstr>
      <vt:lpstr>Conclusion</vt:lpstr>
      <vt:lpstr>BIBLIOGRAPHY</vt:lpstr>
      <vt:lpstr>Strategy for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ship engineering project management system</dc:title>
  <dc:creator>Disha Shah</dc:creator>
  <cp:lastModifiedBy>Disha Shah</cp:lastModifiedBy>
  <cp:revision>37</cp:revision>
  <dcterms:created xsi:type="dcterms:W3CDTF">2021-02-17T11:54:24Z</dcterms:created>
  <dcterms:modified xsi:type="dcterms:W3CDTF">2021-04-06T08:45:59Z</dcterms:modified>
</cp:coreProperties>
</file>