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55" r:id="rId1"/>
  </p:sldMasterIdLst>
  <p:notesMasterIdLst>
    <p:notesMasterId r:id="rId19"/>
  </p:notesMasterIdLst>
  <p:sldIdLst>
    <p:sldId id="256" r:id="rId2"/>
    <p:sldId id="280" r:id="rId3"/>
    <p:sldId id="281" r:id="rId4"/>
    <p:sldId id="295" r:id="rId5"/>
    <p:sldId id="283" r:id="rId6"/>
    <p:sldId id="296" r:id="rId7"/>
    <p:sldId id="282" r:id="rId8"/>
    <p:sldId id="294" r:id="rId9"/>
    <p:sldId id="284" r:id="rId10"/>
    <p:sldId id="285" r:id="rId11"/>
    <p:sldId id="297" r:id="rId12"/>
    <p:sldId id="298" r:id="rId13"/>
    <p:sldId id="287" r:id="rId14"/>
    <p:sldId id="289" r:id="rId15"/>
    <p:sldId id="291" r:id="rId16"/>
    <p:sldId id="292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2"/>
    <p:restoredTop sz="94478"/>
  </p:normalViewPr>
  <p:slideViewPr>
    <p:cSldViewPr snapToGrid="0" snapToObjects="1">
      <p:cViewPr varScale="1">
        <p:scale>
          <a:sx n="105" d="100"/>
          <a:sy n="105" d="100"/>
        </p:scale>
        <p:origin x="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7A1D0-265B-DF4C-B821-4D2CB6F8203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B392C-496F-484F-950B-A90CFB5C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4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49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8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24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45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9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3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4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9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72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9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7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B392C-496F-484F-950B-A90CFB5CEE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7085-BEC3-9642-AAA1-D6AF85DC0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CC497-A62A-3C45-B9C1-0C8608CD1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82A8-675E-C94E-ABC8-D647266D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FB9E-18BD-1D40-BA39-496FDF1F708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223A-C25B-B143-B31B-F09E1D29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D7EE-17D5-E64E-9662-AD10F7D7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31D-3B66-954A-B199-0D8B0B81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296A-D25F-FD46-B93E-684438AE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C0CB8-FA43-014F-96AA-9034FC8E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DC82-E122-5747-A406-E283B7E3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FB9E-18BD-1D40-BA39-496FDF1F708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A6A8-8216-0043-982A-00AB1668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B460-3AB8-9B4C-A72C-418BCC71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31D-3B66-954A-B199-0D8B0B81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0B4E1-68F4-0F4B-B8B7-DD2EB48EC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56FDF-8A8B-6F4F-A4BC-40830986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CA4F-2E37-7442-B66C-CAF86A94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FB9E-18BD-1D40-BA39-496FDF1F708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F619-7526-5747-8A5C-05E4BF9B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7D928-BD26-C044-9910-A5453B43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31D-3B66-954A-B199-0D8B0B81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6831-7AEA-154B-B5BB-CC736065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051C-0596-6744-842F-5EB47AAD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AD3E-A0CD-2749-AB65-D8B041E1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FB9E-18BD-1D40-BA39-496FDF1F708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EC31-5399-334D-8FBB-3B6CC265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FE9B-B43A-7540-9116-E1A24C5B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31D-3B66-954A-B199-0D8B0B81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7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4F14-A9FA-2E44-BF85-1C5D5286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30779-B636-4249-9D47-3A7D8D9C6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44CF-BC3A-344B-A965-D9AE8493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FB9E-18BD-1D40-BA39-496FDF1F708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7B7D-4F95-6843-BD1B-CDE6C0D9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AE03-AC02-A840-A586-990F5A8D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31D-3B66-954A-B199-0D8B0B81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8CCC-FD3F-B644-A112-97941B02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BFBC-1E47-2743-B1AD-08B988A39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2A7F4-D5F9-A04D-866D-2CE74B70E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82154-536C-7A43-BE99-515A47A9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FB9E-18BD-1D40-BA39-496FDF1F708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408EA-337B-9845-ADC2-51CD0F35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EA551-6B50-EF41-99EC-CB8A4040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31D-3B66-954A-B199-0D8B0B81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BF58-E044-B84E-A411-F28FE472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52DDE-887D-684E-9EDF-0E365D57F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7480D-4044-934B-8F93-91E68D710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250AC-FA5B-B542-884E-9AA2ED419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F10BC-07AE-2648-A3D4-520290B69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CE4AB-03A1-0F4E-9F56-B076C07A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FB9E-18BD-1D40-BA39-496FDF1F708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043E3-E079-7545-8046-1F5F59D7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18046-0CAA-0C4C-986C-E7D02383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31D-3B66-954A-B199-0D8B0B81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9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E7E0-07D7-A947-89F5-30E5C020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3AD1-BE92-D849-B473-6F276A65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FB9E-18BD-1D40-BA39-496FDF1F708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8978-7D2B-8640-912E-5033F5B7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6ACF9-D618-9945-B2C6-E08EDD7E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31D-3B66-954A-B199-0D8B0B81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7F648-0FB7-204D-8325-2AFC91D8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FB9E-18BD-1D40-BA39-496FDF1F708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8D8FC-8747-094B-BCFF-D6CA892D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CD2AF-DF07-CD42-ABE8-1303BA7A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31D-3B66-954A-B199-0D8B0B81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7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47C9-8E88-4748-B751-2D26C12D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3497-DFC1-DE41-A961-27EF8C78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C4202-4EDB-E14C-A1E0-B323458EC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D14D-0647-604B-B5E0-D64CB2E3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FB9E-18BD-1D40-BA39-496FDF1F708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F375-CD20-E445-BDCD-3FFE07BA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CB3EB-C341-E846-B4A1-00FBAFE1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31D-3B66-954A-B199-0D8B0B81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8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9195-D3F5-B444-B5A0-B1EE2DEB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AF83D-9757-F343-AEC6-D9FBC0D7D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77280-31C9-724D-8273-D2CCC292C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F0BE9-F223-2848-BE61-980A6767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FB9E-18BD-1D40-BA39-496FDF1F708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B6349-72FC-9647-B008-71A04283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0AAC9-AC51-D34E-8EF9-1C061AE2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531D-3B66-954A-B199-0D8B0B81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1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B4F81-CD75-EC4F-BCCB-CA31DDF7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CC76-B193-C04D-96F5-2C0FE268B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FE52-AC84-2044-8B45-F1DE8F9B4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FB9E-18BD-1D40-BA39-496FDF1F7086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78B2-342A-0945-8600-A9F28F80F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BB5B-8EC4-8C4C-A0F9-706C78F2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531D-3B66-954A-B199-0D8B0B81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657" r:id="rId2"/>
    <p:sldLayoutId id="2147484658" r:id="rId3"/>
    <p:sldLayoutId id="2147484659" r:id="rId4"/>
    <p:sldLayoutId id="2147484660" r:id="rId5"/>
    <p:sldLayoutId id="2147484661" r:id="rId6"/>
    <p:sldLayoutId id="2147484662" r:id="rId7"/>
    <p:sldLayoutId id="2147484663" r:id="rId8"/>
    <p:sldLayoutId id="2147484664" r:id="rId9"/>
    <p:sldLayoutId id="2147484665" r:id="rId10"/>
    <p:sldLayoutId id="2147484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8055-235E-8F4B-A052-BC30105D6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1571"/>
            <a:ext cx="9542585" cy="2387600"/>
          </a:xfrm>
        </p:spPr>
        <p:txBody>
          <a:bodyPr>
            <a:noAutofit/>
          </a:bodyPr>
          <a:lstStyle/>
          <a:p>
            <a:pPr algn="l"/>
            <a:r>
              <a:rPr lang="en-US" sz="4100" dirty="0">
                <a:latin typeface="Georgia" panose="02040502050405020303" pitchFamily="18" charset="0"/>
              </a:rPr>
              <a:t>Speaker Knowledge Influences the Comprehension of Pragmatic Inferences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CC4A6-836E-DA40-9518-C0B4B9CC8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dirty="0">
                <a:latin typeface="Georgia" panose="02040502050405020303" pitchFamily="18" charset="0"/>
              </a:rPr>
              <a:t>Replication of Bergen &amp; Grodner 2012 </a:t>
            </a:r>
          </a:p>
          <a:p>
            <a:pPr algn="l"/>
            <a:r>
              <a:rPr lang="en-US" dirty="0">
                <a:latin typeface="Georgia" panose="02040502050405020303" pitchFamily="18" charset="0"/>
              </a:rPr>
              <a:t>Disha Dasgupta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82D8C-7FAE-AE42-A033-0610584CE590}"/>
              </a:ext>
            </a:extLst>
          </p:cNvPr>
          <p:cNvCxnSpPr>
            <a:cxnSpLocks/>
          </p:cNvCxnSpPr>
          <p:nvPr/>
        </p:nvCxnSpPr>
        <p:spPr>
          <a:xfrm>
            <a:off x="1524000" y="4070615"/>
            <a:ext cx="9542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7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Comparison of Reading Times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Complement Sentences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FD674-461C-3744-84D5-162327E6299B}"/>
              </a:ext>
            </a:extLst>
          </p:cNvPr>
          <p:cNvPicPr>
            <a:picLocks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91" t="5276" r="49311" b="21328"/>
          <a:stretch/>
        </p:blipFill>
        <p:spPr>
          <a:xfrm>
            <a:off x="413119" y="2411985"/>
            <a:ext cx="4774580" cy="3417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33FC5-F508-3640-9519-1AF07F7D18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4179" y="2110497"/>
            <a:ext cx="6471249" cy="40503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7CF0DF-A0E8-AF4E-99D0-D2623DB5C4F5}"/>
              </a:ext>
            </a:extLst>
          </p:cNvPr>
          <p:cNvCxnSpPr/>
          <p:nvPr/>
        </p:nvCxnSpPr>
        <p:spPr>
          <a:xfrm>
            <a:off x="5887845" y="2854712"/>
            <a:ext cx="4125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6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Comparison of Reading Times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Trigger Sentences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5C93D-B82F-7441-BC21-CD836C223992}"/>
              </a:ext>
            </a:extLst>
          </p:cNvPr>
          <p:cNvPicPr>
            <a:picLocks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552" t="6129" r="2594" b="22642"/>
          <a:stretch/>
        </p:blipFill>
        <p:spPr>
          <a:xfrm>
            <a:off x="381922" y="2262554"/>
            <a:ext cx="4916911" cy="34927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623320-1E22-0942-90E3-24F935B8D25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4472" y="2004402"/>
            <a:ext cx="6739471" cy="422058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22CC323-4055-D44A-86D3-6D71D473F438}"/>
              </a:ext>
            </a:extLst>
          </p:cNvPr>
          <p:cNvSpPr/>
          <p:nvPr/>
        </p:nvSpPr>
        <p:spPr>
          <a:xfrm>
            <a:off x="5865542" y="5721878"/>
            <a:ext cx="535258" cy="288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7928BB-E059-C744-8835-278382A1D045}"/>
              </a:ext>
            </a:extLst>
          </p:cNvPr>
          <p:cNvSpPr/>
          <p:nvPr/>
        </p:nvSpPr>
        <p:spPr>
          <a:xfrm>
            <a:off x="7002967" y="5721878"/>
            <a:ext cx="724829" cy="2774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2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Comparison of Reading Times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Complement Sentences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05E81-C380-AB45-9F73-4F2C334A0094}"/>
              </a:ext>
            </a:extLst>
          </p:cNvPr>
          <p:cNvPicPr>
            <a:picLocks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634" t="7072" r="1961" b="22208"/>
          <a:stretch/>
        </p:blipFill>
        <p:spPr>
          <a:xfrm>
            <a:off x="401249" y="2497016"/>
            <a:ext cx="4853464" cy="32521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6E0139-A53C-3B4A-9F30-3AB8471CCF4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8958" y="2152185"/>
            <a:ext cx="6611937" cy="409807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E44529E-DDD7-C940-B34C-6B38BD35EC0F}"/>
              </a:ext>
            </a:extLst>
          </p:cNvPr>
          <p:cNvSpPr/>
          <p:nvPr/>
        </p:nvSpPr>
        <p:spPr>
          <a:xfrm>
            <a:off x="6084849" y="5760318"/>
            <a:ext cx="605883" cy="339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Regression Model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Trigger Sentences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90018D-A39D-5C48-9F4A-12A53B04C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537559"/>
              </p:ext>
            </p:extLst>
          </p:nvPr>
        </p:nvGraphicFramePr>
        <p:xfrm>
          <a:off x="1046935" y="2852928"/>
          <a:ext cx="4524916" cy="268224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1291062">
                  <a:extLst>
                    <a:ext uri="{9D8B030D-6E8A-4147-A177-3AD203B41FA5}">
                      <a16:colId xmlns:a16="http://schemas.microsoft.com/office/drawing/2014/main" val="1464758067"/>
                    </a:ext>
                  </a:extLst>
                </a:gridCol>
                <a:gridCol w="1226634">
                  <a:extLst>
                    <a:ext uri="{9D8B030D-6E8A-4147-A177-3AD203B41FA5}">
                      <a16:colId xmlns:a16="http://schemas.microsoft.com/office/drawing/2014/main" val="31134273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12078854"/>
                    </a:ext>
                  </a:extLst>
                </a:gridCol>
                <a:gridCol w="1092820">
                  <a:extLst>
                    <a:ext uri="{9D8B030D-6E8A-4147-A177-3AD203B41FA5}">
                      <a16:colId xmlns:a16="http://schemas.microsoft.com/office/drawing/2014/main" val="3411865077"/>
                    </a:ext>
                  </a:extLst>
                </a:gridCol>
              </a:tblGrid>
              <a:tr h="293511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t-value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p-value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820724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</a:rPr>
                        <a:t>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19481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Georgia" panose="02040502050405020303" pitchFamily="18" charset="0"/>
                        </a:rPr>
                        <a:t>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.676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572621"/>
                  </a:ext>
                </a:extLst>
              </a:tr>
              <a:tr h="161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kern="12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06171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</a:rPr>
                        <a:t>Trigger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.035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4.98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.0001</a:t>
                      </a:r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477847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</a:rPr>
                        <a:t>Trigger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.054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2.808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.005</a:t>
                      </a:r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13553"/>
                  </a:ext>
                </a:extLst>
              </a:tr>
              <a:tr h="161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kern="12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853314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2.37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.0164</a:t>
                      </a:r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801985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-1.081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9143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016254-6312-9E40-8B6F-4893FF8D0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89849"/>
              </p:ext>
            </p:extLst>
          </p:nvPr>
        </p:nvGraphicFramePr>
        <p:xfrm>
          <a:off x="6618786" y="2852928"/>
          <a:ext cx="4526279" cy="268224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1280810">
                  <a:extLst>
                    <a:ext uri="{9D8B030D-6E8A-4147-A177-3AD203B41FA5}">
                      <a16:colId xmlns:a16="http://schemas.microsoft.com/office/drawing/2014/main" val="3456531873"/>
                    </a:ext>
                  </a:extLst>
                </a:gridCol>
                <a:gridCol w="1268075">
                  <a:extLst>
                    <a:ext uri="{9D8B030D-6E8A-4147-A177-3AD203B41FA5}">
                      <a16:colId xmlns:a16="http://schemas.microsoft.com/office/drawing/2014/main" val="629816886"/>
                    </a:ext>
                  </a:extLst>
                </a:gridCol>
                <a:gridCol w="911696">
                  <a:extLst>
                    <a:ext uri="{9D8B030D-6E8A-4147-A177-3AD203B41FA5}">
                      <a16:colId xmlns:a16="http://schemas.microsoft.com/office/drawing/2014/main" val="2944494412"/>
                    </a:ext>
                  </a:extLst>
                </a:gridCol>
                <a:gridCol w="1065698">
                  <a:extLst>
                    <a:ext uri="{9D8B030D-6E8A-4147-A177-3AD203B41FA5}">
                      <a16:colId xmlns:a16="http://schemas.microsoft.com/office/drawing/2014/main" val="1203200869"/>
                    </a:ext>
                  </a:extLst>
                </a:gridCol>
              </a:tblGrid>
              <a:tr h="33489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t-value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p-value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935139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</a:rPr>
                        <a:t>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 .05</a:t>
                      </a:r>
                      <a:r>
                        <a:rPr lang="en-US" sz="1600" b="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871447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</a:rPr>
                        <a:t>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.069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3.126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.003</a:t>
                      </a:r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33517"/>
                  </a:ext>
                </a:extLst>
              </a:tr>
              <a:tr h="167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kern="12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016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</a:rPr>
                        <a:t>Trigger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55851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</a:rPr>
                        <a:t>Trigger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0.868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518681"/>
                  </a:ext>
                </a:extLst>
              </a:tr>
              <a:tr h="167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kern="12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ysClr val="windowText" lastClr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47913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22448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-.048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-1.241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ysClr val="windowText" lastClr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.218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4856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EEF45D-2D0F-A746-B15A-284B6FA1AD66}"/>
              </a:ext>
            </a:extLst>
          </p:cNvPr>
          <p:cNvSpPr txBox="1"/>
          <p:nvPr/>
        </p:nvSpPr>
        <p:spPr>
          <a:xfrm>
            <a:off x="1046935" y="249162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Quantifier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ACC2A-47F9-DC49-81D8-6FA66AA514BC}"/>
              </a:ext>
            </a:extLst>
          </p:cNvPr>
          <p:cNvSpPr txBox="1"/>
          <p:nvPr/>
        </p:nvSpPr>
        <p:spPr>
          <a:xfrm>
            <a:off x="6618786" y="249652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Spillover</a:t>
            </a:r>
          </a:p>
        </p:txBody>
      </p:sp>
    </p:spTree>
    <p:extLst>
      <p:ext uri="{BB962C8B-B14F-4D97-AF65-F5344CB8AC3E}">
        <p14:creationId xmlns:p14="http://schemas.microsoft.com/office/powerpoint/2010/main" val="281794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Regression Model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Complement Sentences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1C0E494-458E-3347-B6AB-D27C3D054E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6193002"/>
              </p:ext>
            </p:extLst>
          </p:nvPr>
        </p:nvGraphicFramePr>
        <p:xfrm>
          <a:off x="1046480" y="2849804"/>
          <a:ext cx="4526280" cy="274320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1222484">
                  <a:extLst>
                    <a:ext uri="{9D8B030D-6E8A-4147-A177-3AD203B41FA5}">
                      <a16:colId xmlns:a16="http://schemas.microsoft.com/office/drawing/2014/main" val="2420422334"/>
                    </a:ext>
                  </a:extLst>
                </a:gridCol>
                <a:gridCol w="1193895">
                  <a:extLst>
                    <a:ext uri="{9D8B030D-6E8A-4147-A177-3AD203B41FA5}">
                      <a16:colId xmlns:a16="http://schemas.microsoft.com/office/drawing/2014/main" val="3279324909"/>
                    </a:ext>
                  </a:extLst>
                </a:gridCol>
                <a:gridCol w="1142436">
                  <a:extLst>
                    <a:ext uri="{9D8B030D-6E8A-4147-A177-3AD203B41FA5}">
                      <a16:colId xmlns:a16="http://schemas.microsoft.com/office/drawing/2014/main" val="2939135278"/>
                    </a:ext>
                  </a:extLst>
                </a:gridCol>
                <a:gridCol w="967465">
                  <a:extLst>
                    <a:ext uri="{9D8B030D-6E8A-4147-A177-3AD203B41FA5}">
                      <a16:colId xmlns:a16="http://schemas.microsoft.com/office/drawing/2014/main" val="145636758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t-value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p-value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2082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16247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Georgia" panose="02040502050405020303" pitchFamily="18" charset="0"/>
                        </a:rPr>
                        <a:t>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Georgia" panose="02040502050405020303" pitchFamily="18" charset="0"/>
                        </a:rPr>
                        <a:t>-.049</a:t>
                      </a:r>
                      <a:endParaRPr lang="en-US" sz="1600" kern="1200" dirty="0">
                        <a:solidFill>
                          <a:srgbClr val="C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Georgia" panose="02040502050405020303" pitchFamily="18" charset="0"/>
                        </a:rPr>
                        <a:t>-1.603</a:t>
                      </a:r>
                      <a:endParaRPr lang="en-US" sz="1600" kern="1200" dirty="0">
                        <a:solidFill>
                          <a:srgbClr val="C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Georgia" panose="02040502050405020303" pitchFamily="18" charset="0"/>
                        </a:rPr>
                        <a:t>.109</a:t>
                      </a:r>
                      <a:endParaRPr lang="en-US" sz="1600" kern="1200" dirty="0">
                        <a:solidFill>
                          <a:srgbClr val="C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73452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28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Trigger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13826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Trigger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-.041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-1.329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.184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1062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551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844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-.085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-1.379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.168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1632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1812AF-4BBB-0143-9FAB-832F88959546}"/>
              </a:ext>
            </a:extLst>
          </p:cNvPr>
          <p:cNvSpPr txBox="1"/>
          <p:nvPr/>
        </p:nvSpPr>
        <p:spPr>
          <a:xfrm>
            <a:off x="1046480" y="246302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Anaphor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3A594B-41C3-4B45-A2C5-9584AF79E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00438"/>
              </p:ext>
            </p:extLst>
          </p:nvPr>
        </p:nvGraphicFramePr>
        <p:xfrm>
          <a:off x="6619240" y="2849804"/>
          <a:ext cx="4526280" cy="2743200"/>
        </p:xfrm>
        <a:graphic>
          <a:graphicData uri="http://schemas.openxmlformats.org/drawingml/2006/table">
            <a:tbl>
              <a:tblPr bandRow="1">
                <a:tableStyleId>{E8034E78-7F5D-4C2E-B375-FC64B27BC917}</a:tableStyleId>
              </a:tblPr>
              <a:tblGrid>
                <a:gridCol w="1281944">
                  <a:extLst>
                    <a:ext uri="{9D8B030D-6E8A-4147-A177-3AD203B41FA5}">
                      <a16:colId xmlns:a16="http://schemas.microsoft.com/office/drawing/2014/main" val="2397470631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1132314009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2079936807"/>
                    </a:ext>
                  </a:extLst>
                </a:gridCol>
                <a:gridCol w="958336">
                  <a:extLst>
                    <a:ext uri="{9D8B030D-6E8A-4147-A177-3AD203B41FA5}">
                      <a16:colId xmlns:a16="http://schemas.microsoft.com/office/drawing/2014/main" val="1673099221"/>
                    </a:ext>
                  </a:extLst>
                </a:gridCol>
              </a:tblGrid>
              <a:tr h="32410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t-value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p-value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435604"/>
                  </a:ext>
                </a:extLst>
              </a:tr>
              <a:tr h="32410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690976"/>
                  </a:ext>
                </a:extLst>
              </a:tr>
              <a:tr h="324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Georgia" panose="02040502050405020303" pitchFamily="18" charset="0"/>
                        </a:rPr>
                        <a:t>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-.058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-1.310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.205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0143"/>
                  </a:ext>
                </a:extLst>
              </a:tr>
              <a:tr h="162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3845"/>
                  </a:ext>
                </a:extLst>
              </a:tr>
              <a:tr h="324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Trigger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74386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Trigger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-.047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-1.304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.196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258718"/>
                  </a:ext>
                </a:extLst>
              </a:tr>
              <a:tr h="162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46355"/>
                  </a:ext>
                </a:extLst>
              </a:tr>
              <a:tr h="324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2.09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&lt; .05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*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03705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-.109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-1.560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.122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1597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DB8F10-9552-E440-9B27-F4B54D023CA6}"/>
              </a:ext>
            </a:extLst>
          </p:cNvPr>
          <p:cNvSpPr txBox="1"/>
          <p:nvPr/>
        </p:nvSpPr>
        <p:spPr>
          <a:xfrm>
            <a:off x="6619240" y="24804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65941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Discussion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20B7EC-69E3-8240-96A9-6D3233477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13751"/>
            <a:ext cx="10435683" cy="4998921"/>
          </a:xfrm>
        </p:spPr>
        <p:txBody>
          <a:bodyPr>
            <a:normAutofit/>
          </a:bodyPr>
          <a:lstStyle/>
          <a:p>
            <a:pPr marL="352425" lvl="1" indent="-342900"/>
            <a:r>
              <a:rPr lang="en-US" sz="2200" dirty="0">
                <a:latin typeface="Georgia" panose="02040502050405020303" pitchFamily="18" charset="0"/>
              </a:rPr>
              <a:t>“In the trigger sentence, full-knowledge caused greater processing difficulty at the scalar quantifier”</a:t>
            </a:r>
          </a:p>
          <a:p>
            <a:pPr marL="809625" lvl="2" indent="-342900"/>
            <a:r>
              <a:rPr lang="en-US" dirty="0">
                <a:latin typeface="Georgia" panose="02040502050405020303" pitchFamily="18" charset="0"/>
              </a:rPr>
              <a:t>Full/Partial Knowledge RTs over Scalar Quantifier: 335 ms vs 318 ms</a:t>
            </a:r>
          </a:p>
          <a:p>
            <a:pPr marL="809625" lvl="2" indent="-342900"/>
            <a:r>
              <a:rPr lang="en-US" dirty="0">
                <a:latin typeface="Georgia" panose="02040502050405020303" pitchFamily="18" charset="0"/>
              </a:rPr>
              <a:t>Effect At Quantifier: Less processing difficulty in full-knowledge condition</a:t>
            </a:r>
            <a:r>
              <a:rPr lang="en-US" baseline="30000" dirty="0">
                <a:latin typeface="Georgia" panose="02040502050405020303" pitchFamily="18" charset="0"/>
              </a:rPr>
              <a:t>+</a:t>
            </a:r>
            <a:endParaRPr lang="en-US" dirty="0">
              <a:latin typeface="Georgia" panose="02040502050405020303" pitchFamily="18" charset="0"/>
            </a:endParaRPr>
          </a:p>
          <a:p>
            <a:pPr marL="466725" lvl="2" indent="0">
              <a:buNone/>
            </a:pPr>
            <a:endParaRPr lang="en-US" sz="600" dirty="0">
              <a:latin typeface="Georgia" panose="02040502050405020303" pitchFamily="18" charset="0"/>
            </a:endParaRPr>
          </a:p>
          <a:p>
            <a:pPr marL="352425" lvl="1" indent="-342900"/>
            <a:r>
              <a:rPr lang="en-US" sz="2200" dirty="0">
                <a:latin typeface="Georgia" panose="02040502050405020303" pitchFamily="18" charset="0"/>
              </a:rPr>
              <a:t>“In the complement sentence, full-knowledge facilitated processing when referring back to the complement set evoked by the strong implicature”</a:t>
            </a:r>
          </a:p>
          <a:p>
            <a:pPr marL="809625" lvl="2" indent="-342900"/>
            <a:r>
              <a:rPr lang="en-US" dirty="0">
                <a:latin typeface="Georgia" panose="02040502050405020303" pitchFamily="18" charset="0"/>
              </a:rPr>
              <a:t>Higher complement sentence RTs in full knowledge condition</a:t>
            </a:r>
          </a:p>
          <a:p>
            <a:pPr marL="809625" lvl="2" indent="-342900"/>
            <a:r>
              <a:rPr lang="en-US" dirty="0">
                <a:latin typeface="Georgia" panose="02040502050405020303" pitchFamily="18" charset="0"/>
              </a:rPr>
              <a:t>Effect at Anaphor/Predicate: Greater processing difficulty in full-knowledge condition</a:t>
            </a:r>
            <a:r>
              <a:rPr lang="en-US" baseline="30000" dirty="0">
                <a:latin typeface="Georgia" panose="02040502050405020303" pitchFamily="18" charset="0"/>
              </a:rPr>
              <a:t>+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pPr marL="466725" lvl="2" indent="0">
              <a:buNone/>
            </a:pPr>
            <a:endParaRPr lang="en-US" sz="600" dirty="0">
              <a:latin typeface="Georgia" panose="02040502050405020303" pitchFamily="18" charset="0"/>
            </a:endParaRPr>
          </a:p>
          <a:p>
            <a:pPr marL="352425" lvl="1" indent="-342900"/>
            <a:r>
              <a:rPr lang="en-US" sz="2200" dirty="0">
                <a:latin typeface="Georgia" panose="02040502050405020303" pitchFamily="18" charset="0"/>
              </a:rPr>
              <a:t>Focus condition - trigger/complement sentence processing unaffected by speaker knowledge</a:t>
            </a:r>
          </a:p>
          <a:p>
            <a:pPr marL="809625" lvl="2" indent="-342900"/>
            <a:r>
              <a:rPr lang="en-US" dirty="0">
                <a:latin typeface="Georgia" panose="02040502050405020303" pitchFamily="18" charset="0"/>
              </a:rPr>
              <a:t>No significant difference in RTs for trigger sentence quantifier region and complement sentence anaphor region</a:t>
            </a:r>
          </a:p>
          <a:p>
            <a:pPr marL="809625" lvl="2" indent="-342900"/>
            <a:endParaRPr lang="en-US" dirty="0">
              <a:latin typeface="Georgia" panose="02040502050405020303" pitchFamily="18" charset="0"/>
            </a:endParaRPr>
          </a:p>
          <a:p>
            <a:pPr marL="809625" lvl="2" indent="-342900"/>
            <a:endParaRPr lang="en-US" dirty="0">
              <a:latin typeface="Georgia" panose="02040502050405020303" pitchFamily="18" charset="0"/>
            </a:endParaRPr>
          </a:p>
          <a:p>
            <a:pPr marL="352425" lvl="1" indent="-342900"/>
            <a:endParaRPr lang="en-US" dirty="0">
              <a:latin typeface="Georgia" panose="02040502050405020303" pitchFamily="18" charset="0"/>
            </a:endParaRPr>
          </a:p>
          <a:p>
            <a:pPr marL="809625" lvl="2" indent="-342900"/>
            <a:endParaRPr lang="en-US" dirty="0">
              <a:latin typeface="Georgia" panose="02040502050405020303" pitchFamily="18" charset="0"/>
            </a:endParaRPr>
          </a:p>
          <a:p>
            <a:pPr marL="809625" lvl="2" indent="-342900"/>
            <a:endParaRPr lang="en-US" dirty="0">
              <a:latin typeface="Georgia" panose="02040502050405020303" pitchFamily="18" charset="0"/>
            </a:endParaRPr>
          </a:p>
          <a:p>
            <a:pPr marL="809625" lvl="2" indent="-342900"/>
            <a:endParaRPr lang="en-US" sz="2200" dirty="0">
              <a:latin typeface="Georgia" panose="02040502050405020303" pitchFamily="18" charset="0"/>
            </a:endParaRPr>
          </a:p>
          <a:p>
            <a:pPr marL="9525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352425" lvl="1" indent="-342900"/>
            <a:endParaRPr lang="en-US" sz="2200" dirty="0">
              <a:latin typeface="Georgia" panose="02040502050405020303" pitchFamily="18" charset="0"/>
            </a:endParaRPr>
          </a:p>
          <a:p>
            <a:pPr marL="352425" lvl="1" indent="-342900"/>
            <a:endParaRPr lang="en-US" sz="2200" dirty="0">
              <a:latin typeface="Georgia" panose="02040502050405020303" pitchFamily="18" charset="0"/>
            </a:endParaRPr>
          </a:p>
          <a:p>
            <a:pPr marL="352425" lvl="1" indent="-342900"/>
            <a:endParaRPr lang="en-US" sz="2200" dirty="0">
              <a:latin typeface="Georgia" panose="02040502050405020303" pitchFamily="18" charset="0"/>
            </a:endParaRPr>
          </a:p>
          <a:p>
            <a:pPr marL="352425" lvl="1" indent="-342900"/>
            <a:endParaRPr lang="en-US" sz="2200" dirty="0">
              <a:latin typeface="Georgia" panose="02040502050405020303" pitchFamily="18" charset="0"/>
            </a:endParaRPr>
          </a:p>
          <a:p>
            <a:pPr marL="352425" lvl="1" indent="-342900"/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B304E-8CE6-2441-A16E-D66A6401726B}"/>
              </a:ext>
            </a:extLst>
          </p:cNvPr>
          <p:cNvSpPr txBox="1"/>
          <p:nvPr/>
        </p:nvSpPr>
        <p:spPr>
          <a:xfrm>
            <a:off x="559420" y="6333590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latin typeface="Georgia" panose="02040502050405020303" pitchFamily="18" charset="0"/>
              </a:rPr>
              <a:t>+</a:t>
            </a:r>
            <a:r>
              <a:rPr lang="en-US" sz="1600" dirty="0">
                <a:latin typeface="Georgia" panose="02040502050405020303" pitchFamily="18" charset="0"/>
              </a:rPr>
              <a:t>Not significant</a:t>
            </a:r>
            <a:endParaRPr lang="en-US" sz="1600" baseline="30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0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20B7EC-69E3-8240-96A9-6D3233477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36820" cy="4351338"/>
          </a:xfrm>
        </p:spPr>
        <p:txBody>
          <a:bodyPr/>
          <a:lstStyle/>
          <a:p>
            <a:pPr marL="352425" lvl="1" indent="-342900"/>
            <a:r>
              <a:rPr lang="en-US" dirty="0">
                <a:latin typeface="Georgia" panose="02040502050405020303" pitchFamily="18" charset="0"/>
              </a:rPr>
              <a:t>General findings were reproduced </a:t>
            </a:r>
          </a:p>
          <a:p>
            <a:pPr marL="809625" lvl="2" indent="-342900"/>
            <a:r>
              <a:rPr lang="en-US" sz="2200" dirty="0">
                <a:latin typeface="Georgia" panose="02040502050405020303" pitchFamily="18" charset="0"/>
              </a:rPr>
              <a:t>Despite deviations from original study (specifically in complement sentence processing)</a:t>
            </a:r>
          </a:p>
          <a:p>
            <a:pPr marL="352425" lvl="1" indent="-342900"/>
            <a:r>
              <a:rPr lang="en-US" dirty="0">
                <a:latin typeface="Georgia" panose="02040502050405020303" pitchFamily="18" charset="0"/>
              </a:rPr>
              <a:t>Speaker knowledge affected the likelihood of generating the strong implicature</a:t>
            </a: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4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4E59FA-4D8F-874C-BAE9-32464E1EEB7E}"/>
              </a:ext>
            </a:extLst>
          </p:cNvPr>
          <p:cNvSpPr txBox="1"/>
          <p:nvPr/>
        </p:nvSpPr>
        <p:spPr>
          <a:xfrm>
            <a:off x="4131360" y="2921169"/>
            <a:ext cx="3929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Georgia" panose="02040502050405020303" pitchFamily="18" charset="0"/>
              </a:rPr>
              <a:t>Questions</a:t>
            </a:r>
            <a:r>
              <a:rPr lang="en-US" sz="5400" dirty="0">
                <a:latin typeface="Georgia" panose="02040502050405020303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29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5902C7-6BDD-104E-9886-FF2FF2E772A7}"/>
              </a:ext>
            </a:extLst>
          </p:cNvPr>
          <p:cNvSpPr/>
          <p:nvPr/>
        </p:nvSpPr>
        <p:spPr>
          <a:xfrm>
            <a:off x="1390186" y="2197605"/>
            <a:ext cx="9411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Georgia" panose="02040502050405020303" pitchFamily="18" charset="0"/>
              </a:rPr>
              <a:t>Scalar Implicature</a:t>
            </a:r>
            <a:r>
              <a:rPr lang="en-US" sz="2000" dirty="0">
                <a:latin typeface="Georgia" panose="02040502050405020303" pitchFamily="18" charset="0"/>
              </a:rPr>
              <a:t>: an implicit inference beyond the literal meaning of a sentence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D3C54E-16BD-A948-9AC9-DCBB8DC1DB2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7D6D7"/>
              </a:clrFrom>
              <a:clrTo>
                <a:srgbClr val="D7D6D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9855" y="3668607"/>
            <a:ext cx="6765383" cy="209616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02848E-62FE-4A49-A050-A08CBDB94788}"/>
              </a:ext>
            </a:extLst>
          </p:cNvPr>
          <p:cNvCxnSpPr>
            <a:cxnSpLocks/>
          </p:cNvCxnSpPr>
          <p:nvPr/>
        </p:nvCxnSpPr>
        <p:spPr>
          <a:xfrm>
            <a:off x="1390186" y="3189393"/>
            <a:ext cx="94116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3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20B7EC-69E3-8240-96A9-6D3233477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0894" y="2289271"/>
            <a:ext cx="8830212" cy="29359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i="1" dirty="0">
                <a:latin typeface="Georgia" panose="02040502050405020303" pitchFamily="18" charset="0"/>
              </a:rPr>
              <a:t>To investigate how, and at what point in interpretation, speaker knowledge affects the comprehension of scalar implicatures</a:t>
            </a:r>
          </a:p>
          <a:p>
            <a:pPr marL="457200" lvl="1" indent="0">
              <a:buNone/>
            </a:pPr>
            <a:endParaRPr lang="en-US" sz="2800" i="1" dirty="0"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B3AA7C-3A95-5841-8322-1147E740659F}"/>
              </a:ext>
            </a:extLst>
          </p:cNvPr>
          <p:cNvSpPr/>
          <p:nvPr/>
        </p:nvSpPr>
        <p:spPr>
          <a:xfrm>
            <a:off x="1505049" y="2493454"/>
            <a:ext cx="9225022" cy="2118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Hypothesis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20B7EC-69E3-8240-96A9-6D3233477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9509" y="2160317"/>
            <a:ext cx="8830212" cy="3171354"/>
          </a:xfrm>
        </p:spPr>
        <p:txBody>
          <a:bodyPr anchor="ctr">
            <a:noAutofit/>
          </a:bodyPr>
          <a:lstStyle/>
          <a:p>
            <a:pPr marL="0" lvl="1" indent="0">
              <a:spcAft>
                <a:spcPts val="2400"/>
              </a:spcAft>
              <a:buNone/>
            </a:pPr>
            <a:r>
              <a:rPr lang="en-US" sz="3200" i="1" dirty="0">
                <a:latin typeface="Georgia" panose="02040502050405020303" pitchFamily="18" charset="0"/>
              </a:rPr>
              <a:t>If perceivers incorporate speaker knowledge during online comprehension, then they will generate a strong implicature in the full-knowledge context but a weak implicature in the partial-knowledge context.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07466-8C61-2A4B-BAE2-BDBC70DAC39B}"/>
              </a:ext>
            </a:extLst>
          </p:cNvPr>
          <p:cNvSpPr/>
          <p:nvPr/>
        </p:nvSpPr>
        <p:spPr>
          <a:xfrm>
            <a:off x="1542104" y="1989361"/>
            <a:ext cx="8910387" cy="35322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6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Stimuli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36C6AD-709A-E345-9107-6B7E8CD39B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311" b="6350"/>
          <a:stretch/>
        </p:blipFill>
        <p:spPr>
          <a:xfrm>
            <a:off x="1083930" y="2155048"/>
            <a:ext cx="10306268" cy="2540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782943-DADC-B045-A2AC-C5985CAADA04}"/>
              </a:ext>
            </a:extLst>
          </p:cNvPr>
          <p:cNvSpPr txBox="1"/>
          <p:nvPr/>
        </p:nvSpPr>
        <p:spPr>
          <a:xfrm>
            <a:off x="4140578" y="3892975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focus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5388D-F8FD-6E44-B575-FE3D88AFF138}"/>
              </a:ext>
            </a:extLst>
          </p:cNvPr>
          <p:cNvSpPr txBox="1"/>
          <p:nvPr/>
        </p:nvSpPr>
        <p:spPr>
          <a:xfrm>
            <a:off x="4761929" y="338103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quantifier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FF426-3EA2-6041-B38D-CB28AE99AE16}"/>
              </a:ext>
            </a:extLst>
          </p:cNvPr>
          <p:cNvSpPr txBox="1"/>
          <p:nvPr/>
        </p:nvSpPr>
        <p:spPr>
          <a:xfrm>
            <a:off x="4761929" y="4695340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anaphor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12CE-48B1-3D42-AE38-28E0FA8C0F8D}"/>
              </a:ext>
            </a:extLst>
          </p:cNvPr>
          <p:cNvSpPr txBox="1"/>
          <p:nvPr/>
        </p:nvSpPr>
        <p:spPr>
          <a:xfrm>
            <a:off x="5858525" y="3372645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spillover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886D7-3009-6A49-87A5-9370E57BB09D}"/>
              </a:ext>
            </a:extLst>
          </p:cNvPr>
          <p:cNvSpPr txBox="1"/>
          <p:nvPr/>
        </p:nvSpPr>
        <p:spPr>
          <a:xfrm>
            <a:off x="5858525" y="469534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predicate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BA6ED78F-BD3C-604B-A586-BCD70EFEC1E8}"/>
              </a:ext>
            </a:extLst>
          </p:cNvPr>
          <p:cNvSpPr/>
          <p:nvPr/>
        </p:nvSpPr>
        <p:spPr>
          <a:xfrm rot="5400000">
            <a:off x="5142294" y="4391250"/>
            <a:ext cx="61749" cy="644171"/>
          </a:xfrm>
          <a:prstGeom prst="righ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EBE2E5CB-DDF4-B64E-ADD5-DB1DC7DBC98C}"/>
              </a:ext>
            </a:extLst>
          </p:cNvPr>
          <p:cNvSpPr/>
          <p:nvPr/>
        </p:nvSpPr>
        <p:spPr>
          <a:xfrm rot="5400000">
            <a:off x="6281479" y="4101620"/>
            <a:ext cx="45719" cy="1213097"/>
          </a:xfrm>
          <a:prstGeom prst="righ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BE10EF66-AA38-4B47-9DA6-EC62F7C74623}"/>
              </a:ext>
            </a:extLst>
          </p:cNvPr>
          <p:cNvSpPr/>
          <p:nvPr/>
        </p:nvSpPr>
        <p:spPr>
          <a:xfrm rot="16200000" flipV="1">
            <a:off x="6275788" y="3112027"/>
            <a:ext cx="60940" cy="1131592"/>
          </a:xfrm>
          <a:prstGeom prst="righ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285A436E-C4C8-0C40-9EF4-768B3651489A}"/>
              </a:ext>
            </a:extLst>
          </p:cNvPr>
          <p:cNvSpPr/>
          <p:nvPr/>
        </p:nvSpPr>
        <p:spPr>
          <a:xfrm rot="16200000" flipV="1">
            <a:off x="5204273" y="3356612"/>
            <a:ext cx="45719" cy="644170"/>
          </a:xfrm>
          <a:prstGeom prst="righ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7AD750BE-433C-B541-8A52-ADE7BFD5240D}"/>
              </a:ext>
            </a:extLst>
          </p:cNvPr>
          <p:cNvSpPr/>
          <p:nvPr/>
        </p:nvSpPr>
        <p:spPr>
          <a:xfrm rot="10800000">
            <a:off x="4717563" y="3974924"/>
            <a:ext cx="45719" cy="169378"/>
          </a:xfrm>
          <a:prstGeom prst="righ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5812E-1BDA-0747-92A3-8621E8265CBC}"/>
              </a:ext>
            </a:extLst>
          </p:cNvPr>
          <p:cNvSpPr/>
          <p:nvPr/>
        </p:nvSpPr>
        <p:spPr>
          <a:xfrm>
            <a:off x="7055982" y="3195823"/>
            <a:ext cx="841248" cy="22928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0A283-BC25-1746-9392-13B8AC78724F}"/>
              </a:ext>
            </a:extLst>
          </p:cNvPr>
          <p:cNvSpPr/>
          <p:nvPr/>
        </p:nvSpPr>
        <p:spPr>
          <a:xfrm>
            <a:off x="7077456" y="2909521"/>
            <a:ext cx="2057400" cy="26263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Context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20B7EC-69E3-8240-96A9-6D3233477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7590" y="1825625"/>
            <a:ext cx="10236820" cy="4351338"/>
          </a:xfrm>
        </p:spPr>
        <p:txBody>
          <a:bodyPr/>
          <a:lstStyle/>
          <a:p>
            <a:pPr marL="354013" lvl="1" indent="-342900"/>
            <a:r>
              <a:rPr lang="en-US" dirty="0">
                <a:latin typeface="Georgia" panose="02040502050405020303" pitchFamily="18" charset="0"/>
              </a:rPr>
              <a:t>Increased reading times over scalar quantifier in trigger sentences in full knowledge context</a:t>
            </a:r>
          </a:p>
          <a:p>
            <a:pPr marL="811213" lvl="2" indent="-342900"/>
            <a:r>
              <a:rPr lang="en-US" sz="2200" dirty="0">
                <a:latin typeface="Georgia" panose="02040502050405020303" pitchFamily="18" charset="0"/>
              </a:rPr>
              <a:t>Integrating/processing extra information</a:t>
            </a:r>
          </a:p>
          <a:p>
            <a:pPr marL="354013" lvl="1" indent="-342900"/>
            <a:r>
              <a:rPr lang="en-US" dirty="0">
                <a:latin typeface="Georgia" panose="02040502050405020303" pitchFamily="18" charset="0"/>
              </a:rPr>
              <a:t>Decreased reading times over the complement sentence in full knowledge context</a:t>
            </a:r>
          </a:p>
          <a:p>
            <a:pPr marL="811213" lvl="2" indent="-342900"/>
            <a:r>
              <a:rPr lang="en-US" sz="2200" dirty="0">
                <a:latin typeface="Georgia" panose="02040502050405020303" pitchFamily="18" charset="0"/>
              </a:rPr>
              <a:t>Strong implicature evokes the complement set during the trigger sentence, while the weak implicature does not</a:t>
            </a:r>
          </a:p>
          <a:p>
            <a:pPr marL="354013" lvl="1" indent="-342900"/>
            <a:r>
              <a:rPr lang="en-US" dirty="0">
                <a:latin typeface="Georgia" panose="02040502050405020303" pitchFamily="18" charset="0"/>
              </a:rPr>
              <a:t>Trigger sentences with focus particle</a:t>
            </a:r>
          </a:p>
          <a:p>
            <a:pPr marL="811213" lvl="2" indent="-342900"/>
            <a:r>
              <a:rPr lang="en-US" sz="2200" dirty="0">
                <a:latin typeface="Georgia" panose="02040502050405020303" pitchFamily="18" charset="0"/>
              </a:rPr>
              <a:t>Asserts </a:t>
            </a:r>
            <a:r>
              <a:rPr lang="en-US" sz="2200" i="1" dirty="0">
                <a:latin typeface="Georgia" panose="02040502050405020303" pitchFamily="18" charset="0"/>
              </a:rPr>
              <a:t>not all</a:t>
            </a:r>
            <a:r>
              <a:rPr lang="en-US" sz="2200" dirty="0">
                <a:latin typeface="Georgia" panose="02040502050405020303" pitchFamily="18" charset="0"/>
              </a:rPr>
              <a:t> condition in a literal manner</a:t>
            </a:r>
          </a:p>
          <a:p>
            <a:pPr marL="811213" lvl="2" indent="-342900"/>
            <a:r>
              <a:rPr lang="en-US" sz="2200" dirty="0">
                <a:latin typeface="Georgia" panose="02040502050405020303" pitchFamily="18" charset="0"/>
              </a:rPr>
              <a:t>Trigger/complement sentence processing unaffected by speaker knowledge</a:t>
            </a:r>
          </a:p>
          <a:p>
            <a:pPr marL="811213" lvl="2" indent="-342900"/>
            <a:endParaRPr lang="en-US" sz="2200" dirty="0">
              <a:latin typeface="Georgia" panose="02040502050405020303" pitchFamily="18" charset="0"/>
            </a:endParaRPr>
          </a:p>
          <a:p>
            <a:pPr marL="811213" lvl="2" indent="-342900"/>
            <a:endParaRPr lang="en-US" sz="2200" dirty="0">
              <a:latin typeface="Georgia" panose="02040502050405020303" pitchFamily="18" charset="0"/>
            </a:endParaRPr>
          </a:p>
          <a:p>
            <a:pPr marL="354013" lvl="1" indent="-342900"/>
            <a:endParaRPr lang="en-US" sz="26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3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Procedure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20B7EC-69E3-8240-96A9-6D3233477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36820" cy="4351338"/>
          </a:xfrm>
        </p:spPr>
        <p:txBody>
          <a:bodyPr>
            <a:normAutofit/>
          </a:bodyPr>
          <a:lstStyle/>
          <a:p>
            <a:pPr marL="354013" lvl="1" indent="-342900"/>
            <a:r>
              <a:rPr lang="en-US" dirty="0">
                <a:latin typeface="Georgia" panose="02040502050405020303" pitchFamily="18" charset="0"/>
              </a:rPr>
              <a:t>52 participants (versus original 42) </a:t>
            </a:r>
          </a:p>
          <a:p>
            <a:pPr marL="354013" lvl="1" indent="-342900"/>
            <a:r>
              <a:rPr lang="en-US" dirty="0">
                <a:latin typeface="Georgia" panose="02040502050405020303" pitchFamily="18" charset="0"/>
              </a:rPr>
              <a:t>24 stimulus passages consisting of context, trigger, and continuation sentences </a:t>
            </a:r>
          </a:p>
          <a:p>
            <a:pPr marL="342900" indent="-342900"/>
            <a:r>
              <a:rPr lang="en-US" sz="2400" dirty="0">
                <a:latin typeface="Georgia" panose="02040502050405020303" pitchFamily="18" charset="0"/>
              </a:rPr>
              <a:t>6 possible conditions</a:t>
            </a:r>
          </a:p>
          <a:p>
            <a:pPr marL="800100" lvl="1" indent="-342900"/>
            <a:r>
              <a:rPr lang="en-US" sz="2200" dirty="0">
                <a:latin typeface="Georgia" panose="02040502050405020303" pitchFamily="18" charset="0"/>
              </a:rPr>
              <a:t>Cross full/partial knowledge contexts and scalar/focused triggers (4)</a:t>
            </a:r>
          </a:p>
          <a:p>
            <a:pPr marL="800100" lvl="1" indent="-342900"/>
            <a:r>
              <a:rPr lang="en-US" sz="2200" dirty="0">
                <a:latin typeface="Georgia" panose="02040502050405020303" pitchFamily="18" charset="0"/>
              </a:rPr>
              <a:t>Duplicate scalar trigger conditions with cancelation instead of complement sentences (2)</a:t>
            </a:r>
          </a:p>
          <a:p>
            <a:pPr marL="342900" indent="-342900"/>
            <a:r>
              <a:rPr lang="en-US" sz="2400" dirty="0">
                <a:latin typeface="Georgia" panose="02040502050405020303" pitchFamily="18" charset="0"/>
              </a:rPr>
              <a:t>Self-paced reading paradigm - measured reading times (RTs) per word for each stimulus passage (in ms)</a:t>
            </a:r>
          </a:p>
          <a:p>
            <a:pPr marL="342900" indent="-342900"/>
            <a:r>
              <a:rPr lang="en-US" sz="2400" dirty="0">
                <a:latin typeface="Georgia" panose="02040502050405020303" pitchFamily="18" charset="0"/>
              </a:rPr>
              <a:t>Follow-up comprehension questions</a:t>
            </a:r>
          </a:p>
          <a:p>
            <a:pPr marL="354013" lvl="1" indent="-342900"/>
            <a:endParaRPr lang="en-US" sz="2200" dirty="0">
              <a:latin typeface="Georgia" panose="02040502050405020303" pitchFamily="18" charset="0"/>
            </a:endParaRPr>
          </a:p>
          <a:p>
            <a:pPr marL="354013" lvl="1" indent="-342900"/>
            <a:endParaRPr lang="en-US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Analyses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20B7EC-69E3-8240-96A9-6D3233477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36820" cy="4351338"/>
          </a:xfrm>
        </p:spPr>
        <p:txBody>
          <a:bodyPr>
            <a:normAutofit/>
          </a:bodyPr>
          <a:lstStyle/>
          <a:p>
            <a:pPr marL="354013" lvl="1" indent="-342900"/>
            <a:r>
              <a:rPr lang="en-US" dirty="0">
                <a:latin typeface="Georgia" panose="02040502050405020303" pitchFamily="18" charset="0"/>
              </a:rPr>
              <a:t>Comparison of mean RTs</a:t>
            </a:r>
          </a:p>
          <a:p>
            <a:pPr marL="811213" lvl="2" indent="-342900"/>
            <a:r>
              <a:rPr lang="en-US" sz="2400" dirty="0">
                <a:latin typeface="Georgia" panose="02040502050405020303" pitchFamily="18" charset="0"/>
              </a:rPr>
              <a:t>Untransformed RTs</a:t>
            </a:r>
          </a:p>
          <a:p>
            <a:pPr marL="468313" lvl="2" indent="0">
              <a:buNone/>
            </a:pPr>
            <a:endParaRPr lang="en-US" sz="1000" dirty="0">
              <a:latin typeface="Georgia" panose="02040502050405020303" pitchFamily="18" charset="0"/>
            </a:endParaRPr>
          </a:p>
          <a:p>
            <a:pPr marL="354013" lvl="1" indent="-342900"/>
            <a:r>
              <a:rPr lang="en-US" dirty="0">
                <a:latin typeface="Georgia" panose="02040502050405020303" pitchFamily="18" charset="0"/>
              </a:rPr>
              <a:t>Linear mixed-effect regression analysis</a:t>
            </a:r>
          </a:p>
          <a:p>
            <a:pPr marL="811213" lvl="2" indent="-342900"/>
            <a:r>
              <a:rPr lang="en-US" sz="2400" dirty="0">
                <a:latin typeface="Georgia" panose="02040502050405020303" pitchFamily="18" charset="0"/>
              </a:rPr>
              <a:t>Predict (log-transformed) RTs from speaker knowledge and trigger type</a:t>
            </a:r>
          </a:p>
          <a:p>
            <a:pPr marL="354013" lvl="1" indent="-342900"/>
            <a:r>
              <a:rPr lang="en-US" dirty="0">
                <a:latin typeface="Georgia" panose="02040502050405020303" pitchFamily="18" charset="0"/>
              </a:rPr>
              <a:t>Fixed Effects: Speaker Knowledge, Trigger</a:t>
            </a:r>
          </a:p>
          <a:p>
            <a:pPr marL="354013" lvl="1" indent="-342900"/>
            <a:r>
              <a:rPr lang="en-US" dirty="0">
                <a:latin typeface="Georgia" panose="02040502050405020303" pitchFamily="18" charset="0"/>
              </a:rPr>
              <a:t>Random Effects: Participants, Stimulus Items</a:t>
            </a:r>
          </a:p>
          <a:p>
            <a:pPr marL="354013" lvl="1" indent="-342900"/>
            <a:endParaRPr lang="en-US" sz="2200" dirty="0">
              <a:latin typeface="Georgia" panose="02040502050405020303" pitchFamily="18" charset="0"/>
            </a:endParaRPr>
          </a:p>
          <a:p>
            <a:pPr marL="354013" lvl="1" indent="-342900"/>
            <a:endParaRPr lang="en-US" sz="2200" dirty="0">
              <a:latin typeface="Georgia" panose="02040502050405020303" pitchFamily="18" charset="0"/>
            </a:endParaRPr>
          </a:p>
          <a:p>
            <a:pPr marL="354013" lvl="1" indent="-342900"/>
            <a:endParaRPr lang="en-US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1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2C769197-8381-D346-BC6E-CA90B773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20" y="400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Comparison of Reading Times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Trigger Sentences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3BC115-A880-AF41-BACC-79F90B9FAEF7}"/>
              </a:ext>
            </a:extLst>
          </p:cNvPr>
          <p:cNvPicPr>
            <a:picLocks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79" t="10103" r="52648" b="22641"/>
          <a:stretch/>
        </p:blipFill>
        <p:spPr>
          <a:xfrm>
            <a:off x="280161" y="2321169"/>
            <a:ext cx="4937760" cy="3474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F0160-4C0E-814F-97EC-ECE9577698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7921" y="2027456"/>
            <a:ext cx="6756943" cy="42182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2F806D-3130-AF4C-B929-0CD9A6CF85B8}"/>
              </a:ext>
            </a:extLst>
          </p:cNvPr>
          <p:cNvSpPr/>
          <p:nvPr/>
        </p:nvSpPr>
        <p:spPr>
          <a:xfrm>
            <a:off x="6278137" y="5687122"/>
            <a:ext cx="780585" cy="4014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8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606</Words>
  <Application>Microsoft Macintosh PowerPoint</Application>
  <PresentationFormat>Widescreen</PresentationFormat>
  <Paragraphs>204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Office Theme</vt:lpstr>
      <vt:lpstr>Speaker Knowledge Influences the Comprehension of Pragmatic Inferences</vt:lpstr>
      <vt:lpstr>Introduction</vt:lpstr>
      <vt:lpstr>Objective</vt:lpstr>
      <vt:lpstr>Hypothesis</vt:lpstr>
      <vt:lpstr>Stimuli</vt:lpstr>
      <vt:lpstr>Context</vt:lpstr>
      <vt:lpstr>Procedure</vt:lpstr>
      <vt:lpstr>Analyses</vt:lpstr>
      <vt:lpstr>Comparison of Reading Times Trigger Sentences</vt:lpstr>
      <vt:lpstr>Comparison of Reading Times Complement Sentences</vt:lpstr>
      <vt:lpstr>Comparison of Reading Times Trigger Sentences</vt:lpstr>
      <vt:lpstr>Comparison of Reading Times Complement Sentences</vt:lpstr>
      <vt:lpstr>Regression Model Trigger Sentences</vt:lpstr>
      <vt:lpstr>Regression Model Complement Sentences</vt:lpstr>
      <vt:lpstr>Discussion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 Dasgupta</dc:creator>
  <cp:lastModifiedBy>Disha Dasgupta</cp:lastModifiedBy>
  <cp:revision>226</cp:revision>
  <dcterms:created xsi:type="dcterms:W3CDTF">2020-05-25T15:47:50Z</dcterms:created>
  <dcterms:modified xsi:type="dcterms:W3CDTF">2020-06-12T20:05:23Z</dcterms:modified>
</cp:coreProperties>
</file>