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9E1A6A-41DE-4C89-A7D4-BC10355E45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6FD15B-72EE-4A13-BCBD-4A676E002848}">
      <dgm:prSet/>
      <dgm:spPr/>
      <dgm:t>
        <a:bodyPr/>
        <a:lstStyle/>
        <a:p>
          <a:r>
            <a:rPr lang="en-US"/>
            <a:t>It provides a way to store, hide and manipulate data</a:t>
          </a:r>
        </a:p>
      </dgm:t>
    </dgm:pt>
    <dgm:pt modelId="{6D16F929-91F0-4DAD-A12F-EFADD83B789C}" type="parTrans" cxnId="{99C2413C-3B58-4293-B085-6BE9FC944094}">
      <dgm:prSet/>
      <dgm:spPr/>
      <dgm:t>
        <a:bodyPr/>
        <a:lstStyle/>
        <a:p>
          <a:endParaRPr lang="en-US"/>
        </a:p>
      </dgm:t>
    </dgm:pt>
    <dgm:pt modelId="{FCC87493-6B17-4294-B143-77B041CBA9DB}" type="sibTrans" cxnId="{99C2413C-3B58-4293-B085-6BE9FC944094}">
      <dgm:prSet/>
      <dgm:spPr/>
      <dgm:t>
        <a:bodyPr/>
        <a:lstStyle/>
        <a:p>
          <a:endParaRPr lang="en-US"/>
        </a:p>
      </dgm:t>
    </dgm:pt>
    <dgm:pt modelId="{D06351B3-BC1E-461F-AF0E-E1E47DCB0C25}">
      <dgm:prSet/>
      <dgm:spPr/>
      <dgm:t>
        <a:bodyPr/>
        <a:lstStyle/>
        <a:p>
          <a:r>
            <a:rPr lang="en-US"/>
            <a:t>Simplifies code maintenance </a:t>
          </a:r>
        </a:p>
      </dgm:t>
    </dgm:pt>
    <dgm:pt modelId="{6F2D35B5-4535-4B53-9BE6-0C8F6EB35337}" type="parTrans" cxnId="{6EAC0BF3-1166-42FD-BEAB-0D2861CDD5BF}">
      <dgm:prSet/>
      <dgm:spPr/>
      <dgm:t>
        <a:bodyPr/>
        <a:lstStyle/>
        <a:p>
          <a:endParaRPr lang="en-US"/>
        </a:p>
      </dgm:t>
    </dgm:pt>
    <dgm:pt modelId="{4785CC92-2A36-4D19-8329-71CCE59A1DB0}" type="sibTrans" cxnId="{6EAC0BF3-1166-42FD-BEAB-0D2861CDD5BF}">
      <dgm:prSet/>
      <dgm:spPr/>
      <dgm:t>
        <a:bodyPr/>
        <a:lstStyle/>
        <a:p>
          <a:endParaRPr lang="en-US"/>
        </a:p>
      </dgm:t>
    </dgm:pt>
    <dgm:pt modelId="{7ED9E66A-B9AC-415F-A217-1EB421766930}">
      <dgm:prSet/>
      <dgm:spPr/>
      <dgm:t>
        <a:bodyPr/>
        <a:lstStyle/>
        <a:p>
          <a:r>
            <a:rPr lang="en-US"/>
            <a:t>Provides data protection</a:t>
          </a:r>
        </a:p>
      </dgm:t>
    </dgm:pt>
    <dgm:pt modelId="{174A4A5C-17C8-46E6-AEE0-FB21E7A8DE68}" type="parTrans" cxnId="{C2DD258B-5A7C-4FB0-9CB4-D8DF9CA4CE74}">
      <dgm:prSet/>
      <dgm:spPr/>
      <dgm:t>
        <a:bodyPr/>
        <a:lstStyle/>
        <a:p>
          <a:endParaRPr lang="en-US"/>
        </a:p>
      </dgm:t>
    </dgm:pt>
    <dgm:pt modelId="{86C9CAC2-651B-47AA-B972-947C1E244791}" type="sibTrans" cxnId="{C2DD258B-5A7C-4FB0-9CB4-D8DF9CA4CE74}">
      <dgm:prSet/>
      <dgm:spPr/>
      <dgm:t>
        <a:bodyPr/>
        <a:lstStyle/>
        <a:p>
          <a:endParaRPr lang="en-US"/>
        </a:p>
      </dgm:t>
    </dgm:pt>
    <dgm:pt modelId="{DE2F4712-3EDE-4208-AFEE-DA928B67F735}" type="pres">
      <dgm:prSet presAssocID="{E39E1A6A-41DE-4C89-A7D4-BC10355E459A}" presName="root" presStyleCnt="0">
        <dgm:presLayoutVars>
          <dgm:dir/>
          <dgm:resizeHandles val="exact"/>
        </dgm:presLayoutVars>
      </dgm:prSet>
      <dgm:spPr/>
    </dgm:pt>
    <dgm:pt modelId="{59B0B881-7278-4BA7-92C5-F1361057664A}" type="pres">
      <dgm:prSet presAssocID="{356FD15B-72EE-4A13-BCBD-4A676E002848}" presName="compNode" presStyleCnt="0"/>
      <dgm:spPr/>
    </dgm:pt>
    <dgm:pt modelId="{BA5C50E5-920B-48C6-9BA9-F56C7AB1856B}" type="pres">
      <dgm:prSet presAssocID="{356FD15B-72EE-4A13-BCBD-4A676E002848}" presName="bgRect" presStyleLbl="bgShp" presStyleIdx="0" presStyleCnt="3"/>
      <dgm:spPr/>
    </dgm:pt>
    <dgm:pt modelId="{F6D84A1E-C9C2-4858-BE9B-9BE91FA4776E}" type="pres">
      <dgm:prSet presAssocID="{356FD15B-72EE-4A13-BCBD-4A676E0028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CB8DFF8B-9842-4D30-B139-6A0849D3280F}" type="pres">
      <dgm:prSet presAssocID="{356FD15B-72EE-4A13-BCBD-4A676E002848}" presName="spaceRect" presStyleCnt="0"/>
      <dgm:spPr/>
    </dgm:pt>
    <dgm:pt modelId="{BAF87EF6-2F13-4C26-8ECB-4892D0530073}" type="pres">
      <dgm:prSet presAssocID="{356FD15B-72EE-4A13-BCBD-4A676E002848}" presName="parTx" presStyleLbl="revTx" presStyleIdx="0" presStyleCnt="3">
        <dgm:presLayoutVars>
          <dgm:chMax val="0"/>
          <dgm:chPref val="0"/>
        </dgm:presLayoutVars>
      </dgm:prSet>
      <dgm:spPr/>
    </dgm:pt>
    <dgm:pt modelId="{D62D76C1-AC8F-4017-95EC-0F42EF77A8EF}" type="pres">
      <dgm:prSet presAssocID="{FCC87493-6B17-4294-B143-77B041CBA9DB}" presName="sibTrans" presStyleCnt="0"/>
      <dgm:spPr/>
    </dgm:pt>
    <dgm:pt modelId="{CDCC4C2D-1F8D-4589-A4F8-8611741BCFD2}" type="pres">
      <dgm:prSet presAssocID="{D06351B3-BC1E-461F-AF0E-E1E47DCB0C25}" presName="compNode" presStyleCnt="0"/>
      <dgm:spPr/>
    </dgm:pt>
    <dgm:pt modelId="{F0A5074B-CB21-401D-BD89-15C940104AD9}" type="pres">
      <dgm:prSet presAssocID="{D06351B3-BC1E-461F-AF0E-E1E47DCB0C25}" presName="bgRect" presStyleLbl="bgShp" presStyleIdx="1" presStyleCnt="3"/>
      <dgm:spPr/>
    </dgm:pt>
    <dgm:pt modelId="{A9EB57B3-74AD-41EA-BBD8-7A8D0C791C38}" type="pres">
      <dgm:prSet presAssocID="{D06351B3-BC1E-461F-AF0E-E1E47DCB0C2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9C2F135-13A7-4F47-A53C-028C64240D82}" type="pres">
      <dgm:prSet presAssocID="{D06351B3-BC1E-461F-AF0E-E1E47DCB0C25}" presName="spaceRect" presStyleCnt="0"/>
      <dgm:spPr/>
    </dgm:pt>
    <dgm:pt modelId="{0D27F41D-18A5-40D2-A7C7-5FEF9114C833}" type="pres">
      <dgm:prSet presAssocID="{D06351B3-BC1E-461F-AF0E-E1E47DCB0C25}" presName="parTx" presStyleLbl="revTx" presStyleIdx="1" presStyleCnt="3">
        <dgm:presLayoutVars>
          <dgm:chMax val="0"/>
          <dgm:chPref val="0"/>
        </dgm:presLayoutVars>
      </dgm:prSet>
      <dgm:spPr/>
    </dgm:pt>
    <dgm:pt modelId="{AFDEC35F-00C9-41AC-B36C-ACD25B536082}" type="pres">
      <dgm:prSet presAssocID="{4785CC92-2A36-4D19-8329-71CCE59A1DB0}" presName="sibTrans" presStyleCnt="0"/>
      <dgm:spPr/>
    </dgm:pt>
    <dgm:pt modelId="{DEA40C97-CF28-40A4-AB47-549FBEF8AF7E}" type="pres">
      <dgm:prSet presAssocID="{7ED9E66A-B9AC-415F-A217-1EB421766930}" presName="compNode" presStyleCnt="0"/>
      <dgm:spPr/>
    </dgm:pt>
    <dgm:pt modelId="{1BCECE83-2C4F-4C19-A619-378991F006A6}" type="pres">
      <dgm:prSet presAssocID="{7ED9E66A-B9AC-415F-A217-1EB421766930}" presName="bgRect" presStyleLbl="bgShp" presStyleIdx="2" presStyleCnt="3"/>
      <dgm:spPr/>
    </dgm:pt>
    <dgm:pt modelId="{A9F9F4E1-E251-43F1-B9C2-B24D6AD248B4}" type="pres">
      <dgm:prSet presAssocID="{7ED9E66A-B9AC-415F-A217-1EB4217669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49ACF91-B4FF-469C-80E1-A97CFDBC1792}" type="pres">
      <dgm:prSet presAssocID="{7ED9E66A-B9AC-415F-A217-1EB421766930}" presName="spaceRect" presStyleCnt="0"/>
      <dgm:spPr/>
    </dgm:pt>
    <dgm:pt modelId="{EEAAE21F-AF0B-4710-8555-7ABBE359C318}" type="pres">
      <dgm:prSet presAssocID="{7ED9E66A-B9AC-415F-A217-1EB42176693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1A211A-DD61-473D-B187-B650C9198152}" type="presOf" srcId="{E39E1A6A-41DE-4C89-A7D4-BC10355E459A}" destId="{DE2F4712-3EDE-4208-AFEE-DA928B67F735}" srcOrd="0" destOrd="0" presId="urn:microsoft.com/office/officeart/2018/2/layout/IconVerticalSolidList"/>
    <dgm:cxn modelId="{99C2413C-3B58-4293-B085-6BE9FC944094}" srcId="{E39E1A6A-41DE-4C89-A7D4-BC10355E459A}" destId="{356FD15B-72EE-4A13-BCBD-4A676E002848}" srcOrd="0" destOrd="0" parTransId="{6D16F929-91F0-4DAD-A12F-EFADD83B789C}" sibTransId="{FCC87493-6B17-4294-B143-77B041CBA9DB}"/>
    <dgm:cxn modelId="{C2DD258B-5A7C-4FB0-9CB4-D8DF9CA4CE74}" srcId="{E39E1A6A-41DE-4C89-A7D4-BC10355E459A}" destId="{7ED9E66A-B9AC-415F-A217-1EB421766930}" srcOrd="2" destOrd="0" parTransId="{174A4A5C-17C8-46E6-AEE0-FB21E7A8DE68}" sibTransId="{86C9CAC2-651B-47AA-B972-947C1E244791}"/>
    <dgm:cxn modelId="{B0E30AB4-416A-4746-8DC0-712117B40D39}" type="presOf" srcId="{356FD15B-72EE-4A13-BCBD-4A676E002848}" destId="{BAF87EF6-2F13-4C26-8ECB-4892D0530073}" srcOrd="0" destOrd="0" presId="urn:microsoft.com/office/officeart/2018/2/layout/IconVerticalSolidList"/>
    <dgm:cxn modelId="{F98BC8C4-EDD3-45CC-A507-413BC8F92D61}" type="presOf" srcId="{D06351B3-BC1E-461F-AF0E-E1E47DCB0C25}" destId="{0D27F41D-18A5-40D2-A7C7-5FEF9114C833}" srcOrd="0" destOrd="0" presId="urn:microsoft.com/office/officeart/2018/2/layout/IconVerticalSolidList"/>
    <dgm:cxn modelId="{9B7E0ADE-0069-4A92-828A-818D3B8CA7EA}" type="presOf" srcId="{7ED9E66A-B9AC-415F-A217-1EB421766930}" destId="{EEAAE21F-AF0B-4710-8555-7ABBE359C318}" srcOrd="0" destOrd="0" presId="urn:microsoft.com/office/officeart/2018/2/layout/IconVerticalSolidList"/>
    <dgm:cxn modelId="{6EAC0BF3-1166-42FD-BEAB-0D2861CDD5BF}" srcId="{E39E1A6A-41DE-4C89-A7D4-BC10355E459A}" destId="{D06351B3-BC1E-461F-AF0E-E1E47DCB0C25}" srcOrd="1" destOrd="0" parTransId="{6F2D35B5-4535-4B53-9BE6-0C8F6EB35337}" sibTransId="{4785CC92-2A36-4D19-8329-71CCE59A1DB0}"/>
    <dgm:cxn modelId="{D445444E-7A04-4386-9D6B-CF22439715E9}" type="presParOf" srcId="{DE2F4712-3EDE-4208-AFEE-DA928B67F735}" destId="{59B0B881-7278-4BA7-92C5-F1361057664A}" srcOrd="0" destOrd="0" presId="urn:microsoft.com/office/officeart/2018/2/layout/IconVerticalSolidList"/>
    <dgm:cxn modelId="{40DE8A07-DA49-4443-8DF1-76D8DEAAF0BD}" type="presParOf" srcId="{59B0B881-7278-4BA7-92C5-F1361057664A}" destId="{BA5C50E5-920B-48C6-9BA9-F56C7AB1856B}" srcOrd="0" destOrd="0" presId="urn:microsoft.com/office/officeart/2018/2/layout/IconVerticalSolidList"/>
    <dgm:cxn modelId="{AF9AC3E6-7DE8-42B8-A821-E3DB41FB4243}" type="presParOf" srcId="{59B0B881-7278-4BA7-92C5-F1361057664A}" destId="{F6D84A1E-C9C2-4858-BE9B-9BE91FA4776E}" srcOrd="1" destOrd="0" presId="urn:microsoft.com/office/officeart/2018/2/layout/IconVerticalSolidList"/>
    <dgm:cxn modelId="{7818764A-20C5-4CD9-95B3-100C56934E4F}" type="presParOf" srcId="{59B0B881-7278-4BA7-92C5-F1361057664A}" destId="{CB8DFF8B-9842-4D30-B139-6A0849D3280F}" srcOrd="2" destOrd="0" presId="urn:microsoft.com/office/officeart/2018/2/layout/IconVerticalSolidList"/>
    <dgm:cxn modelId="{31950E0C-9575-49EA-91BF-69D7BD846094}" type="presParOf" srcId="{59B0B881-7278-4BA7-92C5-F1361057664A}" destId="{BAF87EF6-2F13-4C26-8ECB-4892D0530073}" srcOrd="3" destOrd="0" presId="urn:microsoft.com/office/officeart/2018/2/layout/IconVerticalSolidList"/>
    <dgm:cxn modelId="{F56CAAD4-2198-4828-BD6F-BE0598A83FF1}" type="presParOf" srcId="{DE2F4712-3EDE-4208-AFEE-DA928B67F735}" destId="{D62D76C1-AC8F-4017-95EC-0F42EF77A8EF}" srcOrd="1" destOrd="0" presId="urn:microsoft.com/office/officeart/2018/2/layout/IconVerticalSolidList"/>
    <dgm:cxn modelId="{FDB874E5-92BC-4656-8391-C841980D3945}" type="presParOf" srcId="{DE2F4712-3EDE-4208-AFEE-DA928B67F735}" destId="{CDCC4C2D-1F8D-4589-A4F8-8611741BCFD2}" srcOrd="2" destOrd="0" presId="urn:microsoft.com/office/officeart/2018/2/layout/IconVerticalSolidList"/>
    <dgm:cxn modelId="{DBF25137-C314-48A2-84B6-1F06BFDC1DF3}" type="presParOf" srcId="{CDCC4C2D-1F8D-4589-A4F8-8611741BCFD2}" destId="{F0A5074B-CB21-401D-BD89-15C940104AD9}" srcOrd="0" destOrd="0" presId="urn:microsoft.com/office/officeart/2018/2/layout/IconVerticalSolidList"/>
    <dgm:cxn modelId="{31F6FFD4-9516-493C-80CC-CBBC1F30D452}" type="presParOf" srcId="{CDCC4C2D-1F8D-4589-A4F8-8611741BCFD2}" destId="{A9EB57B3-74AD-41EA-BBD8-7A8D0C791C38}" srcOrd="1" destOrd="0" presId="urn:microsoft.com/office/officeart/2018/2/layout/IconVerticalSolidList"/>
    <dgm:cxn modelId="{7789DE21-89D5-4C6B-806C-E884A0357CF2}" type="presParOf" srcId="{CDCC4C2D-1F8D-4589-A4F8-8611741BCFD2}" destId="{39C2F135-13A7-4F47-A53C-028C64240D82}" srcOrd="2" destOrd="0" presId="urn:microsoft.com/office/officeart/2018/2/layout/IconVerticalSolidList"/>
    <dgm:cxn modelId="{CA6E196A-42B9-4A6F-AC85-45D97FDF18E9}" type="presParOf" srcId="{CDCC4C2D-1F8D-4589-A4F8-8611741BCFD2}" destId="{0D27F41D-18A5-40D2-A7C7-5FEF9114C833}" srcOrd="3" destOrd="0" presId="urn:microsoft.com/office/officeart/2018/2/layout/IconVerticalSolidList"/>
    <dgm:cxn modelId="{B603F121-624D-4466-A5C2-56DE1787939A}" type="presParOf" srcId="{DE2F4712-3EDE-4208-AFEE-DA928B67F735}" destId="{AFDEC35F-00C9-41AC-B36C-ACD25B536082}" srcOrd="3" destOrd="0" presId="urn:microsoft.com/office/officeart/2018/2/layout/IconVerticalSolidList"/>
    <dgm:cxn modelId="{BDCA9D06-B1D4-474D-9987-31993B30E7AF}" type="presParOf" srcId="{DE2F4712-3EDE-4208-AFEE-DA928B67F735}" destId="{DEA40C97-CF28-40A4-AB47-549FBEF8AF7E}" srcOrd="4" destOrd="0" presId="urn:microsoft.com/office/officeart/2018/2/layout/IconVerticalSolidList"/>
    <dgm:cxn modelId="{65789FE3-D700-445B-839C-14E6664A4073}" type="presParOf" srcId="{DEA40C97-CF28-40A4-AB47-549FBEF8AF7E}" destId="{1BCECE83-2C4F-4C19-A619-378991F006A6}" srcOrd="0" destOrd="0" presId="urn:microsoft.com/office/officeart/2018/2/layout/IconVerticalSolidList"/>
    <dgm:cxn modelId="{0660442E-D895-48C6-927E-2BEE7A3F0854}" type="presParOf" srcId="{DEA40C97-CF28-40A4-AB47-549FBEF8AF7E}" destId="{A9F9F4E1-E251-43F1-B9C2-B24D6AD248B4}" srcOrd="1" destOrd="0" presId="urn:microsoft.com/office/officeart/2018/2/layout/IconVerticalSolidList"/>
    <dgm:cxn modelId="{F87C05B1-AA40-4C8F-8DDC-341863B84022}" type="presParOf" srcId="{DEA40C97-CF28-40A4-AB47-549FBEF8AF7E}" destId="{249ACF91-B4FF-469C-80E1-A97CFDBC1792}" srcOrd="2" destOrd="0" presId="urn:microsoft.com/office/officeart/2018/2/layout/IconVerticalSolidList"/>
    <dgm:cxn modelId="{0382D1B8-61AD-4292-8218-3CC304EA4216}" type="presParOf" srcId="{DEA40C97-CF28-40A4-AB47-549FBEF8AF7E}" destId="{EEAAE21F-AF0B-4710-8555-7ABBE359C3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C50E5-920B-48C6-9BA9-F56C7AB1856B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D84A1E-C9C2-4858-BE9B-9BE91FA4776E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87EF6-2F13-4C26-8ECB-4892D0530073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It provides a way to store, hide and manipulate data</a:t>
          </a:r>
        </a:p>
      </dsp:txBody>
      <dsp:txXfrm>
        <a:off x="1844034" y="682"/>
        <a:ext cx="4401230" cy="1596566"/>
      </dsp:txXfrm>
    </dsp:sp>
    <dsp:sp modelId="{F0A5074B-CB21-401D-BD89-15C940104AD9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B57B3-74AD-41EA-BBD8-7A8D0C791C38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7F41D-18A5-40D2-A7C7-5FEF9114C833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Simplifies code maintenance </a:t>
          </a:r>
        </a:p>
      </dsp:txBody>
      <dsp:txXfrm>
        <a:off x="1844034" y="1996390"/>
        <a:ext cx="4401230" cy="1596566"/>
      </dsp:txXfrm>
    </dsp:sp>
    <dsp:sp modelId="{1BCECE83-2C4F-4C19-A619-378991F006A6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9F4E1-E251-43F1-B9C2-B24D6AD248B4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AAE21F-AF0B-4710-8555-7ABBE359C318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Provides data protection</a:t>
          </a:r>
        </a:p>
      </dsp:txBody>
      <dsp:txXfrm>
        <a:off x="1844034" y="3992098"/>
        <a:ext cx="4401230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89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95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720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2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456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172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68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95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17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13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037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3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tnettutorials.net/lesson/access-specifiers-cshar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4680660-7E23-4F0F-A679-BF913E94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!!Rectangle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18" name="Picture 17" descr="Cloudy oil paint art">
            <a:extLst>
              <a:ext uri="{FF2B5EF4-FFF2-40B4-BE49-F238E27FC236}">
                <a16:creationId xmlns:a16="http://schemas.microsoft.com/office/drawing/2014/main" id="{DB1DEB9D-99D8-C543-9938-DEDFE2E2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5256" b="474"/>
          <a:stretch/>
        </p:blipFill>
        <p:spPr>
          <a:xfrm>
            <a:off x="0" y="5668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A27593-8CA4-EDF2-ABDF-426AD89F26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8819" y="2567776"/>
            <a:ext cx="8207644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7200" dirty="0" err="1">
                <a:solidFill>
                  <a:schemeClr val="accent1">
                    <a:lumMod val="75000"/>
                  </a:schemeClr>
                </a:solidFill>
              </a:rPr>
              <a:t>EncAPSULATION</a:t>
            </a:r>
            <a:endParaRPr lang="en-US" sz="7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2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13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6D6B1-B2BC-3271-33E9-F3CE049C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3400"/>
              <a:t>WHAT IS ENCAPSULATION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red and green capsule with text and words&#10;&#10;Description automatically generated">
            <a:extLst>
              <a:ext uri="{FF2B5EF4-FFF2-40B4-BE49-F238E27FC236}">
                <a16:creationId xmlns:a16="http://schemas.microsoft.com/office/drawing/2014/main" id="{9A33F0BA-868B-83A6-84D7-B3BF00F16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8" r="7832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9289-9CA7-8B1E-DBF0-3C932F15B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800"/>
          </a:p>
          <a:p>
            <a:pPr marL="0" indent="0">
              <a:buNone/>
            </a:pPr>
            <a:r>
              <a:rPr lang="en-US" sz="1800"/>
              <a:t>Encapsulation is one of the core principles of object-oriented programming (OOP). It means bundling related data (attributes) and methods (functions) into a single unit, like a class, and restricting access to some of the class’s internal details to protect data integrity.</a:t>
            </a:r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597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2D0C2-E5F7-2237-C846-603B8339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IMPORTANCE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DEEA8-239D-5261-4631-DE80B098E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2270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216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1844-D46C-7ECE-5E21-2A4AE07E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Example of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2CCE4-1B60-C634-9EDA-41EC9B14D8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838199" y="1825624"/>
            <a:ext cx="10809157" cy="503237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sz="4900" dirty="0"/>
              <a:t>class Bank</a:t>
            </a:r>
          </a:p>
          <a:p>
            <a:pPr marL="0" indent="0">
              <a:buNone/>
            </a:pPr>
            <a:r>
              <a:rPr lang="en-US" sz="4900" dirty="0"/>
              <a:t>    {</a:t>
            </a:r>
          </a:p>
          <a:p>
            <a:pPr marL="0" indent="0">
              <a:buNone/>
            </a:pPr>
            <a:r>
              <a:rPr lang="en-US" sz="4900" dirty="0"/>
              <a:t>        public long </a:t>
            </a:r>
            <a:r>
              <a:rPr lang="en-US" sz="4900" dirty="0" err="1"/>
              <a:t>AccountNumber</a:t>
            </a:r>
            <a:r>
              <a:rPr lang="en-US" sz="4900" dirty="0"/>
              <a:t>;</a:t>
            </a:r>
          </a:p>
          <a:p>
            <a:pPr marL="0" indent="0">
              <a:buNone/>
            </a:pPr>
            <a:r>
              <a:rPr lang="en-US" sz="4900" dirty="0"/>
              <a:t>        public string Name;</a:t>
            </a:r>
          </a:p>
          <a:p>
            <a:pPr marL="0" indent="0">
              <a:buNone/>
            </a:pPr>
            <a:r>
              <a:rPr lang="en-US" sz="4900" dirty="0"/>
              <a:t>        public int Balance;</a:t>
            </a:r>
          </a:p>
          <a:p>
            <a:pPr marL="0" indent="0">
              <a:buNone/>
            </a:pPr>
            <a:r>
              <a:rPr lang="en-US" sz="4900" dirty="0"/>
              <a:t>        public void </a:t>
            </a:r>
            <a:r>
              <a:rPr lang="en-US" sz="4900" dirty="0" err="1"/>
              <a:t>GetBalance</a:t>
            </a:r>
            <a:r>
              <a:rPr lang="en-US" sz="4900" dirty="0"/>
              <a:t>()</a:t>
            </a:r>
          </a:p>
          <a:p>
            <a:pPr marL="0" indent="0">
              <a:buNone/>
            </a:pPr>
            <a:r>
              <a:rPr lang="en-US" sz="4900" dirty="0"/>
              <a:t>        {</a:t>
            </a:r>
          </a:p>
          <a:p>
            <a:pPr marL="0" indent="0">
              <a:buNone/>
            </a:pPr>
            <a:r>
              <a:rPr lang="en-US" sz="4900" dirty="0"/>
              <a:t>        }</a:t>
            </a:r>
          </a:p>
          <a:p>
            <a:pPr marL="0" indent="0">
              <a:buNone/>
            </a:pPr>
            <a:r>
              <a:rPr lang="en-US" sz="4900" dirty="0"/>
              <a:t>        public void </a:t>
            </a:r>
            <a:r>
              <a:rPr lang="en-US" sz="4900" dirty="0" err="1"/>
              <a:t>WithdrawAmount</a:t>
            </a:r>
            <a:r>
              <a:rPr lang="en-US" sz="4900" dirty="0"/>
              <a:t>()</a:t>
            </a:r>
          </a:p>
          <a:p>
            <a:pPr marL="0" indent="0">
              <a:buNone/>
            </a:pPr>
            <a:r>
              <a:rPr lang="en-US" sz="4900" dirty="0"/>
              <a:t>        {</a:t>
            </a:r>
          </a:p>
          <a:p>
            <a:pPr marL="0" indent="0">
              <a:buNone/>
            </a:pPr>
            <a:r>
              <a:rPr lang="en-US" sz="4900" dirty="0"/>
              <a:t>        }</a:t>
            </a:r>
          </a:p>
          <a:p>
            <a:pPr marL="0" indent="0">
              <a:buNone/>
            </a:pPr>
            <a:r>
              <a:rPr lang="en-US" sz="4900" dirty="0"/>
              <a:t>        public void Deposit()</a:t>
            </a:r>
          </a:p>
          <a:p>
            <a:pPr marL="0" indent="0">
              <a:buNone/>
            </a:pPr>
            <a:r>
              <a:rPr lang="en-US" sz="4900" dirty="0"/>
              <a:t>        {</a:t>
            </a:r>
          </a:p>
          <a:p>
            <a:pPr marL="0" indent="0">
              <a:buNone/>
            </a:pPr>
            <a:r>
              <a:rPr lang="en-US" sz="4900" dirty="0"/>
              <a:t>        }</a:t>
            </a:r>
          </a:p>
          <a:p>
            <a:pPr marL="0" indent="0">
              <a:buNone/>
            </a:pPr>
            <a:r>
              <a:rPr lang="en-US" sz="4900" dirty="0"/>
              <a:t>    }</a:t>
            </a:r>
          </a:p>
          <a:p>
            <a:pPr marL="0" indent="0">
              <a:buNone/>
            </a:pPr>
            <a:r>
              <a:rPr lang="en-US" sz="4900" dirty="0"/>
              <a:t>}</a:t>
            </a:r>
          </a:p>
          <a:p>
            <a:pPr marL="0" indent="0">
              <a:buNone/>
            </a:pPr>
            <a:endParaRPr lang="en-US" sz="4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4AA694-76B0-0F51-B5AF-4EA82EB7E09E}"/>
              </a:ext>
            </a:extLst>
          </p:cNvPr>
          <p:cNvSpPr txBox="1"/>
          <p:nvPr/>
        </p:nvSpPr>
        <p:spPr>
          <a:xfrm>
            <a:off x="5553856" y="1859339"/>
            <a:ext cx="60935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class Program</a:t>
            </a:r>
          </a:p>
          <a:p>
            <a:pPr marL="0" indent="0">
              <a:buNone/>
            </a:pPr>
            <a:r>
              <a:rPr lang="en-US" sz="1800" dirty="0"/>
              <a:t>    {</a:t>
            </a:r>
          </a:p>
          <a:p>
            <a:pPr marL="0" indent="0">
              <a:buNone/>
            </a:pPr>
            <a:r>
              <a:rPr lang="en-US" sz="1800" dirty="0"/>
              <a:t>        static 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{</a:t>
            </a:r>
          </a:p>
          <a:p>
            <a:pPr marL="0" indent="0">
              <a:buNone/>
            </a:pPr>
            <a:r>
              <a:rPr lang="en-US" sz="1800" dirty="0"/>
              <a:t>            Bank </a:t>
            </a:r>
            <a:r>
              <a:rPr lang="en-US" sz="1800" dirty="0" err="1"/>
              <a:t>bank</a:t>
            </a:r>
            <a:r>
              <a:rPr lang="en-US" sz="1800" dirty="0"/>
              <a:t> = new Bank();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bank.AccountNumber</a:t>
            </a:r>
            <a:r>
              <a:rPr lang="en-US" sz="1800" dirty="0"/>
              <a:t> = 12345678;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bank.Name</a:t>
            </a:r>
            <a:r>
              <a:rPr lang="en-US" sz="1800" dirty="0"/>
              <a:t> = "</a:t>
            </a:r>
            <a:r>
              <a:rPr lang="en-US" sz="1800" dirty="0" err="1"/>
              <a:t>Pranata</a:t>
            </a:r>
            <a:r>
              <a:rPr lang="en-US" sz="1800" dirty="0"/>
              <a:t>";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bank.GetBalance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    </a:t>
            </a:r>
            <a:r>
              <a:rPr lang="en-US" sz="1800" dirty="0" err="1"/>
              <a:t>bank.WithdrawAmount</a:t>
            </a:r>
            <a:r>
              <a:rPr lang="en-US" sz="1800" dirty="0"/>
              <a:t>();</a:t>
            </a:r>
          </a:p>
          <a:p>
            <a:pPr marL="0" indent="0">
              <a:buNone/>
            </a:pPr>
            <a:r>
              <a:rPr lang="en-US" sz="1800" dirty="0"/>
              <a:t>        }</a:t>
            </a:r>
          </a:p>
          <a:p>
            <a:pPr marL="0" indent="0">
              <a:buNone/>
            </a:pPr>
            <a:r>
              <a:rPr lang="en-US" sz="1800" dirty="0"/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3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E51AE-5268-5D68-8A45-EF35771DF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775" y="1106007"/>
            <a:ext cx="10550025" cy="1182927"/>
          </a:xfrm>
        </p:spPr>
        <p:txBody>
          <a:bodyPr anchor="b">
            <a:normAutofit/>
          </a:bodyPr>
          <a:lstStyle/>
          <a:p>
            <a:r>
              <a:rPr lang="en-US" sz="6600"/>
              <a:t>HOW TO ACHIEVE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3764" y="232542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5CA1-86E0-51D8-BD88-B2DC2CFDB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5" y="2598947"/>
            <a:ext cx="10550025" cy="367734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effectLst/>
                <a:latin typeface="arial" panose="020B0604020202020204" pitchFamily="34" charset="0"/>
              </a:rPr>
              <a:t>Data Encapsulation in C# is implemented by using the </a:t>
            </a:r>
            <a:r>
              <a:rPr lang="en-US" sz="1800" b="1" i="0" u="none" strike="noStrike" dirty="0">
                <a:effectLst/>
                <a:latin typeface="arial" panose="020B0604020202020204" pitchFamily="34" charset="0"/>
                <a:hlinkClick r:id="rId2"/>
              </a:rPr>
              <a:t>Access Specifiers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		A</a:t>
            </a:r>
            <a:r>
              <a:rPr lang="en-US" sz="1800" b="0" i="0" dirty="0">
                <a:effectLst/>
                <a:latin typeface="arial" panose="020B0604020202020204" pitchFamily="34" charset="0"/>
              </a:rPr>
              <a:t>ccess specifier defines the scope and visibility of the class member.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Types in C#:</a:t>
            </a:r>
          </a:p>
          <a:p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Public</a:t>
            </a:r>
            <a:r>
              <a:rPr lang="en-US" sz="1800" dirty="0">
                <a:latin typeface="arial" panose="020B0604020202020204" pitchFamily="34" charset="0"/>
              </a:rPr>
              <a:t>-The public members can be accessed by any other code in the same assembly or another assembly that references it.</a:t>
            </a:r>
          </a:p>
          <a:p>
            <a:r>
              <a:rPr lang="en-US" sz="1800" dirty="0">
                <a:latin typeface="arial" panose="020B0604020202020204" pitchFamily="34" charset="0"/>
              </a:rPr>
              <a:t>Private-The private members can be accessed only by code in the same class.</a:t>
            </a:r>
          </a:p>
          <a:p>
            <a:r>
              <a:rPr lang="en-US" sz="1800" dirty="0">
                <a:latin typeface="arial" panose="020B0604020202020204" pitchFamily="34" charset="0"/>
              </a:rPr>
              <a:t>Protected-The protected Members in C# are available within the same class as well as to the classes that are derived from that class.</a:t>
            </a:r>
          </a:p>
          <a:p>
            <a:r>
              <a:rPr lang="en-US" sz="1800" dirty="0">
                <a:latin typeface="arial" panose="020B0604020202020204" pitchFamily="34" charset="0"/>
              </a:rPr>
              <a:t>Internal-The internal members can be accessed by any code in the same assembly but not from another assembly.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34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2544" y="255471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8224" y="306986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945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289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</vt:lpstr>
      <vt:lpstr>Univers</vt:lpstr>
      <vt:lpstr>GradientVTI</vt:lpstr>
      <vt:lpstr>EncAPSULATION</vt:lpstr>
      <vt:lpstr>WHAT IS ENCAPSULATION</vt:lpstr>
      <vt:lpstr>IMPORTANCE</vt:lpstr>
      <vt:lpstr>Example of Encapsulation</vt:lpstr>
      <vt:lpstr>HOW TO ACHIEVE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Disha  Gupta</dc:creator>
  <cp:lastModifiedBy>Disha  Gupta</cp:lastModifiedBy>
  <cp:revision>1</cp:revision>
  <dcterms:created xsi:type="dcterms:W3CDTF">2024-10-25T05:01:17Z</dcterms:created>
  <dcterms:modified xsi:type="dcterms:W3CDTF">2024-10-27T04:52:56Z</dcterms:modified>
</cp:coreProperties>
</file>