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72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382C-0452-4529-8EFA-1ABE82EDD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61E7CE-A493-4DD2-B5FD-A621E6EA56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A31D89-E1A5-4419-A81A-BEBC25546AA5}"/>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5" name="Footer Placeholder 4">
            <a:extLst>
              <a:ext uri="{FF2B5EF4-FFF2-40B4-BE49-F238E27FC236}">
                <a16:creationId xmlns:a16="http://schemas.microsoft.com/office/drawing/2014/main" id="{31A82A24-0801-4B0C-88FC-17752BBED3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0CBB1-932A-4029-A7DF-9A57E741E59F}"/>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19112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47A4-9F90-4F90-B142-68F9274EB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6CB66-09B9-4106-A471-D97483A1B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CA4209-3B43-4C71-9B4E-E55482976CB7}"/>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5" name="Footer Placeholder 4">
            <a:extLst>
              <a:ext uri="{FF2B5EF4-FFF2-40B4-BE49-F238E27FC236}">
                <a16:creationId xmlns:a16="http://schemas.microsoft.com/office/drawing/2014/main" id="{C8F60C81-DF6A-4277-96BF-D7F5C92D9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0C6F2C-F080-448A-88C3-0DD912EAD443}"/>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428117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EBDB4-D389-47E7-92E8-E0CA3B3A5A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64A59-6D83-44C3-85ED-F54BCF173E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E8DC1-EFC2-429B-B32F-FCC937B25AF9}"/>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5" name="Footer Placeholder 4">
            <a:extLst>
              <a:ext uri="{FF2B5EF4-FFF2-40B4-BE49-F238E27FC236}">
                <a16:creationId xmlns:a16="http://schemas.microsoft.com/office/drawing/2014/main" id="{53C7C6CD-B99A-4091-B38B-14E82D431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A92E8-51FE-424B-B4CF-F84C393549FA}"/>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353331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CCB6-5009-4516-AA88-95B5C019B8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13DDCF-2D3E-4D93-86DC-0ADB749AF9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EBFCFD-629E-44FA-885B-977EBAAD1BFA}"/>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5" name="Footer Placeholder 4">
            <a:extLst>
              <a:ext uri="{FF2B5EF4-FFF2-40B4-BE49-F238E27FC236}">
                <a16:creationId xmlns:a16="http://schemas.microsoft.com/office/drawing/2014/main" id="{D6E6CCBB-1EA3-4E76-8CD0-3F83C0E26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B1915-0A3D-432E-995E-D760F39CA690}"/>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364470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C187-5778-4097-A0AE-47771FCAFD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0266CF-C5ED-4DD8-8513-7899CAAFE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7F711-6CDE-41AA-AF3B-0F12ADC4D6DB}"/>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5" name="Footer Placeholder 4">
            <a:extLst>
              <a:ext uri="{FF2B5EF4-FFF2-40B4-BE49-F238E27FC236}">
                <a16:creationId xmlns:a16="http://schemas.microsoft.com/office/drawing/2014/main" id="{346B4503-78BC-4C02-B1FF-51CDC23C9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7B959-C3C4-4C92-823A-F8BEE5E35926}"/>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189560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0508-A62D-49F1-B293-8833A43070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4A4E7-82C2-41EC-A33A-485E9EBB69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1EECA5-F6CB-425A-9857-38356FA9D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B4B38C-C6A3-48AC-8836-9D9A96A4F64E}"/>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6" name="Footer Placeholder 5">
            <a:extLst>
              <a:ext uri="{FF2B5EF4-FFF2-40B4-BE49-F238E27FC236}">
                <a16:creationId xmlns:a16="http://schemas.microsoft.com/office/drawing/2014/main" id="{90C3B1D2-4B6E-4C3F-8B50-8714369932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B42F55-74E6-4466-B321-B2E5BE8234B5}"/>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129835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E3A0-10D0-47E0-A828-BC2A3AB5D7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0C279B-BA88-4681-9A39-29DEACB50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AAFB6-BE62-4CE9-ABF0-4979A1960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6D98CF-3113-4E37-A3CC-CC05C73B83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2E57A1-E161-4983-B707-E4C6073F9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84970D-BE20-4C21-9949-4BF02F52A485}"/>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8" name="Footer Placeholder 7">
            <a:extLst>
              <a:ext uri="{FF2B5EF4-FFF2-40B4-BE49-F238E27FC236}">
                <a16:creationId xmlns:a16="http://schemas.microsoft.com/office/drawing/2014/main" id="{3635FC6F-E8B1-4F4C-9E8A-094481EC8F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08CB0E-164F-4FF2-AA7F-7924CC947C6D}"/>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413900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4D9D-D31E-4C6C-85E2-79BEC57C58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35B8CD-8A70-4E6D-AC15-FF92B657A7D2}"/>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4" name="Footer Placeholder 3">
            <a:extLst>
              <a:ext uri="{FF2B5EF4-FFF2-40B4-BE49-F238E27FC236}">
                <a16:creationId xmlns:a16="http://schemas.microsoft.com/office/drawing/2014/main" id="{BC29FEF7-1847-4C02-AE89-BCB592CE15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1DD218-920D-4207-90EB-C14C4B19C9BD}"/>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5361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38D1A-D48E-490E-9C45-76585F10088C}"/>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3" name="Footer Placeholder 2">
            <a:extLst>
              <a:ext uri="{FF2B5EF4-FFF2-40B4-BE49-F238E27FC236}">
                <a16:creationId xmlns:a16="http://schemas.microsoft.com/office/drawing/2014/main" id="{7CDA09E5-6272-4617-850E-CC1A6F7F87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2B76F0-9EB0-474D-81B9-405BA674E4CC}"/>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78094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948A-9208-4197-8124-17F4E8378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CEB775-1D19-4D09-9D6A-A0F9219B4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34CCA5-2C13-4F26-873F-B7EAE77AB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5EB1C-C180-44C1-9125-234A90ACCAE8}"/>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6" name="Footer Placeholder 5">
            <a:extLst>
              <a:ext uri="{FF2B5EF4-FFF2-40B4-BE49-F238E27FC236}">
                <a16:creationId xmlns:a16="http://schemas.microsoft.com/office/drawing/2014/main" id="{9C455AD5-421D-459E-B93B-35034891C1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61780-5944-4748-B9F9-DBF1C1EB9660}"/>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32748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5434-6F5F-4416-8B00-2707FAD95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4C79DF-7A78-4A05-8B04-E640C9F1F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334DBE-4276-45B7-AA1B-F924ADFA4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A3863-8A5E-4B55-8D47-114476E23918}"/>
              </a:ext>
            </a:extLst>
          </p:cNvPr>
          <p:cNvSpPr>
            <a:spLocks noGrp="1"/>
          </p:cNvSpPr>
          <p:nvPr>
            <p:ph type="dt" sz="half" idx="10"/>
          </p:nvPr>
        </p:nvSpPr>
        <p:spPr/>
        <p:txBody>
          <a:bodyPr/>
          <a:lstStyle/>
          <a:p>
            <a:fld id="{266E4C14-B300-46A5-AB5B-9DE24FFD8BF7}" type="datetimeFigureOut">
              <a:rPr lang="en-IN" smtClean="0"/>
              <a:t>30-10-2020</a:t>
            </a:fld>
            <a:endParaRPr lang="en-IN"/>
          </a:p>
        </p:txBody>
      </p:sp>
      <p:sp>
        <p:nvSpPr>
          <p:cNvPr id="6" name="Footer Placeholder 5">
            <a:extLst>
              <a:ext uri="{FF2B5EF4-FFF2-40B4-BE49-F238E27FC236}">
                <a16:creationId xmlns:a16="http://schemas.microsoft.com/office/drawing/2014/main" id="{47A72C82-0D9E-403A-9449-8B8C8E1A4C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131FC3-CAA1-42A2-A25D-559C80828D51}"/>
              </a:ext>
            </a:extLst>
          </p:cNvPr>
          <p:cNvSpPr>
            <a:spLocks noGrp="1"/>
          </p:cNvSpPr>
          <p:nvPr>
            <p:ph type="sldNum" sz="quarter" idx="12"/>
          </p:nvPr>
        </p:nvSpPr>
        <p:spPr/>
        <p:txBody>
          <a:bodyPr/>
          <a:lstStyle/>
          <a:p>
            <a:fld id="{D527AA0F-A5E1-4682-9A87-3180D0B5E2F1}" type="slidenum">
              <a:rPr lang="en-IN" smtClean="0"/>
              <a:t>‹#›</a:t>
            </a:fld>
            <a:endParaRPr lang="en-IN"/>
          </a:p>
        </p:txBody>
      </p:sp>
    </p:spTree>
    <p:extLst>
      <p:ext uri="{BB962C8B-B14F-4D97-AF65-F5344CB8AC3E}">
        <p14:creationId xmlns:p14="http://schemas.microsoft.com/office/powerpoint/2010/main" val="87486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DA528-2AEE-4219-A96F-CB12AFA10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52FC31-0537-4B8A-AFB1-A42CB6509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0CB515-FDF9-49DF-A5A3-B11EB1982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E4C14-B300-46A5-AB5B-9DE24FFD8BF7}" type="datetimeFigureOut">
              <a:rPr lang="en-IN" smtClean="0"/>
              <a:t>30-10-2020</a:t>
            </a:fld>
            <a:endParaRPr lang="en-IN"/>
          </a:p>
        </p:txBody>
      </p:sp>
      <p:sp>
        <p:nvSpPr>
          <p:cNvPr id="5" name="Footer Placeholder 4">
            <a:extLst>
              <a:ext uri="{FF2B5EF4-FFF2-40B4-BE49-F238E27FC236}">
                <a16:creationId xmlns:a16="http://schemas.microsoft.com/office/drawing/2014/main" id="{60E8A167-BA6C-4BF9-9C90-0E11E4464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69484B-C757-4922-B89E-E3C402FC8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AA0F-A5E1-4682-9A87-3180D0B5E2F1}" type="slidenum">
              <a:rPr lang="en-IN" smtClean="0"/>
              <a:t>‹#›</a:t>
            </a:fld>
            <a:endParaRPr lang="en-IN"/>
          </a:p>
        </p:txBody>
      </p:sp>
    </p:spTree>
    <p:extLst>
      <p:ext uri="{BB962C8B-B14F-4D97-AF65-F5344CB8AC3E}">
        <p14:creationId xmlns:p14="http://schemas.microsoft.com/office/powerpoint/2010/main" val="2802667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198F9B-0CE6-4FDA-9154-F0AE00B3D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2352050"/>
            <a:ext cx="6477417" cy="4209041"/>
          </a:xfrm>
          <a:prstGeom prst="rect">
            <a:avLst/>
          </a:prstGeom>
        </p:spPr>
      </p:pic>
      <p:sp>
        <p:nvSpPr>
          <p:cNvPr id="6" name="Title 5">
            <a:extLst>
              <a:ext uri="{FF2B5EF4-FFF2-40B4-BE49-F238E27FC236}">
                <a16:creationId xmlns:a16="http://schemas.microsoft.com/office/drawing/2014/main" id="{7D42B7D0-69A5-4CE4-BCE5-A21C50D92EE0}"/>
              </a:ext>
            </a:extLst>
          </p:cNvPr>
          <p:cNvSpPr>
            <a:spLocks noGrp="1"/>
          </p:cNvSpPr>
          <p:nvPr>
            <p:ph type="title"/>
          </p:nvPr>
        </p:nvSpPr>
        <p:spPr/>
        <p:txBody>
          <a:bodyPr>
            <a:normAutofit fontScale="90000"/>
          </a:bodyPr>
          <a:lstStyle/>
          <a:p>
            <a:r>
              <a:rPr lang="en-US" b="0" i="0" dirty="0">
                <a:solidFill>
                  <a:srgbClr val="333333"/>
                </a:solidFill>
                <a:effectLst/>
                <a:latin typeface="Lincoln-ProximaNova-Reg"/>
              </a:rPr>
              <a:t>Capstone Project – The Battle of Neighborhoods | Finding a Better Place in Scarborough, Toronto</a:t>
            </a:r>
            <a:br>
              <a:rPr lang="en-US" b="0" i="0" dirty="0">
                <a:solidFill>
                  <a:srgbClr val="333333"/>
                </a:solidFill>
                <a:effectLst/>
                <a:latin typeface="Lincoln-ProximaNova-Reg"/>
              </a:rPr>
            </a:br>
            <a:endParaRPr lang="en-IN" dirty="0"/>
          </a:p>
        </p:txBody>
      </p:sp>
    </p:spTree>
    <p:extLst>
      <p:ext uri="{BB962C8B-B14F-4D97-AF65-F5344CB8AC3E}">
        <p14:creationId xmlns:p14="http://schemas.microsoft.com/office/powerpoint/2010/main" val="401797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352F-26B7-42D2-AD6E-5F0853351BB6}"/>
              </a:ext>
            </a:extLst>
          </p:cNvPr>
          <p:cNvSpPr>
            <a:spLocks noGrp="1"/>
          </p:cNvSpPr>
          <p:nvPr>
            <p:ph type="title"/>
          </p:nvPr>
        </p:nvSpPr>
        <p:spPr>
          <a:xfrm>
            <a:off x="838200" y="365125"/>
            <a:ext cx="10515600" cy="5226050"/>
          </a:xfrm>
        </p:spPr>
        <p:txBody>
          <a:bodyPr>
            <a:noAutofit/>
          </a:bodyPr>
          <a:lstStyle/>
          <a:p>
            <a:r>
              <a:rPr lang="en-US" sz="2800" b="0" i="0" dirty="0">
                <a:solidFill>
                  <a:srgbClr val="333333"/>
                </a:solidFill>
                <a:effectLst/>
                <a:latin typeface="Lincoln-ProximaNova-Reg"/>
              </a:rPr>
              <a:t>5. Discussion Section</a:t>
            </a:r>
            <a:br>
              <a:rPr lang="en-US" sz="2800" b="0" i="0" dirty="0">
                <a:solidFill>
                  <a:srgbClr val="333333"/>
                </a:solidFill>
                <a:effectLst/>
                <a:latin typeface="Lincoln-ProximaNova-Reg"/>
              </a:rPr>
            </a:br>
            <a:r>
              <a:rPr lang="en-US" sz="2800" b="0" i="0" dirty="0">
                <a:solidFill>
                  <a:srgbClr val="333333"/>
                </a:solidFill>
                <a:effectLst/>
                <a:latin typeface="Lincoln-ProximaNova-Reg"/>
              </a:rPr>
              <a:t>Problem Which Tried to Solve:</a:t>
            </a:r>
            <a:br>
              <a:rPr lang="en-US" sz="2800" b="0" i="0" dirty="0">
                <a:solidFill>
                  <a:srgbClr val="333333"/>
                </a:solidFill>
                <a:effectLst/>
                <a:latin typeface="Lincoln-ProximaNova-Reg"/>
              </a:rPr>
            </a:br>
            <a:r>
              <a:rPr lang="en-US" sz="2800" b="0" i="0" dirty="0">
                <a:solidFill>
                  <a:srgbClr val="333333"/>
                </a:solidFill>
                <a:effectLst/>
                <a:latin typeface="Arial" panose="020B0604020202020204" pitchFamily="34" charset="0"/>
              </a:rPr>
              <a:t>The major purpose of this project, is to suggest a better neighborhood in a new city for the person who are </a:t>
            </a:r>
            <a:r>
              <a:rPr lang="en-US" sz="2800" b="0" i="0" dirty="0" err="1">
                <a:solidFill>
                  <a:srgbClr val="333333"/>
                </a:solidFill>
                <a:effectLst/>
                <a:latin typeface="Arial" panose="020B0604020202020204" pitchFamily="34" charset="0"/>
              </a:rPr>
              <a:t>shiffting</a:t>
            </a:r>
            <a:r>
              <a:rPr lang="en-US" sz="2800" b="0" i="0" dirty="0">
                <a:solidFill>
                  <a:srgbClr val="333333"/>
                </a:solidFill>
                <a:effectLst/>
                <a:latin typeface="Arial" panose="020B0604020202020204" pitchFamily="34" charset="0"/>
              </a:rPr>
              <a:t> there. Social presence in society in terms of like minded people. Connectivity to the airport, bus stand, city center, markets and other daily needs things nearby.</a:t>
            </a:r>
            <a:br>
              <a:rPr lang="en-US" sz="2800" b="0" i="0" dirty="0">
                <a:solidFill>
                  <a:srgbClr val="333333"/>
                </a:solidFill>
                <a:effectLst/>
                <a:latin typeface="Arial" panose="020B0604020202020204" pitchFamily="34" charset="0"/>
              </a:rPr>
            </a:br>
            <a:r>
              <a:rPr lang="en-US" sz="2800" b="0" i="0" dirty="0">
                <a:solidFill>
                  <a:srgbClr val="333333"/>
                </a:solidFill>
                <a:effectLst/>
                <a:latin typeface="Lincoln-ProximaNova-Reg"/>
              </a:rPr>
              <a:t>Sorted list of house in terms of housing prices in a ascending or descending order</a:t>
            </a:r>
            <a:br>
              <a:rPr lang="en-US" sz="2800" b="0" i="0" dirty="0">
                <a:solidFill>
                  <a:srgbClr val="333333"/>
                </a:solidFill>
                <a:effectLst/>
                <a:latin typeface="Lincoln-ProximaNova-Reg"/>
              </a:rPr>
            </a:br>
            <a:r>
              <a:rPr lang="en-US" sz="2800" b="0" i="0" dirty="0">
                <a:solidFill>
                  <a:srgbClr val="333333"/>
                </a:solidFill>
                <a:effectLst/>
                <a:latin typeface="Lincoln-ProximaNova-Reg"/>
              </a:rPr>
              <a:t>Sorted list of schools in terms of location, fees, rating and reviews</a:t>
            </a:r>
            <a:br>
              <a:rPr lang="en-US" sz="2800" b="0" i="0" dirty="0">
                <a:solidFill>
                  <a:srgbClr val="333333"/>
                </a:solidFill>
                <a:effectLst/>
                <a:latin typeface="Lincoln-ProximaNova-Reg"/>
              </a:rPr>
            </a:br>
            <a:br>
              <a:rPr lang="en-US" sz="2800" dirty="0"/>
            </a:br>
            <a:endParaRPr lang="en-IN" sz="2800" dirty="0"/>
          </a:p>
        </p:txBody>
      </p:sp>
    </p:spTree>
    <p:extLst>
      <p:ext uri="{BB962C8B-B14F-4D97-AF65-F5344CB8AC3E}">
        <p14:creationId xmlns:p14="http://schemas.microsoft.com/office/powerpoint/2010/main" val="198502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F4E536F-1647-4FFC-B579-A2056C73A6AF}"/>
              </a:ext>
            </a:extLst>
          </p:cNvPr>
          <p:cNvSpPr>
            <a:spLocks noGrp="1" noChangeArrowheads="1"/>
          </p:cNvSpPr>
          <p:nvPr>
            <p:ph type="title"/>
          </p:nvPr>
        </p:nvSpPr>
        <p:spPr bwMode="auto">
          <a:xfrm>
            <a:off x="277761" y="1086310"/>
            <a:ext cx="11914239"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inherit"/>
              </a:rPr>
              <a:t>6. Conclusion Section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Capstone project, using k-means cluster algorithm I separated the neighborhood into 10(Ten) different clusters and for 103 different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lattitude</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logitude</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dataset, which have very-similar neighborhoods around them. Using the charts above results presented to a particular neighborhood based on average house prices and school rating have been made.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 feel rewarded with the efforts and believe this course with all the topics covered is well worthy of appreciation.</a:t>
            </a:r>
            <a:b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project has shown me a practical application to resolve a real situation that has impacting personal and financial impact using Data Science tools.</a:t>
            </a:r>
            <a:b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mapping with Folium is a very powerful technique to consolidate information and make the analysis and decision better with confidence.</a:t>
            </a:r>
            <a:endParaRPr kumimoji="0" lang="en-US" altLang="en-US" sz="13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inherit"/>
              </a:rPr>
              <a:t>Future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Capstone project can be continued for making it more precise in terms to find best house in Scarborough. Best means on the basis of all required things(daily needs or things we need to live a better life) around and also in terms of cost effective.</a:t>
            </a:r>
            <a:endParaRPr kumimoji="0" lang="en-US" altLang="en-US" sz="13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inherit"/>
              </a:rPr>
              <a:t>Libraries Which are Used to </a:t>
            </a:r>
            <a:r>
              <a:rPr kumimoji="0" lang="en-US" altLang="en-US" sz="1300" b="0" i="0" u="none" strike="noStrike" cap="none" normalizeH="0" baseline="0" dirty="0" err="1">
                <a:ln>
                  <a:noFill/>
                </a:ln>
                <a:solidFill>
                  <a:schemeClr val="tx1"/>
                </a:solidFill>
                <a:effectLst/>
                <a:latin typeface="inherit"/>
              </a:rPr>
              <a:t>Develope</a:t>
            </a:r>
            <a:r>
              <a:rPr kumimoji="0" lang="en-US" altLang="en-US" sz="1300" b="0" i="0" u="none" strike="noStrike" cap="none" normalizeH="0" baseline="0" dirty="0">
                <a:ln>
                  <a:noFill/>
                </a:ln>
                <a:solidFill>
                  <a:schemeClr val="tx1"/>
                </a:solidFill>
                <a:effectLst/>
                <a:latin typeface="inherit"/>
              </a:rPr>
              <a:t> the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Pandas: For creating and manipulating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dataframes</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Folium: Python visualization library would be used to visualize the neighborhoods cluster distribution of using interactive leaflet map.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Scikit Learn: For importing k-means clustering.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JSON: Library to handle JSON files.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XML: To separate data from presentation and XML stores data in plain text format.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Geocoder: To retrieve Location Data.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Beautiful Soup and Requests: To scrap and library to handle http requests.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Matplotlib: Python Plotting Module.</a:t>
            </a:r>
            <a:br>
              <a:rPr kumimoji="0" lang="en-US" altLang="en-US"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endParaRPr kumimoji="0" lang="en-US" altLang="en-US" sz="11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672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3DA3-5DF8-4239-BE4F-9E7927E21B5F}"/>
              </a:ext>
            </a:extLst>
          </p:cNvPr>
          <p:cNvSpPr>
            <a:spLocks noGrp="1"/>
          </p:cNvSpPr>
          <p:nvPr>
            <p:ph type="title"/>
          </p:nvPr>
        </p:nvSpPr>
        <p:spPr/>
        <p:txBody>
          <a:bodyPr/>
          <a:lstStyle/>
          <a:p>
            <a:r>
              <a:rPr lang="en-US" b="0" i="0" dirty="0">
                <a:solidFill>
                  <a:srgbClr val="333333"/>
                </a:solidFill>
                <a:effectLst/>
                <a:latin typeface="Lincoln-ProximaNova-Reg"/>
              </a:rPr>
              <a:t>1. Introduction:</a:t>
            </a:r>
            <a:endParaRPr lang="en-IN" dirty="0"/>
          </a:p>
        </p:txBody>
      </p:sp>
      <p:sp>
        <p:nvSpPr>
          <p:cNvPr id="3" name="Content Placeholder 2">
            <a:extLst>
              <a:ext uri="{FF2B5EF4-FFF2-40B4-BE49-F238E27FC236}">
                <a16:creationId xmlns:a16="http://schemas.microsoft.com/office/drawing/2014/main" id="{3A7EBE70-3BC4-402C-8F7D-43F19757FFB9}"/>
              </a:ext>
            </a:extLst>
          </p:cNvPr>
          <p:cNvSpPr>
            <a:spLocks noGrp="1"/>
          </p:cNvSpPr>
          <p:nvPr>
            <p:ph idx="1"/>
          </p:nvPr>
        </p:nvSpPr>
        <p:spPr/>
        <p:txBody>
          <a:bodyPr>
            <a:normAutofit fontScale="62500" lnSpcReduction="20000"/>
          </a:bodyPr>
          <a:lstStyle/>
          <a:p>
            <a:pPr marL="0" indent="0" algn="l">
              <a:buNone/>
            </a:pPr>
            <a:endParaRPr lang="en-US" b="0" i="0" dirty="0">
              <a:solidFill>
                <a:srgbClr val="333333"/>
              </a:solidFill>
              <a:effectLst/>
              <a:latin typeface="Lincoln-ProximaNova-Reg"/>
            </a:endParaRPr>
          </a:p>
          <a:p>
            <a:pPr algn="l"/>
            <a:r>
              <a:rPr lang="en-US" b="0" i="0" dirty="0">
                <a:solidFill>
                  <a:srgbClr val="333333"/>
                </a:solidFill>
                <a:effectLst/>
                <a:latin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a:t>
            </a:r>
            <a:r>
              <a:rPr lang="en-US" b="0" i="0" dirty="0" err="1">
                <a:solidFill>
                  <a:srgbClr val="333333"/>
                </a:solidFill>
                <a:effectLst/>
                <a:latin typeface="Arial" panose="020B0604020202020204" pitchFamily="34" charset="0"/>
              </a:rPr>
              <a:t>Toranto</a:t>
            </a:r>
            <a:r>
              <a:rPr lang="en-US" b="0" i="0" dirty="0">
                <a:solidFill>
                  <a:srgbClr val="333333"/>
                </a:solidFill>
                <a:effectLst/>
                <a:latin typeface="Arial" panose="020B0604020202020204" pitchFamily="34" charset="0"/>
              </a:rPr>
              <a:t>.</a:t>
            </a:r>
          </a:p>
          <a:p>
            <a:pPr algn="l"/>
            <a:r>
              <a:rPr lang="en-US" b="0" i="0" dirty="0">
                <a:solidFill>
                  <a:srgbClr val="333333"/>
                </a:solidFill>
                <a:effectLst/>
                <a:latin typeface="Arial" panose="020B0604020202020204" pitchFamily="34" charset="0"/>
              </a:rPr>
              <a:t>Lots of people are migrating to various states of Canada and needed lots of research for good housing prices and </a:t>
            </a:r>
            <a:r>
              <a:rPr lang="en-US" b="0" i="0" dirty="0" err="1">
                <a:solidFill>
                  <a:srgbClr val="333333"/>
                </a:solidFill>
                <a:effectLst/>
                <a:latin typeface="Arial" panose="020B0604020202020204" pitchFamily="34" charset="0"/>
              </a:rPr>
              <a:t>reputated</a:t>
            </a:r>
            <a:r>
              <a:rPr lang="en-US" b="0" i="0" dirty="0">
                <a:solidFill>
                  <a:srgbClr val="333333"/>
                </a:solidFill>
                <a:effectLst/>
                <a:latin typeface="Arial" panose="020B0604020202020204" pitchFamily="34" charset="0"/>
              </a:rPr>
              <a:t> schools for their children. This project is for those people who are looking for better neighborhoods. For ease of accessing to Cafe, School, Super market, medical shops, grocery shops, mall, theatre, hospital, like minded people, etc.</a:t>
            </a:r>
          </a:p>
          <a:p>
            <a:pPr algn="l"/>
            <a:r>
              <a:rPr lang="en-US" b="0" i="0" dirty="0">
                <a:solidFill>
                  <a:srgbClr val="333333"/>
                </a:solidFill>
                <a:effectLst/>
                <a:latin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b="0" i="0" dirty="0" err="1">
                <a:solidFill>
                  <a:srgbClr val="333333"/>
                </a:solidFill>
                <a:effectLst/>
                <a:latin typeface="Arial" panose="020B0604020202020204" pitchFamily="34" charset="0"/>
              </a:rPr>
              <a:t>freash</a:t>
            </a:r>
            <a:r>
              <a:rPr lang="en-US" b="0" i="0" dirty="0">
                <a:solidFill>
                  <a:srgbClr val="333333"/>
                </a:solidFill>
                <a:effectLst/>
                <a:latin typeface="Arial" panose="020B0604020202020204" pitchFamily="34" charset="0"/>
              </a:rPr>
              <a:t> and waste water and excrement conveyed in sewers and recreational facilities.</a:t>
            </a:r>
          </a:p>
          <a:p>
            <a:pPr algn="l"/>
            <a:r>
              <a:rPr lang="en-US" b="0" i="0" dirty="0">
                <a:solidFill>
                  <a:srgbClr val="333333"/>
                </a:solidFill>
                <a:effectLst/>
                <a:latin typeface="Arial" panose="020B0604020202020204" pitchFamily="34" charset="0"/>
              </a:rPr>
              <a:t>It will help people to get awareness of the area and neighborhood before moving to a new city, state, country or place for their work or to start a new fresh life.</a:t>
            </a:r>
            <a:br>
              <a:rPr lang="en-US" dirty="0"/>
            </a:br>
            <a:endParaRPr lang="en-IN" dirty="0"/>
          </a:p>
        </p:txBody>
      </p:sp>
    </p:spTree>
    <p:extLst>
      <p:ext uri="{BB962C8B-B14F-4D97-AF65-F5344CB8AC3E}">
        <p14:creationId xmlns:p14="http://schemas.microsoft.com/office/powerpoint/2010/main" val="256663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AA46-1C29-43F1-820F-423D3BF7952F}"/>
              </a:ext>
            </a:extLst>
          </p:cNvPr>
          <p:cNvSpPr>
            <a:spLocks noGrp="1"/>
          </p:cNvSpPr>
          <p:nvPr>
            <p:ph type="title"/>
          </p:nvPr>
        </p:nvSpPr>
        <p:spPr/>
        <p:txBody>
          <a:bodyPr/>
          <a:lstStyle/>
          <a:p>
            <a:r>
              <a:rPr kumimoji="0" lang="en-US" altLang="en-US" sz="4400" b="0" i="0" u="none" strike="noStrike" cap="none" normalizeH="0" baseline="0" dirty="0">
                <a:ln>
                  <a:noFill/>
                </a:ln>
                <a:solidFill>
                  <a:srgbClr val="333333"/>
                </a:solidFill>
                <a:effectLst/>
                <a:latin typeface="Lincoln-ProximaNova-Reg"/>
              </a:rPr>
              <a:t>2. Data Section</a:t>
            </a:r>
            <a:endParaRPr lang="en-IN" dirty="0"/>
          </a:p>
        </p:txBody>
      </p:sp>
      <p:sp>
        <p:nvSpPr>
          <p:cNvPr id="4" name="Rectangle 1">
            <a:extLst>
              <a:ext uri="{FF2B5EF4-FFF2-40B4-BE49-F238E27FC236}">
                <a16:creationId xmlns:a16="http://schemas.microsoft.com/office/drawing/2014/main" id="{992B86EC-103F-49A1-9E41-3CFADCC4A8E6}"/>
              </a:ext>
            </a:extLst>
          </p:cNvPr>
          <p:cNvSpPr>
            <a:spLocks noGrp="1" noChangeArrowheads="1"/>
          </p:cNvSpPr>
          <p:nvPr>
            <p:ph idx="1"/>
          </p:nvPr>
        </p:nvSpPr>
        <p:spPr bwMode="auto">
          <a:xfrm>
            <a:off x="838201" y="1773988"/>
            <a:ext cx="9682315" cy="3111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Data Link: https://en.wikipedia.org/wiki/List_of_postal_codes_of_Canada:_M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Will use Scarborough dataset which we scrapped from </a:t>
            </a:r>
            <a:r>
              <a:rPr kumimoji="0" lang="en-US" altLang="en-US" sz="13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wikipedia</a:t>
            </a:r>
            <a:r>
              <a:rPr kumimoji="0" lang="en-US" altLang="en-US" sz="13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on Week 3. Dataset consisting of latitude and longitude, zip codes.</a:t>
            </a:r>
            <a:endParaRPr kumimoji="0" lang="en-US" altLang="en-US" sz="1300" b="0" i="0" u="none" strike="noStrike" cap="none" normalizeH="0" baseline="0" dirty="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Lincoln-ProximaNova-Reg"/>
              </a:rPr>
              <a:t>Foursquare API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We will need data about different venues in different neighborhoods of that specific borough.</a:t>
            </a:r>
            <a:br>
              <a:rPr kumimoji="0" lang="en-US" altLang="en-US" sz="13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r>
              <a:rPr kumimoji="0" lang="en-US" altLang="en-US" sz="13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The data retrieved from Foursquare contained information of venues within a specified distance of the longitude and latitude of the postcodes. The information obtained per venue as follows:</a:t>
            </a:r>
            <a:endParaRPr kumimoji="0" lang="en-US" altLang="en-US" sz="1000" b="0" i="0" u="none" strike="noStrike" cap="none" normalizeH="0" baseline="0" dirty="0">
              <a:ln>
                <a:noFill/>
              </a:ln>
              <a:solidFill>
                <a:srgbClr val="23282D"/>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3282D"/>
                </a:solidFill>
                <a:effectLst/>
                <a:latin typeface="Menlo"/>
              </a:rPr>
              <a:t>1. Neighborhood 2. Neighborhood Latitude 3. Neighborhood Longitude 4. Venue 5. Name of the venue e.g. the name of a store or restaurant 6. Venue Latitude 7. Venue Longitude 8. Venue Category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113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B44A-22D7-4B03-9CCD-78FCFB978210}"/>
              </a:ext>
            </a:extLst>
          </p:cNvPr>
          <p:cNvSpPr>
            <a:spLocks noGrp="1"/>
          </p:cNvSpPr>
          <p:nvPr>
            <p:ph type="title"/>
          </p:nvPr>
        </p:nvSpPr>
        <p:spPr/>
        <p:txBody>
          <a:bodyPr>
            <a:normAutofit fontScale="90000"/>
          </a:bodyPr>
          <a:lstStyle/>
          <a:p>
            <a:r>
              <a:rPr lang="en-IN" b="1" i="0" dirty="0">
                <a:solidFill>
                  <a:srgbClr val="333333"/>
                </a:solidFill>
                <a:effectLst/>
                <a:latin typeface="Arial" panose="020B0604020202020204" pitchFamily="34" charset="0"/>
              </a:rPr>
              <a:t>Map of Scarborough</a:t>
            </a:r>
            <a:br>
              <a:rPr lang="en-IN" b="0" i="0" dirty="0">
                <a:solidFill>
                  <a:srgbClr val="333333"/>
                </a:solidFill>
                <a:effectLst/>
                <a:latin typeface="Arial" panose="020B0604020202020204" pitchFamily="34" charset="0"/>
              </a:rPr>
            </a:br>
            <a:br>
              <a:rPr lang="en-IN" b="0" i="0" dirty="0">
                <a:solidFill>
                  <a:srgbClr val="333333"/>
                </a:solidFill>
                <a:effectLst/>
                <a:latin typeface="Lincoln-ProximaNova-Reg"/>
              </a:rPr>
            </a:br>
            <a:endParaRPr lang="en-IN" dirty="0"/>
          </a:p>
        </p:txBody>
      </p:sp>
      <p:pic>
        <p:nvPicPr>
          <p:cNvPr id="5" name="Content Placeholder 4">
            <a:extLst>
              <a:ext uri="{FF2B5EF4-FFF2-40B4-BE49-F238E27FC236}">
                <a16:creationId xmlns:a16="http://schemas.microsoft.com/office/drawing/2014/main" id="{B3BD77AB-255E-4A5C-BC28-3FEFABF405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576" y="1825625"/>
            <a:ext cx="7738848" cy="4351338"/>
          </a:xfrm>
        </p:spPr>
      </p:pic>
    </p:spTree>
    <p:extLst>
      <p:ext uri="{BB962C8B-B14F-4D97-AF65-F5344CB8AC3E}">
        <p14:creationId xmlns:p14="http://schemas.microsoft.com/office/powerpoint/2010/main" val="216948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B5D5-FD14-4B6E-94B5-495520600EBA}"/>
              </a:ext>
            </a:extLst>
          </p:cNvPr>
          <p:cNvSpPr>
            <a:spLocks noGrp="1"/>
          </p:cNvSpPr>
          <p:nvPr>
            <p:ph type="title"/>
          </p:nvPr>
        </p:nvSpPr>
        <p:spPr/>
        <p:txBody>
          <a:bodyPr>
            <a:normAutofit fontScale="90000"/>
          </a:bodyPr>
          <a:lstStyle/>
          <a:p>
            <a:r>
              <a:rPr lang="en-US" b="0" i="0" dirty="0">
                <a:solidFill>
                  <a:srgbClr val="333333"/>
                </a:solidFill>
                <a:effectLst/>
                <a:latin typeface="Lincoln-ProximaNova-Reg"/>
              </a:rPr>
              <a:t>3. Methodology Section</a:t>
            </a:r>
            <a:br>
              <a:rPr lang="en-US" b="0" i="0" dirty="0">
                <a:solidFill>
                  <a:srgbClr val="333333"/>
                </a:solidFill>
                <a:effectLst/>
                <a:latin typeface="Lincoln-ProximaNova-Reg"/>
              </a:rPr>
            </a:br>
            <a:r>
              <a:rPr lang="en-US" b="0" i="0" dirty="0">
                <a:solidFill>
                  <a:srgbClr val="333333"/>
                </a:solidFill>
                <a:effectLst/>
                <a:latin typeface="Lincoln-ProximaNova-Reg"/>
              </a:rPr>
              <a:t>Clustering Approach:</a:t>
            </a:r>
            <a:br>
              <a:rPr lang="en-US" b="0" i="0" dirty="0">
                <a:solidFill>
                  <a:srgbClr val="333333"/>
                </a:solidFill>
                <a:effectLst/>
                <a:latin typeface="Lincoln-ProximaNova-Reg"/>
              </a:rPr>
            </a:br>
            <a:br>
              <a:rPr lang="en-US" dirty="0"/>
            </a:br>
            <a:endParaRPr lang="en-IN" dirty="0"/>
          </a:p>
        </p:txBody>
      </p:sp>
      <p:sp>
        <p:nvSpPr>
          <p:cNvPr id="3" name="Content Placeholder 2">
            <a:extLst>
              <a:ext uri="{FF2B5EF4-FFF2-40B4-BE49-F238E27FC236}">
                <a16:creationId xmlns:a16="http://schemas.microsoft.com/office/drawing/2014/main" id="{134603AD-8E8E-47E8-9B66-E6B65C71AC69}"/>
              </a:ext>
            </a:extLst>
          </p:cNvPr>
          <p:cNvSpPr>
            <a:spLocks noGrp="1"/>
          </p:cNvSpPr>
          <p:nvPr>
            <p:ph idx="1"/>
          </p:nvPr>
        </p:nvSpPr>
        <p:spPr/>
        <p:txBody>
          <a:bodyPr/>
          <a:lstStyle/>
          <a:p>
            <a:pPr algn="l"/>
            <a:r>
              <a:rPr lang="en-US" b="0" i="0" dirty="0">
                <a:solidFill>
                  <a:srgbClr val="333333"/>
                </a:solidFill>
                <a:effectLst/>
                <a:latin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lgn="l"/>
            <a:r>
              <a:rPr lang="en-US" b="1" i="0" dirty="0">
                <a:solidFill>
                  <a:srgbClr val="333333"/>
                </a:solidFill>
                <a:effectLst/>
                <a:latin typeface="Arial" panose="020B0604020202020204" pitchFamily="34" charset="0"/>
              </a:rPr>
              <a:t>Using K-Means Clustering Approach</a:t>
            </a:r>
            <a:r>
              <a:rPr lang="en-US" b="0" i="0" dirty="0">
                <a:solidFill>
                  <a:srgbClr val="333333"/>
                </a:solidFill>
                <a:effectLst/>
                <a:latin typeface="Arial" panose="020B0604020202020204" pitchFamily="34" charset="0"/>
              </a:rPr>
              <a:t> | Most Common Venue</a:t>
            </a:r>
          </a:p>
        </p:txBody>
      </p:sp>
    </p:spTree>
    <p:extLst>
      <p:ext uri="{BB962C8B-B14F-4D97-AF65-F5344CB8AC3E}">
        <p14:creationId xmlns:p14="http://schemas.microsoft.com/office/powerpoint/2010/main" val="305270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5DCE8-15AF-4F6E-8E57-283E3DA109F9}"/>
              </a:ext>
            </a:extLst>
          </p:cNvPr>
          <p:cNvSpPr>
            <a:spLocks noGrp="1"/>
          </p:cNvSpPr>
          <p:nvPr>
            <p:ph idx="4294967295"/>
          </p:nvPr>
        </p:nvSpPr>
        <p:spPr>
          <a:xfrm>
            <a:off x="361950" y="4484916"/>
            <a:ext cx="10515600" cy="2144713"/>
          </a:xfrm>
        </p:spPr>
        <p:txBody>
          <a:bodyPr>
            <a:normAutofit fontScale="70000" lnSpcReduction="20000"/>
          </a:bodyPr>
          <a:lstStyle/>
          <a:p>
            <a:pPr algn="l"/>
            <a:r>
              <a:rPr lang="en-US" b="0" i="0" dirty="0">
                <a:solidFill>
                  <a:srgbClr val="333333"/>
                </a:solidFill>
                <a:effectLst/>
                <a:latin typeface="Lincoln-ProximaNova-Reg"/>
              </a:rPr>
              <a:t>Work Flow:</a:t>
            </a:r>
          </a:p>
          <a:p>
            <a:pPr algn="l"/>
            <a:r>
              <a:rPr lang="en-US" b="0" i="0" dirty="0">
                <a:solidFill>
                  <a:srgbClr val="333333"/>
                </a:solidFill>
                <a:effectLst/>
                <a:latin typeface="Arial" panose="020B0604020202020204"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p>
          <a:p>
            <a:pPr algn="l"/>
            <a:r>
              <a:rPr lang="en-US" b="0" i="0" dirty="0">
                <a:solidFill>
                  <a:srgbClr val="333333"/>
                </a:solidFill>
                <a:effectLst/>
                <a:latin typeface="Arial" panose="020B0604020202020204" pitchFamily="34" charset="0"/>
              </a:rPr>
              <a:t>would be set to 500.</a:t>
            </a:r>
          </a:p>
          <a:p>
            <a:br>
              <a:rPr lang="en-US" dirty="0"/>
            </a:br>
            <a:endParaRPr lang="en-IN" dirty="0"/>
          </a:p>
        </p:txBody>
      </p:sp>
      <p:pic>
        <p:nvPicPr>
          <p:cNvPr id="5" name="Picture 4">
            <a:extLst>
              <a:ext uri="{FF2B5EF4-FFF2-40B4-BE49-F238E27FC236}">
                <a16:creationId xmlns:a16="http://schemas.microsoft.com/office/drawing/2014/main" id="{0B9D34A1-2AB7-4B18-A4B8-081E22774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175" y="228371"/>
            <a:ext cx="6689316" cy="3803314"/>
          </a:xfrm>
          <a:prstGeom prst="rect">
            <a:avLst/>
          </a:prstGeom>
        </p:spPr>
      </p:pic>
    </p:spTree>
    <p:extLst>
      <p:ext uri="{BB962C8B-B14F-4D97-AF65-F5344CB8AC3E}">
        <p14:creationId xmlns:p14="http://schemas.microsoft.com/office/powerpoint/2010/main" val="322579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51DF-4CA0-4CDF-8B1E-8CA357FECAD8}"/>
              </a:ext>
            </a:extLst>
          </p:cNvPr>
          <p:cNvSpPr>
            <a:spLocks noGrp="1"/>
          </p:cNvSpPr>
          <p:nvPr>
            <p:ph type="title"/>
          </p:nvPr>
        </p:nvSpPr>
        <p:spPr/>
        <p:txBody>
          <a:bodyPr>
            <a:normAutofit fontScale="90000"/>
          </a:bodyPr>
          <a:lstStyle/>
          <a:p>
            <a:r>
              <a:rPr lang="en-US" b="0" i="0" dirty="0">
                <a:solidFill>
                  <a:srgbClr val="333333"/>
                </a:solidFill>
                <a:effectLst/>
                <a:latin typeface="Lincoln-ProximaNova-Reg"/>
              </a:rPr>
              <a:t>4. Results Section</a:t>
            </a:r>
            <a:br>
              <a:rPr lang="en-US" b="0" i="0" dirty="0">
                <a:solidFill>
                  <a:srgbClr val="333333"/>
                </a:solidFill>
                <a:effectLst/>
                <a:latin typeface="Lincoln-ProximaNova-Reg"/>
              </a:rPr>
            </a:br>
            <a:r>
              <a:rPr lang="en-US" b="1" i="0" dirty="0">
                <a:solidFill>
                  <a:srgbClr val="333333"/>
                </a:solidFill>
                <a:effectLst/>
                <a:latin typeface="Arial" panose="020B0604020202020204" pitchFamily="34" charset="0"/>
              </a:rPr>
              <a:t>Map of Clusters in Scarborough</a:t>
            </a:r>
            <a:br>
              <a:rPr lang="en-US" b="0" i="0" dirty="0">
                <a:solidFill>
                  <a:srgbClr val="333333"/>
                </a:solidFill>
                <a:effectLst/>
                <a:latin typeface="Arial" panose="020B0604020202020204" pitchFamily="34" charset="0"/>
              </a:rPr>
            </a:br>
            <a:br>
              <a:rPr lang="en-US" b="0" i="0" dirty="0">
                <a:solidFill>
                  <a:srgbClr val="333333"/>
                </a:solidFill>
                <a:effectLst/>
                <a:latin typeface="Lincoln-ProximaNova-Reg"/>
              </a:rPr>
            </a:br>
            <a:endParaRPr lang="en-IN" dirty="0"/>
          </a:p>
        </p:txBody>
      </p:sp>
      <p:pic>
        <p:nvPicPr>
          <p:cNvPr id="4" name="Picture 3">
            <a:extLst>
              <a:ext uri="{FF2B5EF4-FFF2-40B4-BE49-F238E27FC236}">
                <a16:creationId xmlns:a16="http://schemas.microsoft.com/office/drawing/2014/main" id="{5868C0AD-F0FA-4241-B66D-EECE234C8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8234"/>
            <a:ext cx="9677400" cy="5441332"/>
          </a:xfrm>
          <a:prstGeom prst="rect">
            <a:avLst/>
          </a:prstGeom>
        </p:spPr>
      </p:pic>
    </p:spTree>
    <p:extLst>
      <p:ext uri="{BB962C8B-B14F-4D97-AF65-F5344CB8AC3E}">
        <p14:creationId xmlns:p14="http://schemas.microsoft.com/office/powerpoint/2010/main" val="389917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76DD-92F3-489E-98D5-F5E998E7CDE7}"/>
              </a:ext>
            </a:extLst>
          </p:cNvPr>
          <p:cNvSpPr>
            <a:spLocks noGrp="1"/>
          </p:cNvSpPr>
          <p:nvPr>
            <p:ph type="title"/>
          </p:nvPr>
        </p:nvSpPr>
        <p:spPr/>
        <p:txBody>
          <a:bodyPr>
            <a:normAutofit fontScale="90000"/>
          </a:bodyPr>
          <a:lstStyle/>
          <a:p>
            <a:r>
              <a:rPr lang="en-US" b="1" i="0">
                <a:solidFill>
                  <a:srgbClr val="333333"/>
                </a:solidFill>
                <a:effectLst/>
                <a:latin typeface="Arial" panose="020B0604020202020204" pitchFamily="34" charset="0"/>
              </a:rPr>
              <a:t>School Ratings by Clusters in Scarborough</a:t>
            </a:r>
            <a:br>
              <a:rPr lang="en-US" b="0" i="0">
                <a:solidFill>
                  <a:srgbClr val="333333"/>
                </a:solidFill>
                <a:effectLst/>
                <a:latin typeface="Arial" panose="020B0604020202020204" pitchFamily="34" charset="0"/>
              </a:rPr>
            </a:br>
            <a:br>
              <a:rPr lang="en-US" b="0" i="0">
                <a:solidFill>
                  <a:srgbClr val="333333"/>
                </a:solidFill>
                <a:effectLst/>
                <a:latin typeface="Lincoln-ProximaNova-Reg"/>
              </a:rPr>
            </a:br>
            <a:endParaRPr lang="en-IN"/>
          </a:p>
        </p:txBody>
      </p:sp>
      <p:pic>
        <p:nvPicPr>
          <p:cNvPr id="4" name="Picture 3">
            <a:extLst>
              <a:ext uri="{FF2B5EF4-FFF2-40B4-BE49-F238E27FC236}">
                <a16:creationId xmlns:a16="http://schemas.microsoft.com/office/drawing/2014/main" id="{C14B7261-11D1-4519-B312-74D650464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463" y="1181100"/>
            <a:ext cx="7969073" cy="5676900"/>
          </a:xfrm>
          <a:prstGeom prst="rect">
            <a:avLst/>
          </a:prstGeom>
        </p:spPr>
      </p:pic>
    </p:spTree>
    <p:extLst>
      <p:ext uri="{BB962C8B-B14F-4D97-AF65-F5344CB8AC3E}">
        <p14:creationId xmlns:p14="http://schemas.microsoft.com/office/powerpoint/2010/main" val="297586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3B52-FE8B-4894-9F6B-5122D885D71E}"/>
              </a:ext>
            </a:extLst>
          </p:cNvPr>
          <p:cNvSpPr>
            <a:spLocks noGrp="1"/>
          </p:cNvSpPr>
          <p:nvPr>
            <p:ph type="title"/>
          </p:nvPr>
        </p:nvSpPr>
        <p:spPr>
          <a:xfrm>
            <a:off x="733425" y="631825"/>
            <a:ext cx="10515600" cy="4702175"/>
          </a:xfrm>
        </p:spPr>
        <p:txBody>
          <a:bodyPr>
            <a:noAutofit/>
          </a:bodyPr>
          <a:lstStyle/>
          <a:p>
            <a:r>
              <a:rPr lang="en-US" sz="2800" b="0" i="0" dirty="0">
                <a:solidFill>
                  <a:srgbClr val="333333"/>
                </a:solidFill>
                <a:effectLst/>
                <a:latin typeface="Lincoln-ProximaNova-Reg"/>
              </a:rPr>
              <a:t>The Location:</a:t>
            </a:r>
            <a:br>
              <a:rPr lang="en-US" sz="2800" b="0" i="0" dirty="0">
                <a:solidFill>
                  <a:srgbClr val="333333"/>
                </a:solidFill>
                <a:effectLst/>
                <a:latin typeface="Lincoln-ProximaNova-Reg"/>
              </a:rPr>
            </a:br>
            <a:r>
              <a:rPr lang="en-US" sz="2800" b="0" i="0" dirty="0">
                <a:solidFill>
                  <a:srgbClr val="333333"/>
                </a:solidFill>
                <a:effectLst/>
                <a:latin typeface="Arial" panose="020B0604020202020204" pitchFamily="34"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br>
              <a:rPr lang="en-US" sz="2800" b="0" i="0" dirty="0">
                <a:solidFill>
                  <a:srgbClr val="333333"/>
                </a:solidFill>
                <a:effectLst/>
                <a:latin typeface="Arial" panose="020B0604020202020204" pitchFamily="34" charset="0"/>
              </a:rPr>
            </a:br>
            <a:r>
              <a:rPr lang="en-US" sz="2800" b="0" i="0" dirty="0">
                <a:solidFill>
                  <a:srgbClr val="333333"/>
                </a:solidFill>
                <a:effectLst/>
                <a:latin typeface="Lincoln-ProximaNova-Reg"/>
              </a:rPr>
              <a:t>Foursquare API:</a:t>
            </a:r>
            <a:br>
              <a:rPr lang="en-US" sz="2800" b="0" i="0" dirty="0">
                <a:solidFill>
                  <a:srgbClr val="333333"/>
                </a:solidFill>
                <a:effectLst/>
                <a:latin typeface="Lincoln-ProximaNova-Reg"/>
              </a:rPr>
            </a:br>
            <a:r>
              <a:rPr lang="en-US" sz="2800" b="0" i="0" dirty="0">
                <a:solidFill>
                  <a:srgbClr val="333333"/>
                </a:solidFill>
                <a:effectLst/>
                <a:latin typeface="Arial" panose="020B0604020202020204" pitchFamily="34" charset="0"/>
              </a:rPr>
              <a:t>This Capstone project have used Four-square API as its prime data gathering source as it has a database of millions of places, especially their places API which provides the ability to perform location search, location sharing and details about a business.</a:t>
            </a:r>
          </a:p>
        </p:txBody>
      </p:sp>
    </p:spTree>
    <p:extLst>
      <p:ext uri="{BB962C8B-B14F-4D97-AF65-F5344CB8AC3E}">
        <p14:creationId xmlns:p14="http://schemas.microsoft.com/office/powerpoint/2010/main" val="3083435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1182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inherit</vt:lpstr>
      <vt:lpstr>Lincoln-ProximaNova-Reg</vt:lpstr>
      <vt:lpstr>Menlo</vt:lpstr>
      <vt:lpstr>Office Theme</vt:lpstr>
      <vt:lpstr>Capstone Project – The Battle of Neighborhoods | Finding a Better Place in Scarborough, Toronto </vt:lpstr>
      <vt:lpstr>1. Introduction:</vt:lpstr>
      <vt:lpstr>2. Data Section</vt:lpstr>
      <vt:lpstr>Map of Scarborough  </vt:lpstr>
      <vt:lpstr>3. Methodology Section Clustering Approach:  </vt:lpstr>
      <vt:lpstr>PowerPoint Presentation</vt:lpstr>
      <vt:lpstr>4. Results Section Map of Clusters in Scarborough  </vt:lpstr>
      <vt:lpstr>School Ratings by Clusters in Scarborough  </vt:lpstr>
      <vt:lpstr>The Location: 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 Foursquare API: This Capstone project have used Four-square API as its prime data gathering source as it has a database of millions of places, especially their places API which provides the ability to perform location search, location sharing and details about a business.</vt:lpstr>
      <vt:lpstr>5. Discussion Section Problem Which Tried to Solve: The major purpose of this project, is to suggest a better neighborhood in a new city for the person who are shiffting there. Social presence in society in terms of like minded people. Connectivity to the airport, bus stand, city center, markets and other daily needs things nearby. Sorted list of house in terms of housing prices in a ascending or descending order Sorted list of schools in terms of location, fees, rating and reviews  </vt:lpstr>
      <vt:lpstr>6. Conclusion Section In this Capstone project, using k-means cluster algorithm I separated the neighborhood into 10(Ten) different clusters and for 103 different lattitude and logitude from dataset, which have very-similar neighborhoods around them. Using the charts above results presented to a particular neighborhood based on average house prices and school rating have been made. 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 Future Works: This Capstone project can be continued for making it more precise in terms to find best house in Scarborough. Best means on the basis of all required things(daily needs or things we need to live a better life) around and also in terms of cost effective. Libraries Which are Used to Develope the Project: Pandas: For creating and manipulating dataframes. Folium: Python visualization library would be used to visualize the neighborhoods cluster distribution of using interactive leaflet map. Scikit Learn: For importing k-means clustering. JSON: Library to handle JSON files. XML: To separate data from presentation and XML stores data in plain text format. Geocoder: To retrieve Location Data. Beautiful Soup and Requests: To scrap and library to handle http requests. Matplotlib: Python Plotting Module.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Finding a Better Place in Scarborough, Toronto</dc:title>
  <dc:creator>disha.janjalkar@gmail.com</dc:creator>
  <cp:lastModifiedBy>disha.janjalkar@gmail.com</cp:lastModifiedBy>
  <cp:revision>2</cp:revision>
  <dcterms:created xsi:type="dcterms:W3CDTF">2020-10-30T14:10:36Z</dcterms:created>
  <dcterms:modified xsi:type="dcterms:W3CDTF">2020-10-30T14:21:49Z</dcterms:modified>
</cp:coreProperties>
</file>