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Ex3.xml" ContentType="application/vnd.ms-office.chartex+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charts/chartEx4.xml" ContentType="application/vnd.ms-office.chartex+xml"/>
  <Override PartName="/ppt/charts/style5.xml" ContentType="application/vnd.ms-office.chartstyle+xml"/>
  <Override PartName="/ppt/charts/colors5.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3.xml" ContentType="application/vnd.openxmlformats-officedocument.presentationml.notesSlide+xml"/>
  <Override PartName="/ppt/charts/chart4.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4.xml" ContentType="application/vnd.openxmlformats-officedocument.presentationml.notesSlide+xml"/>
  <Override PartName="/ppt/charts/chart5.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5.xml" ContentType="application/vnd.openxmlformats-officedocument.presentationml.notesSlide+xml"/>
  <Override PartName="/ppt/charts/chart6.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6.xml" ContentType="application/vnd.openxmlformats-officedocument.presentationml.notesSlide+xml"/>
  <Override PartName="/ppt/charts/chart7.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7.xml" ContentType="application/vnd.openxmlformats-officedocument.presentationml.notesSlide+xml"/>
  <Override PartName="/ppt/charts/chart8.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8.xml" ContentType="application/vnd.openxmlformats-officedocument.presentationml.notesSlide+xml"/>
  <Override PartName="/ppt/charts/chart9.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2"/>
  </p:notesMasterIdLst>
  <p:sldIdLst>
    <p:sldId id="256" r:id="rId3"/>
    <p:sldId id="292" r:id="rId4"/>
    <p:sldId id="291" r:id="rId5"/>
    <p:sldId id="293" r:id="rId6"/>
    <p:sldId id="283" r:id="rId7"/>
    <p:sldId id="259" r:id="rId8"/>
    <p:sldId id="260" r:id="rId9"/>
    <p:sldId id="261" r:id="rId10"/>
    <p:sldId id="264" r:id="rId11"/>
    <p:sldId id="267" r:id="rId12"/>
    <p:sldId id="265" r:id="rId13"/>
    <p:sldId id="285" r:id="rId14"/>
    <p:sldId id="282" r:id="rId15"/>
    <p:sldId id="284" r:id="rId16"/>
    <p:sldId id="257" r:id="rId17"/>
    <p:sldId id="258" r:id="rId18"/>
    <p:sldId id="286" r:id="rId19"/>
    <p:sldId id="294" r:id="rId20"/>
    <p:sldId id="289" r:id="rId21"/>
  </p:sldIdLst>
  <p:sldSz cx="9144000" cy="5143500" type="screen16x9"/>
  <p:notesSz cx="6858000" cy="9144000"/>
  <p:embeddedFontLst>
    <p:embeddedFont>
      <p:font typeface="Fira Sans Extra Condensed" panose="020B0503050000020004" pitchFamily="34" charset="0"/>
      <p:regular r:id="rId23"/>
      <p:bold r:id="rId24"/>
      <p:italic r:id="rId25"/>
      <p:boldItalic r:id="rId26"/>
    </p:embeddedFont>
    <p:embeddedFont>
      <p:font typeface="Fira Sans Extra Condensed Medium" panose="020B0604020202020204" charset="0"/>
      <p:regular r:id="rId27"/>
      <p:bold r:id="rId28"/>
      <p:italic r:id="rId29"/>
      <p:boldItalic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9" Type="http://schemas.openxmlformats.org/officeDocument/2006/relationships/font" Target="fonts/font17.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Sheet1!$A$2:$A$5</c:f>
              <c:numCache>
                <c:formatCode>General</c:formatCode>
                <c:ptCount val="2"/>
                <c:pt idx="0">
                  <c:v>0</c:v>
                </c:pt>
                <c:pt idx="1">
                  <c:v>1</c:v>
                </c:pt>
              </c:numCache>
              <c:extLst/>
            </c:numRef>
          </c:cat>
          <c:val>
            <c:numRef>
              <c:f>Sheet1!$B$2:$B$5</c:f>
              <c:numCache>
                <c:formatCode>General</c:formatCode>
                <c:ptCount val="2"/>
                <c:pt idx="0">
                  <c:v>89</c:v>
                </c:pt>
                <c:pt idx="1">
                  <c:v>525</c:v>
                </c:pt>
              </c:numCache>
              <c:extLst/>
            </c:numRef>
          </c:val>
          <c:extLst>
            <c:ext xmlns:c16="http://schemas.microsoft.com/office/drawing/2014/chart" uri="{C3380CC4-5D6E-409C-BE32-E72D297353CC}">
              <c16:uniqueId val="{00000000-C808-4F6A-A98F-DA5FB73419CF}"/>
            </c:ext>
          </c:extLst>
        </c:ser>
        <c:dLbls>
          <c:dLblPos val="outEnd"/>
          <c:showLegendKey val="0"/>
          <c:showVal val="1"/>
          <c:showCatName val="0"/>
          <c:showSerName val="0"/>
          <c:showPercent val="0"/>
          <c:showBubbleSize val="0"/>
        </c:dLbls>
        <c:gapWidth val="355"/>
        <c:overlap val="-70"/>
        <c:axId val="451906424"/>
        <c:axId val="451904624"/>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Series 2</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numRef>
                    <c:extLst>
                      <c:ext uri="{02D57815-91ED-43cb-92C2-25804820EDAC}">
                        <c15:formulaRef>
                          <c15:sqref>Sheet1!$A$2:$A$5</c15:sqref>
                        </c15:formulaRef>
                      </c:ext>
                    </c:extLst>
                    <c:numCache>
                      <c:formatCode>General</c:formatCode>
                      <c:ptCount val="2"/>
                      <c:pt idx="0">
                        <c:v>0</c:v>
                      </c:pt>
                      <c:pt idx="1">
                        <c:v>1</c:v>
                      </c:pt>
                    </c:numCache>
                  </c:numRef>
                </c:cat>
                <c:val>
                  <c:numRef>
                    <c:extLst>
                      <c:ext uri="{02D57815-91ED-43cb-92C2-25804820EDAC}">
                        <c15:formulaRef>
                          <c15:sqref>Sheet1!$C$2:$C$5</c15:sqref>
                        </c15:formulaRef>
                      </c:ext>
                    </c:extLst>
                    <c:numCache>
                      <c:formatCode>General</c:formatCode>
                      <c:ptCount val="2"/>
                    </c:numCache>
                  </c:numRef>
                </c:val>
                <c:extLst>
                  <c:ext xmlns:c16="http://schemas.microsoft.com/office/drawing/2014/chart" uri="{C3380CC4-5D6E-409C-BE32-E72D297353CC}">
                    <c16:uniqueId val="{00000001-C808-4F6A-A98F-DA5FB73419C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Column1</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2"/>
                      <c:pt idx="0">
                        <c:v>0</c:v>
                      </c:pt>
                      <c:pt idx="1">
                        <c:v>1</c:v>
                      </c:pt>
                    </c:numCache>
                  </c:num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numCache>
                  </c:numRef>
                </c:val>
                <c:extLst xmlns:c15="http://schemas.microsoft.com/office/drawing/2012/chart">
                  <c:ext xmlns:c16="http://schemas.microsoft.com/office/drawing/2014/chart" uri="{C3380CC4-5D6E-409C-BE32-E72D297353CC}">
                    <c16:uniqueId val="{00000002-C808-4F6A-A98F-DA5FB73419CF}"/>
                  </c:ext>
                </c:extLst>
              </c15:ser>
            </c15:filteredBarSeries>
          </c:ext>
        </c:extLst>
      </c:barChart>
      <c:catAx>
        <c:axId val="451906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1904624"/>
        <c:crosses val="autoZero"/>
        <c:auto val="1"/>
        <c:lblAlgn val="ctr"/>
        <c:lblOffset val="100"/>
        <c:noMultiLvlLbl val="0"/>
      </c:catAx>
      <c:valAx>
        <c:axId val="451904624"/>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19064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E459-4530-AEA9-D1A13CC6985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E459-4530-AEA9-D1A13CC6985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E459-4530-AEA9-D1A13CC6985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E459-4530-AEA9-D1A13CC6985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0</c:v>
                </c:pt>
                <c:pt idx="1">
                  <c:v>1</c:v>
                </c:pt>
                <c:pt idx="2">
                  <c:v>2</c:v>
                </c:pt>
                <c:pt idx="3">
                  <c:v>3+</c:v>
                </c:pt>
              </c:strCache>
            </c:strRef>
          </c:cat>
          <c:val>
            <c:numRef>
              <c:f>Sheet1!$B$2:$B$5</c:f>
              <c:numCache>
                <c:formatCode>General</c:formatCode>
                <c:ptCount val="4"/>
                <c:pt idx="0">
                  <c:v>360</c:v>
                </c:pt>
                <c:pt idx="1">
                  <c:v>102</c:v>
                </c:pt>
                <c:pt idx="2">
                  <c:v>101</c:v>
                </c:pt>
                <c:pt idx="3">
                  <c:v>51</c:v>
                </c:pt>
              </c:numCache>
            </c:numRef>
          </c:val>
          <c:extLst>
            <c:ext xmlns:c16="http://schemas.microsoft.com/office/drawing/2014/chart" uri="{C3380CC4-5D6E-409C-BE32-E72D297353CC}">
              <c16:uniqueId val="{00000000-DDD9-490E-923C-176AEBB39C95}"/>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9230806089696107E-2"/>
          <c:y val="0.16347588104884947"/>
          <c:w val="0.83336706410127892"/>
          <c:h val="0.71873862854521831"/>
        </c:manualLayout>
      </c:layout>
      <c:barChart>
        <c:barDir val="col"/>
        <c:grouping val="clustered"/>
        <c:varyColors val="0"/>
        <c:ser>
          <c:idx val="0"/>
          <c:order val="0"/>
          <c:tx>
            <c:strRef>
              <c:f>Sheet1!$B$1</c:f>
              <c:strCache>
                <c:ptCount val="1"/>
                <c:pt idx="0">
                  <c:v>Yes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2"/>
                <c:pt idx="0">
                  <c:v>Male</c:v>
                </c:pt>
                <c:pt idx="1">
                  <c:v>Female</c:v>
                </c:pt>
              </c:strCache>
              <c:extLst/>
            </c:strRef>
          </c:cat>
          <c:val>
            <c:numRef>
              <c:f>Sheet1!$B$2:$B$5</c:f>
              <c:numCache>
                <c:formatCode>General</c:formatCode>
                <c:ptCount val="2"/>
                <c:pt idx="0">
                  <c:v>347</c:v>
                </c:pt>
                <c:pt idx="1">
                  <c:v>75</c:v>
                </c:pt>
              </c:numCache>
              <c:extLst/>
            </c:numRef>
          </c:val>
          <c:extLst>
            <c:ext xmlns:c16="http://schemas.microsoft.com/office/drawing/2014/chart" uri="{C3380CC4-5D6E-409C-BE32-E72D297353CC}">
              <c16:uniqueId val="{00000000-25A5-46F8-98F3-C1222D5291E6}"/>
            </c:ext>
          </c:extLst>
        </c:ser>
        <c:ser>
          <c:idx val="1"/>
          <c:order val="1"/>
          <c:tx>
            <c:strRef>
              <c:f>Sheet1!$C$1</c:f>
              <c:strCache>
                <c:ptCount val="1"/>
                <c:pt idx="0">
                  <c:v>No</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2"/>
                <c:pt idx="0">
                  <c:v>Male</c:v>
                </c:pt>
                <c:pt idx="1">
                  <c:v>Female</c:v>
                </c:pt>
              </c:strCache>
              <c:extLst/>
            </c:strRef>
          </c:cat>
          <c:val>
            <c:numRef>
              <c:f>Sheet1!$C$2:$C$5</c:f>
              <c:numCache>
                <c:formatCode>General</c:formatCode>
                <c:ptCount val="2"/>
                <c:pt idx="0">
                  <c:v>155</c:v>
                </c:pt>
                <c:pt idx="1">
                  <c:v>37</c:v>
                </c:pt>
              </c:numCache>
              <c:extLst/>
            </c:numRef>
          </c:val>
          <c:extLst>
            <c:ext xmlns:c16="http://schemas.microsoft.com/office/drawing/2014/chart" uri="{C3380CC4-5D6E-409C-BE32-E72D297353CC}">
              <c16:uniqueId val="{00000001-25A5-46F8-98F3-C1222D5291E6}"/>
            </c:ext>
          </c:extLst>
        </c:ser>
        <c:dLbls>
          <c:dLblPos val="inEnd"/>
          <c:showLegendKey val="0"/>
          <c:showVal val="1"/>
          <c:showCatName val="0"/>
          <c:showSerName val="0"/>
          <c:showPercent val="0"/>
          <c:showBubbleSize val="0"/>
        </c:dLbls>
        <c:gapWidth val="80"/>
        <c:overlap val="25"/>
        <c:axId val="481916928"/>
        <c:axId val="481919448"/>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Sheet1!$A$2:$A$5</c15:sqref>
                        </c15:formulaRef>
                      </c:ext>
                    </c:extLst>
                    <c:strCache>
                      <c:ptCount val="2"/>
                      <c:pt idx="0">
                        <c:v>Male</c:v>
                      </c:pt>
                      <c:pt idx="1">
                        <c:v>Female</c:v>
                      </c:pt>
                    </c:strCache>
                  </c:strRef>
                </c:cat>
                <c:val>
                  <c:numRef>
                    <c:extLst>
                      <c:ext uri="{02D57815-91ED-43cb-92C2-25804820EDAC}">
                        <c15:formulaRef>
                          <c15:sqref>Sheet1!$D$2:$D$5</c15:sqref>
                        </c15:formulaRef>
                      </c:ext>
                    </c:extLst>
                    <c:numCache>
                      <c:formatCode>General</c:formatCode>
                      <c:ptCount val="2"/>
                    </c:numCache>
                  </c:numRef>
                </c:val>
                <c:extLst>
                  <c:ext xmlns:c16="http://schemas.microsoft.com/office/drawing/2014/chart" uri="{C3380CC4-5D6E-409C-BE32-E72D297353CC}">
                    <c16:uniqueId val="{00000002-25A5-46F8-98F3-C1222D5291E6}"/>
                  </c:ext>
                </c:extLst>
              </c15:ser>
            </c15:filteredBarSeries>
          </c:ext>
        </c:extLst>
      </c:barChart>
      <c:catAx>
        <c:axId val="481916928"/>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481919448"/>
        <c:crosses val="autoZero"/>
        <c:auto val="1"/>
        <c:lblAlgn val="ctr"/>
        <c:lblOffset val="100"/>
        <c:noMultiLvlLbl val="0"/>
      </c:catAx>
      <c:valAx>
        <c:axId val="48191944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481916928"/>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layout>
        <c:manualLayout>
          <c:xMode val="edge"/>
          <c:yMode val="edge"/>
          <c:x val="0.84126956656126317"/>
          <c:y val="1.0237749407537794E-3"/>
          <c:w val="0.13879743442718892"/>
          <c:h val="7.3628118658743538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Yes</c:v>
                </c:pt>
              </c:strCache>
            </c:strRef>
          </c:tx>
          <c:spPr>
            <a:solidFill>
              <a:schemeClr val="accent1"/>
            </a:solidFill>
            <a:ln>
              <a:noFill/>
            </a:ln>
            <a:effectLst/>
            <a:sp3d/>
          </c:spPr>
          <c:invertIfNegative val="0"/>
          <c:dLbls>
            <c:dLbl>
              <c:idx val="0"/>
              <c:layout>
                <c:manualLayout>
                  <c:x val="2.9166666666666629E-2"/>
                  <c:y val="-3.173337523730623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34D-41F9-9341-0B73EF3D49F4}"/>
                </c:ext>
              </c:extLst>
            </c:dLbl>
            <c:dLbl>
              <c:idx val="1"/>
              <c:layout>
                <c:manualLayout>
                  <c:x val="3.7499999999999922E-2"/>
                  <c:y val="-3.87852364011520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34D-41F9-9341-0B73EF3D49F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Married</c:v>
                </c:pt>
                <c:pt idx="1">
                  <c:v>Not married</c:v>
                </c:pt>
              </c:strCache>
              <c:extLst/>
            </c:strRef>
          </c:cat>
          <c:val>
            <c:numRef>
              <c:f>Sheet1!$B$2:$B$5</c:f>
              <c:numCache>
                <c:formatCode>General</c:formatCode>
                <c:ptCount val="2"/>
                <c:pt idx="0">
                  <c:v>288</c:v>
                </c:pt>
                <c:pt idx="1">
                  <c:v>134</c:v>
                </c:pt>
              </c:numCache>
              <c:extLst/>
            </c:numRef>
          </c:val>
          <c:extLst>
            <c:ext xmlns:c16="http://schemas.microsoft.com/office/drawing/2014/chart" uri="{C3380CC4-5D6E-409C-BE32-E72D297353CC}">
              <c16:uniqueId val="{00000000-D34D-41F9-9341-0B73EF3D49F4}"/>
            </c:ext>
          </c:extLst>
        </c:ser>
        <c:ser>
          <c:idx val="1"/>
          <c:order val="1"/>
          <c:tx>
            <c:strRef>
              <c:f>Sheet1!$C$1</c:f>
              <c:strCache>
                <c:ptCount val="1"/>
                <c:pt idx="0">
                  <c:v>No</c:v>
                </c:pt>
              </c:strCache>
            </c:strRef>
          </c:tx>
          <c:spPr>
            <a:solidFill>
              <a:schemeClr val="accent2"/>
            </a:solidFill>
            <a:ln>
              <a:noFill/>
            </a:ln>
            <a:effectLst/>
            <a:sp3d/>
          </c:spPr>
          <c:invertIfNegative val="0"/>
          <c:dLbls>
            <c:dLbl>
              <c:idx val="0"/>
              <c:layout>
                <c:manualLayout>
                  <c:x val="3.5416666666666666E-2"/>
                  <c:y val="-3.878523640115212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34D-41F9-9341-0B73EF3D49F4}"/>
                </c:ext>
              </c:extLst>
            </c:dLbl>
            <c:dLbl>
              <c:idx val="1"/>
              <c:layout>
                <c:manualLayout>
                  <c:x val="3.5416666666666666E-2"/>
                  <c:y val="-3.5259305819229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34D-41F9-9341-0B73EF3D49F4}"/>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Married</c:v>
                </c:pt>
                <c:pt idx="1">
                  <c:v>Not married</c:v>
                </c:pt>
              </c:strCache>
              <c:extLst/>
            </c:strRef>
          </c:cat>
          <c:val>
            <c:numRef>
              <c:f>Sheet1!$C$2:$C$5</c:f>
              <c:numCache>
                <c:formatCode>General</c:formatCode>
                <c:ptCount val="2"/>
                <c:pt idx="0">
                  <c:v>113</c:v>
                </c:pt>
                <c:pt idx="1">
                  <c:v>79</c:v>
                </c:pt>
              </c:numCache>
              <c:extLst/>
            </c:numRef>
          </c:val>
          <c:extLst>
            <c:ext xmlns:c16="http://schemas.microsoft.com/office/drawing/2014/chart" uri="{C3380CC4-5D6E-409C-BE32-E72D297353CC}">
              <c16:uniqueId val="{00000001-D34D-41F9-9341-0B73EF3D49F4}"/>
            </c:ext>
          </c:extLst>
        </c:ser>
        <c:dLbls>
          <c:showLegendKey val="0"/>
          <c:showVal val="1"/>
          <c:showCatName val="0"/>
          <c:showSerName val="0"/>
          <c:showPercent val="0"/>
          <c:showBubbleSize val="0"/>
        </c:dLbls>
        <c:gapWidth val="150"/>
        <c:shape val="box"/>
        <c:axId val="487604040"/>
        <c:axId val="487600440"/>
        <c:axId val="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Married</c:v>
                      </c:pt>
                      <c:pt idx="1">
                        <c:v>Not married</c:v>
                      </c:pt>
                    </c:strCache>
                  </c:strRef>
                </c:cat>
                <c:val>
                  <c:numRef>
                    <c:extLst>
                      <c:ext uri="{02D57815-91ED-43cb-92C2-25804820EDAC}">
                        <c15:formulaRef>
                          <c15:sqref>Sheet1!$D$2:$D$5</c15:sqref>
                        </c15:formulaRef>
                      </c:ext>
                    </c:extLst>
                    <c:numCache>
                      <c:formatCode>General</c:formatCode>
                      <c:ptCount val="2"/>
                    </c:numCache>
                  </c:numRef>
                </c:val>
                <c:extLst>
                  <c:ext xmlns:c16="http://schemas.microsoft.com/office/drawing/2014/chart" uri="{C3380CC4-5D6E-409C-BE32-E72D297353CC}">
                    <c16:uniqueId val="{00000002-D34D-41F9-9341-0B73EF3D49F4}"/>
                  </c:ext>
                </c:extLst>
              </c15:ser>
            </c15:filteredBarSeries>
          </c:ext>
        </c:extLst>
      </c:bar3DChart>
      <c:catAx>
        <c:axId val="4876040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600440"/>
        <c:crosses val="autoZero"/>
        <c:auto val="1"/>
        <c:lblAlgn val="ctr"/>
        <c:lblOffset val="100"/>
        <c:noMultiLvlLbl val="0"/>
      </c:catAx>
      <c:valAx>
        <c:axId val="487600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760404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Yes</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Graduate</c:v>
                </c:pt>
                <c:pt idx="1">
                  <c:v>Not Graduate</c:v>
                </c:pt>
              </c:strCache>
            </c:strRef>
          </c:cat>
          <c:val>
            <c:numRef>
              <c:f>Sheet1!$B$2:$B$5</c:f>
              <c:numCache>
                <c:formatCode>General</c:formatCode>
                <c:ptCount val="2"/>
                <c:pt idx="0">
                  <c:v>340</c:v>
                </c:pt>
                <c:pt idx="1">
                  <c:v>82</c:v>
                </c:pt>
              </c:numCache>
            </c:numRef>
          </c:val>
          <c:extLst>
            <c:ext xmlns:c16="http://schemas.microsoft.com/office/drawing/2014/chart" uri="{C3380CC4-5D6E-409C-BE32-E72D297353CC}">
              <c16:uniqueId val="{00000000-FB95-4CE5-A9EA-EEEAF7932820}"/>
            </c:ext>
          </c:extLst>
        </c:ser>
        <c:ser>
          <c:idx val="1"/>
          <c:order val="1"/>
          <c:tx>
            <c:strRef>
              <c:f>Sheet1!$C$1</c:f>
              <c:strCache>
                <c:ptCount val="1"/>
                <c:pt idx="0">
                  <c:v>No</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Graduate</c:v>
                </c:pt>
                <c:pt idx="1">
                  <c:v>Not Graduate</c:v>
                </c:pt>
              </c:strCache>
            </c:strRef>
          </c:cat>
          <c:val>
            <c:numRef>
              <c:f>Sheet1!$C$2:$C$5</c:f>
              <c:numCache>
                <c:formatCode>General</c:formatCode>
                <c:ptCount val="2"/>
                <c:pt idx="0">
                  <c:v>140</c:v>
                </c:pt>
                <c:pt idx="1">
                  <c:v>52</c:v>
                </c:pt>
              </c:numCache>
            </c:numRef>
          </c:val>
          <c:extLst>
            <c:ext xmlns:c16="http://schemas.microsoft.com/office/drawing/2014/chart" uri="{C3380CC4-5D6E-409C-BE32-E72D297353CC}">
              <c16:uniqueId val="{00000001-FB95-4CE5-A9EA-EEEAF7932820}"/>
            </c:ext>
          </c:extLst>
        </c:ser>
        <c:dLbls>
          <c:dLblPos val="outEnd"/>
          <c:showLegendKey val="0"/>
          <c:showVal val="1"/>
          <c:showCatName val="0"/>
          <c:showSerName val="0"/>
          <c:showPercent val="0"/>
          <c:showBubbleSize val="0"/>
        </c:dLbls>
        <c:gapWidth val="100"/>
        <c:overlap val="-24"/>
        <c:axId val="747816064"/>
        <c:axId val="747822184"/>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Graduate</c:v>
                      </c:pt>
                      <c:pt idx="1">
                        <c:v>Not Graduate</c:v>
                      </c:pt>
                    </c:strCache>
                  </c:strRef>
                </c:cat>
                <c:val>
                  <c:numRef>
                    <c:extLst>
                      <c:ext uri="{02D57815-91ED-43cb-92C2-25804820EDAC}">
                        <c15:formulaRef>
                          <c15:sqref>Sheet1!$D$2:$D$5</c15:sqref>
                        </c15:formulaRef>
                      </c:ext>
                    </c:extLst>
                    <c:numCache>
                      <c:formatCode>General</c:formatCode>
                      <c:ptCount val="2"/>
                    </c:numCache>
                  </c:numRef>
                </c:val>
                <c:extLst>
                  <c:ext xmlns:c16="http://schemas.microsoft.com/office/drawing/2014/chart" uri="{C3380CC4-5D6E-409C-BE32-E72D297353CC}">
                    <c16:uniqueId val="{00000002-FB95-4CE5-A9EA-EEEAF7932820}"/>
                  </c:ext>
                </c:extLst>
              </c15:ser>
            </c15:filteredBarSeries>
          </c:ext>
        </c:extLst>
      </c:barChart>
      <c:catAx>
        <c:axId val="74781606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7822184"/>
        <c:crosses val="autoZero"/>
        <c:auto val="1"/>
        <c:lblAlgn val="ctr"/>
        <c:lblOffset val="100"/>
        <c:noMultiLvlLbl val="0"/>
      </c:catAx>
      <c:valAx>
        <c:axId val="747822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47816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Yes</c:v>
                </c:pt>
              </c:strCache>
            </c:strRef>
          </c:tx>
          <c:spPr>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chemeClr>
              </a:solidFill>
              <a:round/>
            </a:ln>
            <a:effectLst>
              <a:outerShdw blurRad="40000" dist="20000" dir="5400000" rotWithShape="0">
                <a:srgbClr val="000000">
                  <a:alpha val="38000"/>
                </a:srgbClr>
              </a:outerShdw>
            </a:effectLst>
          </c:spPr>
          <c:invertIfNegative val="0"/>
          <c:cat>
            <c:strRef>
              <c:f>Sheet1!$A$2:$A$5</c:f>
              <c:strCache>
                <c:ptCount val="3"/>
                <c:pt idx="0">
                  <c:v>Rural</c:v>
                </c:pt>
                <c:pt idx="1">
                  <c:v>Semiurban</c:v>
                </c:pt>
                <c:pt idx="2">
                  <c:v>Urban</c:v>
                </c:pt>
              </c:strCache>
              <c:extLst/>
            </c:strRef>
          </c:cat>
          <c:val>
            <c:numRef>
              <c:f>Sheet1!$B$2:$B$5</c:f>
              <c:numCache>
                <c:formatCode>General</c:formatCode>
                <c:ptCount val="3"/>
                <c:pt idx="0">
                  <c:v>110</c:v>
                </c:pt>
                <c:pt idx="1">
                  <c:v>179</c:v>
                </c:pt>
                <c:pt idx="2">
                  <c:v>133</c:v>
                </c:pt>
              </c:numCache>
              <c:extLst/>
            </c:numRef>
          </c:val>
          <c:extLst>
            <c:ext xmlns:c16="http://schemas.microsoft.com/office/drawing/2014/chart" uri="{C3380CC4-5D6E-409C-BE32-E72D297353CC}">
              <c16:uniqueId val="{00000000-5FA5-49E8-A398-AD296BF6324D}"/>
            </c:ext>
          </c:extLst>
        </c:ser>
        <c:ser>
          <c:idx val="1"/>
          <c:order val="1"/>
          <c:tx>
            <c:strRef>
              <c:f>Sheet1!$C$1</c:f>
              <c:strCache>
                <c:ptCount val="1"/>
                <c:pt idx="0">
                  <c:v>No</c:v>
                </c:pt>
              </c:strCache>
            </c:strRef>
          </c:tx>
          <c:spPr>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chemeClr>
              </a:solidFill>
              <a:round/>
            </a:ln>
            <a:effectLst>
              <a:outerShdw blurRad="40000" dist="20000" dir="5400000" rotWithShape="0">
                <a:srgbClr val="000000">
                  <a:alpha val="38000"/>
                </a:srgbClr>
              </a:outerShdw>
            </a:effectLst>
          </c:spPr>
          <c:invertIfNegative val="0"/>
          <c:cat>
            <c:strRef>
              <c:f>Sheet1!$A$2:$A$5</c:f>
              <c:strCache>
                <c:ptCount val="3"/>
                <c:pt idx="0">
                  <c:v>Rural</c:v>
                </c:pt>
                <c:pt idx="1">
                  <c:v>Semiurban</c:v>
                </c:pt>
                <c:pt idx="2">
                  <c:v>Urban</c:v>
                </c:pt>
              </c:strCache>
              <c:extLst/>
            </c:strRef>
          </c:cat>
          <c:val>
            <c:numRef>
              <c:f>Sheet1!$C$2:$C$5</c:f>
              <c:numCache>
                <c:formatCode>General</c:formatCode>
                <c:ptCount val="3"/>
                <c:pt idx="0">
                  <c:v>69</c:v>
                </c:pt>
                <c:pt idx="1">
                  <c:v>54</c:v>
                </c:pt>
                <c:pt idx="2">
                  <c:v>69</c:v>
                </c:pt>
              </c:numCache>
              <c:extLst/>
            </c:numRef>
          </c:val>
          <c:extLst>
            <c:ext xmlns:c16="http://schemas.microsoft.com/office/drawing/2014/chart" uri="{C3380CC4-5D6E-409C-BE32-E72D297353CC}">
              <c16:uniqueId val="{00000001-5FA5-49E8-A398-AD296BF6324D}"/>
            </c:ext>
          </c:extLst>
        </c:ser>
        <c:dLbls>
          <c:showLegendKey val="0"/>
          <c:showVal val="0"/>
          <c:showCatName val="0"/>
          <c:showSerName val="0"/>
          <c:showPercent val="0"/>
          <c:showBubbleSize val="0"/>
        </c:dLbls>
        <c:gapWidth val="100"/>
        <c:axId val="547548392"/>
        <c:axId val="54754551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chemeClr>
                    </a:solidFill>
                    <a:round/>
                  </a:ln>
                  <a:effectLst>
                    <a:outerShdw blurRad="40000" dist="20000" dir="5400000" rotWithShape="0">
                      <a:srgbClr val="000000">
                        <a:alpha val="38000"/>
                      </a:srgbClr>
                    </a:outerShdw>
                  </a:effectLst>
                </c:spPr>
                <c:invertIfNegative val="0"/>
                <c:cat>
                  <c:strRef>
                    <c:extLst>
                      <c:ext uri="{02D57815-91ED-43cb-92C2-25804820EDAC}">
                        <c15:formulaRef>
                          <c15:sqref>Sheet1!$A$2:$A$5</c15:sqref>
                        </c15:formulaRef>
                      </c:ext>
                    </c:extLst>
                    <c:strCache>
                      <c:ptCount val="3"/>
                      <c:pt idx="0">
                        <c:v>Rural</c:v>
                      </c:pt>
                      <c:pt idx="1">
                        <c:v>Semiurban</c:v>
                      </c:pt>
                      <c:pt idx="2">
                        <c:v>Urban</c:v>
                      </c:pt>
                    </c:strCache>
                  </c:strRef>
                </c:cat>
                <c:val>
                  <c:numRef>
                    <c:extLst>
                      <c:ext uri="{02D57815-91ED-43cb-92C2-25804820EDAC}">
                        <c15:formulaRef>
                          <c15:sqref>Sheet1!$D$2:$D$5</c15:sqref>
                        </c15:formulaRef>
                      </c:ext>
                    </c:extLst>
                    <c:numCache>
                      <c:formatCode>General</c:formatCode>
                      <c:ptCount val="3"/>
                    </c:numCache>
                  </c:numRef>
                </c:val>
                <c:extLst>
                  <c:ext xmlns:c16="http://schemas.microsoft.com/office/drawing/2014/chart" uri="{C3380CC4-5D6E-409C-BE32-E72D297353CC}">
                    <c16:uniqueId val="{00000002-5FA5-49E8-A398-AD296BF6324D}"/>
                  </c:ext>
                </c:extLst>
              </c15:ser>
            </c15:filteredBarSeries>
          </c:ext>
        </c:extLst>
      </c:barChart>
      <c:catAx>
        <c:axId val="547548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47545512"/>
        <c:crosses val="autoZero"/>
        <c:auto val="1"/>
        <c:lblAlgn val="ctr"/>
        <c:lblOffset val="100"/>
        <c:noMultiLvlLbl val="0"/>
      </c:catAx>
      <c:valAx>
        <c:axId val="5475455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47548392"/>
        <c:crosses val="autoZero"/>
        <c:crossBetween val="between"/>
      </c:valAx>
      <c:spPr>
        <a:noFill/>
        <a:ln>
          <a:noFill/>
        </a:ln>
        <a:effectLst/>
      </c:spPr>
    </c:plotArea>
    <c:legend>
      <c:legendPos val="b"/>
      <c:layout>
        <c:manualLayout>
          <c:xMode val="edge"/>
          <c:yMode val="edge"/>
          <c:x val="0.85001082677165352"/>
          <c:y val="0.9203240004266825"/>
          <c:w val="0.14997834645669292"/>
          <c:h val="7.08148012447998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Yes</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2"/>
                <c:pt idx="0">
                  <c:v>Self yes</c:v>
                </c:pt>
                <c:pt idx="1">
                  <c:v>Self No</c:v>
                </c:pt>
              </c:strCache>
              <c:extLst/>
            </c:strRef>
          </c:cat>
          <c:val>
            <c:numRef>
              <c:f>Sheet1!$B$2:$B$5</c:f>
              <c:numCache>
                <c:formatCode>General</c:formatCode>
                <c:ptCount val="2"/>
                <c:pt idx="0">
                  <c:v>56</c:v>
                </c:pt>
                <c:pt idx="1">
                  <c:v>366</c:v>
                </c:pt>
              </c:numCache>
              <c:extLst/>
            </c:numRef>
          </c:val>
          <c:extLst>
            <c:ext xmlns:c16="http://schemas.microsoft.com/office/drawing/2014/chart" uri="{C3380CC4-5D6E-409C-BE32-E72D297353CC}">
              <c16:uniqueId val="{00000000-4CB6-414B-A62D-D34E41D81AE9}"/>
            </c:ext>
          </c:extLst>
        </c:ser>
        <c:ser>
          <c:idx val="1"/>
          <c:order val="1"/>
          <c:tx>
            <c:strRef>
              <c:f>Sheet1!$C$1</c:f>
              <c:strCache>
                <c:ptCount val="1"/>
                <c:pt idx="0">
                  <c:v>No</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2"/>
                <c:pt idx="0">
                  <c:v>Self yes</c:v>
                </c:pt>
                <c:pt idx="1">
                  <c:v>Self No</c:v>
                </c:pt>
              </c:strCache>
              <c:extLst/>
            </c:strRef>
          </c:cat>
          <c:val>
            <c:numRef>
              <c:f>Sheet1!$C$2:$C$5</c:f>
              <c:numCache>
                <c:formatCode>General</c:formatCode>
                <c:ptCount val="2"/>
                <c:pt idx="0">
                  <c:v>26</c:v>
                </c:pt>
                <c:pt idx="1">
                  <c:v>166</c:v>
                </c:pt>
              </c:numCache>
              <c:extLst/>
            </c:numRef>
          </c:val>
          <c:extLst>
            <c:ext xmlns:c16="http://schemas.microsoft.com/office/drawing/2014/chart" uri="{C3380CC4-5D6E-409C-BE32-E72D297353CC}">
              <c16:uniqueId val="{00000001-4CB6-414B-A62D-D34E41D81AE9}"/>
            </c:ext>
          </c:extLst>
        </c:ser>
        <c:dLbls>
          <c:dLblPos val="ctr"/>
          <c:showLegendKey val="0"/>
          <c:showVal val="1"/>
          <c:showCatName val="0"/>
          <c:showSerName val="0"/>
          <c:showPercent val="0"/>
          <c:showBubbleSize val="0"/>
        </c:dLbls>
        <c:gapWidth val="50"/>
        <c:overlap val="100"/>
        <c:axId val="503156880"/>
        <c:axId val="503162640"/>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Series 3</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Sheet1!$A$2:$A$5</c15:sqref>
                        </c15:formulaRef>
                      </c:ext>
                    </c:extLst>
                    <c:strCache>
                      <c:ptCount val="2"/>
                      <c:pt idx="0">
                        <c:v>Self yes</c:v>
                      </c:pt>
                      <c:pt idx="1">
                        <c:v>Self No</c:v>
                      </c:pt>
                    </c:strCache>
                  </c:strRef>
                </c:cat>
                <c:val>
                  <c:numRef>
                    <c:extLst>
                      <c:ext uri="{02D57815-91ED-43cb-92C2-25804820EDAC}">
                        <c15:formulaRef>
                          <c15:sqref>Sheet1!$D$2:$D$5</c15:sqref>
                        </c15:formulaRef>
                      </c:ext>
                    </c:extLst>
                    <c:numCache>
                      <c:formatCode>General</c:formatCode>
                      <c:ptCount val="2"/>
                      <c:pt idx="0">
                        <c:v>2</c:v>
                      </c:pt>
                      <c:pt idx="1">
                        <c:v>2</c:v>
                      </c:pt>
                    </c:numCache>
                  </c:numRef>
                </c:val>
                <c:extLst>
                  <c:ext xmlns:c16="http://schemas.microsoft.com/office/drawing/2014/chart" uri="{C3380CC4-5D6E-409C-BE32-E72D297353CC}">
                    <c16:uniqueId val="{00000002-4CB6-414B-A62D-D34E41D81AE9}"/>
                  </c:ext>
                </c:extLst>
              </c15:ser>
            </c15:filteredBarSeries>
          </c:ext>
        </c:extLst>
      </c:barChart>
      <c:catAx>
        <c:axId val="50315688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162640"/>
        <c:crosses val="autoZero"/>
        <c:auto val="1"/>
        <c:lblAlgn val="ctr"/>
        <c:lblOffset val="100"/>
        <c:noMultiLvlLbl val="0"/>
      </c:catAx>
      <c:valAx>
        <c:axId val="503162640"/>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3156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4-88A9-40C2-8143-E69B6E09ACC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Yes</c:v>
                </c:pt>
                <c:pt idx="1">
                  <c:v>No</c:v>
                </c:pt>
              </c:strCache>
            </c:strRef>
          </c:cat>
          <c:val>
            <c:numRef>
              <c:f>Sheet1!$B$2:$B$5</c:f>
              <c:numCache>
                <c:formatCode>General</c:formatCode>
                <c:ptCount val="2"/>
                <c:pt idx="0">
                  <c:v>422</c:v>
                </c:pt>
                <c:pt idx="1">
                  <c:v>192</c:v>
                </c:pt>
              </c:numCache>
            </c:numRef>
          </c:val>
          <c:extLst>
            <c:ext xmlns:c16="http://schemas.microsoft.com/office/drawing/2014/chart" uri="{C3380CC4-5D6E-409C-BE32-E72D297353CC}">
              <c16:uniqueId val="{00000000-88A9-40C2-8143-E69B6E09ACCD}"/>
            </c:ext>
          </c:extLst>
        </c:ser>
        <c:dLbls>
          <c:dLblPos val="outEnd"/>
          <c:showLegendKey val="0"/>
          <c:showVal val="1"/>
          <c:showCatName val="0"/>
          <c:showSerName val="0"/>
          <c:showPercent val="0"/>
          <c:showBubbleSize val="0"/>
        </c:dLbls>
        <c:gapWidth val="219"/>
        <c:overlap val="-27"/>
        <c:axId val="456402928"/>
        <c:axId val="456403648"/>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Yes</c:v>
                      </c:pt>
                      <c:pt idx="1">
                        <c:v>No</c:v>
                      </c:pt>
                    </c:strCache>
                  </c:strRef>
                </c:cat>
                <c:val>
                  <c:numRef>
                    <c:extLst>
                      <c:ext uri="{02D57815-91ED-43cb-92C2-25804820EDAC}">
                        <c15:formulaRef>
                          <c15:sqref>Sheet1!$C$2:$C$5</c15:sqref>
                        </c15:formulaRef>
                      </c:ext>
                    </c:extLst>
                    <c:numCache>
                      <c:formatCode>General</c:formatCode>
                      <c:ptCount val="2"/>
                    </c:numCache>
                  </c:numRef>
                </c:val>
                <c:extLst>
                  <c:ext xmlns:c16="http://schemas.microsoft.com/office/drawing/2014/chart" uri="{C3380CC4-5D6E-409C-BE32-E72D297353CC}">
                    <c16:uniqueId val="{00000001-88A9-40C2-8143-E69B6E09ACCD}"/>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Yes</c:v>
                      </c:pt>
                      <c:pt idx="1">
                        <c:v>No</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numCache>
                  </c:numRef>
                </c:val>
                <c:extLst xmlns:c15="http://schemas.microsoft.com/office/drawing/2012/chart">
                  <c:ext xmlns:c16="http://schemas.microsoft.com/office/drawing/2014/chart" uri="{C3380CC4-5D6E-409C-BE32-E72D297353CC}">
                    <c16:uniqueId val="{00000002-88A9-40C2-8143-E69B6E09ACCD}"/>
                  </c:ext>
                </c:extLst>
              </c15:ser>
            </c15:filteredBarSeries>
          </c:ext>
        </c:extLst>
      </c:barChart>
      <c:catAx>
        <c:axId val="45640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03648"/>
        <c:crosses val="autoZero"/>
        <c:auto val="1"/>
        <c:lblAlgn val="ctr"/>
        <c:lblOffset val="100"/>
        <c:noMultiLvlLbl val="0"/>
      </c:catAx>
      <c:valAx>
        <c:axId val="45640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02928"/>
        <c:crosses val="autoZero"/>
        <c:crossBetween val="between"/>
      </c:valAx>
      <c:spPr>
        <a:noFill/>
        <a:ln>
          <a:noFill/>
        </a:ln>
        <a:effectLst/>
      </c:spPr>
    </c:plotArea>
    <c:legend>
      <c:legendPos val="r"/>
      <c:layout>
        <c:manualLayout>
          <c:xMode val="edge"/>
          <c:yMode val="edge"/>
          <c:x val="0.89130229060388466"/>
          <c:y val="1.1761318897637806E-2"/>
          <c:w val="0.10686840639476235"/>
          <c:h val="0.1202273622047244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Column1</c:v>
                </c:pt>
              </c:strCache>
              <c:extLst xmlns:c15="http://schemas.microsoft.com/office/drawing/2012/chart"/>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2"/>
                <c:pt idx="0">
                  <c:v>Yes</c:v>
                </c:pt>
                <c:pt idx="1">
                  <c:v>No</c:v>
                </c:pt>
              </c:strCache>
              <c:extLst xmlns:c15="http://schemas.microsoft.com/office/drawing/2012/chart"/>
            </c:strRef>
          </c:cat>
          <c:val>
            <c:numRef>
              <c:f>Sheet1!$C$2:$C$5</c:f>
              <c:numCache>
                <c:formatCode>General</c:formatCode>
                <c:ptCount val="2"/>
              </c:numCache>
              <c:extLst xmlns:c15="http://schemas.microsoft.com/office/drawing/2012/chart"/>
            </c:numRef>
          </c:val>
          <c:extLst xmlns:c15="http://schemas.microsoft.com/office/drawing/2012/chart">
            <c:ext xmlns:c16="http://schemas.microsoft.com/office/drawing/2014/chart" uri="{C3380CC4-5D6E-409C-BE32-E72D297353CC}">
              <c16:uniqueId val="{00000001-88A9-40C2-8143-E69B6E09ACCD}"/>
            </c:ext>
          </c:extLst>
        </c:ser>
        <c:dLbls>
          <c:dLblPos val="outEnd"/>
          <c:showLegendKey val="0"/>
          <c:showVal val="1"/>
          <c:showCatName val="0"/>
          <c:showSerName val="0"/>
          <c:showPercent val="0"/>
          <c:showBubbleSize val="0"/>
        </c:dLbls>
        <c:gapWidth val="219"/>
        <c:overlap val="-27"/>
        <c:axId val="456402928"/>
        <c:axId val="456403648"/>
        <c:extLst>
          <c:ext xmlns:c15="http://schemas.microsoft.com/office/drawing/2012/chart" uri="{02D57815-91ED-43cb-92C2-25804820EDAC}">
            <c15:filteredBarSeries>
              <c15:ser>
                <c:idx val="2"/>
                <c:order val="1"/>
                <c:tx>
                  <c:strRef>
                    <c:extLst>
                      <c:ex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2"/>
                      <c:pt idx="0">
                        <c:v>Yes</c:v>
                      </c:pt>
                      <c:pt idx="1">
                        <c:v>No</c:v>
                      </c:pt>
                    </c:strCache>
                  </c:strRef>
                </c:cat>
                <c:val>
                  <c:numRef>
                    <c:extLst>
                      <c:ext uri="{02D57815-91ED-43cb-92C2-25804820EDAC}">
                        <c15:formulaRef>
                          <c15:sqref>Sheet1!$D$2:$D$5</c15:sqref>
                        </c15:formulaRef>
                      </c:ext>
                    </c:extLst>
                    <c:numCache>
                      <c:formatCode>General</c:formatCode>
                      <c:ptCount val="2"/>
                    </c:numCache>
                  </c:numRef>
                </c:val>
                <c:extLst>
                  <c:ext xmlns:c16="http://schemas.microsoft.com/office/drawing/2014/chart" uri="{C3380CC4-5D6E-409C-BE32-E72D297353CC}">
                    <c16:uniqueId val="{00000002-88A9-40C2-8143-E69B6E09ACCD}"/>
                  </c:ext>
                </c:extLst>
              </c15:ser>
            </c15:filteredBarSeries>
          </c:ext>
        </c:extLst>
      </c:barChart>
      <c:catAx>
        <c:axId val="456402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03648"/>
        <c:crosses val="autoZero"/>
        <c:auto val="1"/>
        <c:lblAlgn val="ctr"/>
        <c:lblOffset val="100"/>
        <c:noMultiLvlLbl val="0"/>
      </c:catAx>
      <c:valAx>
        <c:axId val="456403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56402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5849</cx:pt>
          <cx:pt idx="1">4583</cx:pt>
          <cx:pt idx="2">3000</cx:pt>
          <cx:pt idx="3">2583</cx:pt>
          <cx:pt idx="4">6000</cx:pt>
          <cx:pt idx="5">5417</cx:pt>
          <cx:pt idx="6">2333</cx:pt>
          <cx:pt idx="7">3036</cx:pt>
          <cx:pt idx="8">4006</cx:pt>
          <cx:pt idx="9">12841</cx:pt>
          <cx:pt idx="10">3200</cx:pt>
          <cx:pt idx="11">2500</cx:pt>
          <cx:pt idx="12">3073</cx:pt>
          <cx:pt idx="13">1853</cx:pt>
          <cx:pt idx="14">1299</cx:pt>
          <cx:pt idx="15">4950</cx:pt>
          <cx:pt idx="16">3596</cx:pt>
          <cx:pt idx="17">3510</cx:pt>
          <cx:pt idx="18">4887</cx:pt>
          <cx:pt idx="19">2600</cx:pt>
          <cx:pt idx="20">7660</cx:pt>
          <cx:pt idx="21">5955</cx:pt>
          <cx:pt idx="22">2600</cx:pt>
          <cx:pt idx="23">3365</cx:pt>
          <cx:pt idx="24">3717</cx:pt>
          <cx:pt idx="25">9560</cx:pt>
          <cx:pt idx="26">2799</cx:pt>
          <cx:pt idx="27">4226</cx:pt>
          <cx:pt idx="28">1442</cx:pt>
          <cx:pt idx="29">3750</cx:pt>
          <cx:pt idx="30">4166</cx:pt>
          <cx:pt idx="31">3167</cx:pt>
          <cx:pt idx="32">4692</cx:pt>
          <cx:pt idx="33">3500</cx:pt>
          <cx:pt idx="34">12500</cx:pt>
          <cx:pt idx="35">2275</cx:pt>
          <cx:pt idx="36">1828</cx:pt>
          <cx:pt idx="37">3667</cx:pt>
          <cx:pt idx="38">4166</cx:pt>
          <cx:pt idx="39">3748</cx:pt>
          <cx:pt idx="40">3600</cx:pt>
          <cx:pt idx="41">1800</cx:pt>
          <cx:pt idx="42">2400</cx:pt>
          <cx:pt idx="43">3941</cx:pt>
          <cx:pt idx="44">4695</cx:pt>
          <cx:pt idx="45">3410</cx:pt>
          <cx:pt idx="46">5649</cx:pt>
          <cx:pt idx="47">5821</cx:pt>
          <cx:pt idx="48">2645</cx:pt>
          <cx:pt idx="49">4000</cx:pt>
          <cx:pt idx="50">1928</cx:pt>
          <cx:pt idx="51">3086</cx:pt>
          <cx:pt idx="52">4230</cx:pt>
          <cx:pt idx="53">4616</cx:pt>
          <cx:pt idx="54">11500</cx:pt>
          <cx:pt idx="55">2708</cx:pt>
          <cx:pt idx="56">2132</cx:pt>
          <cx:pt idx="57">3366</cx:pt>
          <cx:pt idx="58">8080</cx:pt>
          <cx:pt idx="59">3357</cx:pt>
          <cx:pt idx="60">2500</cx:pt>
          <cx:pt idx="61">3029</cx:pt>
          <cx:pt idx="62">2609</cx:pt>
          <cx:pt idx="63">4945</cx:pt>
          <cx:pt idx="64">4166</cx:pt>
          <cx:pt idx="65">5726</cx:pt>
          <cx:pt idx="66">3200</cx:pt>
          <cx:pt idx="67">10750</cx:pt>
          <cx:pt idx="68">7100</cx:pt>
          <cx:pt idx="69">4300</cx:pt>
          <cx:pt idx="70">3208</cx:pt>
          <cx:pt idx="71">1875</cx:pt>
          <cx:pt idx="72">3500</cx:pt>
          <cx:pt idx="73">4755</cx:pt>
          <cx:pt idx="74">5266</cx:pt>
          <cx:pt idx="75">3750</cx:pt>
        </cx:lvl>
      </cx:numDim>
    </cx:data>
  </cx:chartData>
  <cx:chart>
    <cx:plotArea>
      <cx:plotAreaRegion>
        <cx:series layoutId="clusteredColumn" uniqueId="{B84440B3-717C-405D-9D9B-E3386029375C}">
          <cx:tx>
            <cx:txData>
              <cx:f>Sheet1!$A$1</cx:f>
              <cx:v>Series1</cx:v>
            </cx:txData>
          </cx:tx>
          <cx:dataLabels>
            <cx:visibility seriesName="0" categoryName="0" value="1"/>
          </cx:dataLabels>
          <cx:dataId val="0"/>
          <cx:layoutPr>
            <cx:binning intervalClosed="r">
              <cx:binSize val="2400"/>
            </cx:binning>
          </cx:layoutPr>
        </cx:series>
      </cx:plotAreaRegion>
      <cx:axis id="0">
        <cx:catScaling gapWidth="0"/>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1">0</cx:pt>
          <cx:pt idx="2">1508</cx:pt>
          <cx:pt idx="3">0</cx:pt>
          <cx:pt idx="4">2358</cx:pt>
          <cx:pt idx="5">0</cx:pt>
          <cx:pt idx="6">4196</cx:pt>
          <cx:pt idx="7">1516</cx:pt>
          <cx:pt idx="8">2504</cx:pt>
          <cx:pt idx="9">1526</cx:pt>
          <cx:pt idx="10">10968</cx:pt>
          <cx:pt idx="11">700</cx:pt>
          <cx:pt idx="12">1840</cx:pt>
          <cx:pt idx="13">8106</cx:pt>
          <cx:pt idx="14">2840</cx:pt>
          <cx:pt idx="15">1086</cx:pt>
          <cx:pt idx="16">0</cx:pt>
          <cx:pt idx="17">0</cx:pt>
          <cx:pt idx="18">0</cx:pt>
          <cx:pt idx="19">0</cx:pt>
          <cx:pt idx="20">3500</cx:pt>
          <cx:pt idx="21">0</cx:pt>
          <cx:pt idx="22">5625</cx:pt>
          <cx:pt idx="23">1911</cx:pt>
          <cx:pt idx="24">1917</cx:pt>
          <cx:pt idx="25">2925</cx:pt>
          <cx:pt idx="26">0</cx:pt>
          <cx:pt idx="27">2253</cx:pt>
          <cx:pt idx="28">1040</cx:pt>
          <cx:pt idx="29">0</cx:pt>
          <cx:pt idx="30">2083</cx:pt>
          <cx:pt idx="31">3369</cx:pt>
          <cx:pt idx="32">0</cx:pt>
          <cx:pt idx="33">0</cx:pt>
          <cx:pt idx="34">1667</cx:pt>
          <cx:pt idx="35">3000</cx:pt>
          <cx:pt idx="36">2067</cx:pt>
          <cx:pt idx="37">1330</cx:pt>
          <cx:pt idx="38">1459</cx:pt>
          <cx:pt idx="39">7210</cx:pt>
          <cx:pt idx="40">1668</cx:pt>
          <cx:pt idx="41">0</cx:pt>
          <cx:pt idx="42">1213</cx:pt>
          <cx:pt idx="43">0</cx:pt>
          <cx:pt idx="44">2336</cx:pt>
          <cx:pt idx="45">0</cx:pt>
          <cx:pt idx="46">0</cx:pt>
          <cx:pt idx="47">0</cx:pt>
          <cx:pt idx="48">0</cx:pt>
          <cx:pt idx="49">3440</cx:pt>
          <cx:pt idx="50">2275</cx:pt>
          <cx:pt idx="51">1644</cx:pt>
          <cx:pt idx="52">0</cx:pt>
          <cx:pt idx="53">0</cx:pt>
          <cx:pt idx="54">0</cx:pt>
          <cx:pt idx="55">0</cx:pt>
          <cx:pt idx="56">1167</cx:pt>
          <cx:pt idx="57">1591</cx:pt>
          <cx:pt idx="58">2200</cx:pt>
          <cx:pt idx="59">2250</cx:pt>
          <cx:pt idx="60">2859</cx:pt>
          <cx:pt idx="61">3796</cx:pt>
          <cx:pt idx="62">0</cx:pt>
          <cx:pt idx="63">3449</cx:pt>
          <cx:pt idx="64">0</cx:pt>
          <cx:pt idx="65">0</cx:pt>
          <cx:pt idx="66">4595</cx:pt>
          <cx:pt idx="67">2254</cx:pt>
          <cx:pt idx="68">0</cx:pt>
          <cx:pt idx="69">0</cx:pt>
          <cx:pt idx="70">0</cx:pt>
          <cx:pt idx="71">3066</cx:pt>
          <cx:pt idx="72">1875</cx:pt>
          <cx:pt idx="73">0</cx:pt>
          <cx:pt idx="74">0</cx:pt>
          <cx:pt idx="75">1774</cx:pt>
        </cx:lvl>
      </cx:numDim>
    </cx:data>
  </cx:chartData>
  <cx:chart>
    <cx:plotArea>
      <cx:plotAreaRegion>
        <cx:series layoutId="clusteredColumn" uniqueId="{D0F5E383-12DA-491C-B048-F0DBD2DD7BFE}">
          <cx:tx>
            <cx:txData>
              <cx:f>Sheet1!$A$1</cx:f>
              <cx:v/>
            </cx:txData>
          </cx:tx>
          <cx:dataLabels>
            <cx:visibility seriesName="0" categoryName="0" value="1"/>
          </cx:dataLabels>
          <cx:dataId val="0"/>
          <cx:layoutPr>
            <cx:binning intervalClosed="r">
              <cx:binSize val="2200"/>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1">128</cx:pt>
          <cx:pt idx="2">66</cx:pt>
          <cx:pt idx="3">120</cx:pt>
          <cx:pt idx="4">141</cx:pt>
          <cx:pt idx="5">267</cx:pt>
          <cx:pt idx="6">95</cx:pt>
          <cx:pt idx="7">158</cx:pt>
          <cx:pt idx="8">168</cx:pt>
          <cx:pt idx="9">349</cx:pt>
          <cx:pt idx="10">70</cx:pt>
          <cx:pt idx="11">109</cx:pt>
          <cx:pt idx="12">200</cx:pt>
          <cx:pt idx="13">114</cx:pt>
          <cx:pt idx="14">17</cx:pt>
          <cx:pt idx="15">125</cx:pt>
          <cx:pt idx="16">100</cx:pt>
          <cx:pt idx="17">76</cx:pt>
          <cx:pt idx="18">133</cx:pt>
          <cx:pt idx="19">115</cx:pt>
          <cx:pt idx="20">104</cx:pt>
          <cx:pt idx="21">315</cx:pt>
          <cx:pt idx="22">116</cx:pt>
          <cx:pt idx="23">112</cx:pt>
          <cx:pt idx="24">151</cx:pt>
          <cx:pt idx="25">191</cx:pt>
          <cx:pt idx="26">122</cx:pt>
          <cx:pt idx="27">110</cx:pt>
          <cx:pt idx="28">35</cx:pt>
          <cx:pt idx="29">120</cx:pt>
          <cx:pt idx="30">201</cx:pt>
          <cx:pt idx="31">74</cx:pt>
          <cx:pt idx="32">106</cx:pt>
          <cx:pt idx="33">114</cx:pt>
          <cx:pt idx="34">320</cx:pt>
          <cx:pt idx="36">100</cx:pt>
          <cx:pt idx="37">144</cx:pt>
          <cx:pt idx="38">184</cx:pt>
          <cx:pt idx="39">110</cx:pt>
          <cx:pt idx="40">80</cx:pt>
          <cx:pt idx="41">47</cx:pt>
          <cx:pt idx="42">75</cx:pt>
          <cx:pt idx="43">134</cx:pt>
          <cx:pt idx="44">96</cx:pt>
          <cx:pt idx="45">88</cx:pt>
          <cx:pt idx="46">44</cx:pt>
          <cx:pt idx="47">144</cx:pt>
          <cx:pt idx="48">120</cx:pt>
          <cx:pt idx="49">144</cx:pt>
          <cx:pt idx="50">100</cx:pt>
          <cx:pt idx="51">120</cx:pt>
          <cx:pt idx="52">112</cx:pt>
          <cx:pt idx="53">134</cx:pt>
          <cx:pt idx="54">286</cx:pt>
          <cx:pt idx="55">97</cx:pt>
          <cx:pt idx="56">96</cx:pt>
          <cx:pt idx="57">135</cx:pt>
          <cx:pt idx="58">180</cx:pt>
          <cx:pt idx="59">144</cx:pt>
          <cx:pt idx="60">120</cx:pt>
          <cx:pt idx="61">99</cx:pt>
          <cx:pt idx="62">165</cx:pt>
          <cx:pt idx="64">116</cx:pt>
          <cx:pt idx="65">258</cx:pt>
          <cx:pt idx="66">126</cx:pt>
          <cx:pt idx="67">312</cx:pt>
          <cx:pt idx="68">125</cx:pt>
          <cx:pt idx="69">136</cx:pt>
          <cx:pt idx="70">172</cx:pt>
          <cx:pt idx="71">97</cx:pt>
          <cx:pt idx="72">81</cx:pt>
          <cx:pt idx="73">95</cx:pt>
          <cx:pt idx="74">187</cx:pt>
          <cx:pt idx="75">113</cx:pt>
        </cx:lvl>
      </cx:numDim>
    </cx:data>
  </cx:chartData>
  <cx:chart>
    <cx:plotArea>
      <cx:plotAreaRegion>
        <cx:series layoutId="clusteredColumn" uniqueId="{57BE8CAE-747D-457C-B078-C7D35A1CA92A}">
          <cx:tx>
            <cx:txData>
              <cx:f>Sheet1!$A$1</cx:f>
              <cx:v>LoanAmount</cx:v>
            </cx:txData>
          </cx:tx>
          <cx:dataId val="0"/>
          <cx:layoutPr>
            <cx:binning intervalClosed="r"/>
          </cx:layoutPr>
        </cx:series>
      </cx:plotAreaRegion>
      <cx:axis id="0">
        <cx:catScaling gapWidth="0"/>
        <cx:tickLabels/>
      </cx:axis>
      <cx:axis id="1">
        <cx:valScaling/>
        <cx:majorGridlines/>
        <cx:tickLabels/>
      </cx:axis>
    </cx:plotArea>
    <cx:legend pos="t" align="ctr" overlay="0"/>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Sheet1!$A$2:$A$77</cx:f>
        <cx:lvl ptCount="76" formatCode="General">
          <cx:pt idx="0">360</cx:pt>
          <cx:pt idx="1">360</cx:pt>
          <cx:pt idx="2">360</cx:pt>
          <cx:pt idx="3">360</cx:pt>
          <cx:pt idx="4">360</cx:pt>
          <cx:pt idx="5">360</cx:pt>
          <cx:pt idx="6">360</cx:pt>
          <cx:pt idx="7">360</cx:pt>
          <cx:pt idx="8">360</cx:pt>
          <cx:pt idx="9">360</cx:pt>
          <cx:pt idx="10">360</cx:pt>
          <cx:pt idx="11">360</cx:pt>
          <cx:pt idx="12">360</cx:pt>
          <cx:pt idx="13">360</cx:pt>
          <cx:pt idx="14">120</cx:pt>
          <cx:pt idx="15">360</cx:pt>
          <cx:pt idx="16">240</cx:pt>
          <cx:pt idx="17">360</cx:pt>
          <cx:pt idx="18">360</cx:pt>
          <cx:pt idx="20">360</cx:pt>
          <cx:pt idx="21">360</cx:pt>
          <cx:pt idx="22">360</cx:pt>
          <cx:pt idx="23">360</cx:pt>
          <cx:pt idx="24">360</cx:pt>
          <cx:pt idx="25">360</cx:pt>
          <cx:pt idx="26">360</cx:pt>
          <cx:pt idx="27">360</cx:pt>
          <cx:pt idx="28">360</cx:pt>
          <cx:pt idx="29">360</cx:pt>
          <cx:pt idx="30">360</cx:pt>
          <cx:pt idx="31">360</cx:pt>
          <cx:pt idx="32">360</cx:pt>
          <cx:pt idx="33">360</cx:pt>
          <cx:pt idx="34">360</cx:pt>
          <cx:pt idx="35">360</cx:pt>
          <cx:pt idx="37">360</cx:pt>
          <cx:pt idx="38">360</cx:pt>
          <cx:pt idx="39">360</cx:pt>
          <cx:pt idx="40">360</cx:pt>
          <cx:pt idx="41">360</cx:pt>
          <cx:pt idx="42">360</cx:pt>
          <cx:pt idx="43">360</cx:pt>
          <cx:pt idx="46">360</cx:pt>
          <cx:pt idx="47">360</cx:pt>
          <cx:pt idx="48">360</cx:pt>
          <cx:pt idx="49">360</cx:pt>
          <cx:pt idx="50">360</cx:pt>
          <cx:pt idx="51">360</cx:pt>
          <cx:pt idx="52">360</cx:pt>
          <cx:pt idx="53">360</cx:pt>
          <cx:pt idx="54">360</cx:pt>
          <cx:pt idx="55">360</cx:pt>
          <cx:pt idx="56">360</cx:pt>
          <cx:pt idx="57">360</cx:pt>
          <cx:pt idx="58">360</cx:pt>
          <cx:pt idx="59">360</cx:pt>
          <cx:pt idx="60">360</cx:pt>
          <cx:pt idx="61">360</cx:pt>
          <cx:pt idx="62">180</cx:pt>
          <cx:pt idx="63">360</cx:pt>
          <cx:pt idx="64">360</cx:pt>
          <cx:pt idx="65">360</cx:pt>
          <cx:pt idx="66">180</cx:pt>
          <cx:pt idx="67">360</cx:pt>
          <cx:pt idx="68">60</cx:pt>
          <cx:pt idx="69">360</cx:pt>
          <cx:pt idx="70">360</cx:pt>
          <cx:pt idx="71">360</cx:pt>
          <cx:pt idx="72">300</cx:pt>
          <cx:pt idx="74">360</cx:pt>
          <cx:pt idx="75">480</cx:pt>
        </cx:lvl>
      </cx:numDim>
    </cx:data>
  </cx:chartData>
  <cx:chart>
    <cx:plotArea>
      <cx:plotAreaRegion>
        <cx:series layoutId="clusteredColumn" uniqueId="{A4C54F6E-79B5-45DD-950D-B78C7B8874BB}">
          <cx:tx>
            <cx:txData>
              <cx:f>Sheet1!$A$1</cx:f>
              <cx:v>Loan_Amount_Term</cx:v>
            </cx:txData>
          </cx:tx>
          <cx:dataLabels>
            <cx:visibility seriesName="0" categoryName="0" value="1"/>
          </cx:dataLabels>
          <cx:dataId val="0"/>
          <cx:layoutPr>
            <cx:binning intervalClosed="r">
              <cx:binSize val="70"/>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1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67">
  <cs:axisTitle>
    <cs:lnRef idx="0"/>
    <cs:fillRef idx="0"/>
    <cs:effectRef idx="0"/>
    <cs:fontRef idx="minor">
      <a:schemeClr val="tx1">
        <a:lumMod val="65000"/>
        <a:lumOff val="35000"/>
      </a:schemeClr>
    </cs:fontRef>
    <cs:defRPr sz="1197" b="1"/>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75000"/>
        <a:lumOff val="2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solidFill>
        <a:schemeClr val="phClr"/>
      </a:solid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25000"/>
            <a:lumOff val="75000"/>
          </a:schemeClr>
        </a:solidFill>
      </a:ln>
    </cs:spPr>
    <cs:defRPr sz="1197"/>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25000"/>
            <a:lumOff val="75000"/>
          </a:schemeClr>
        </a:solidFill>
      </a:ln>
    </cs:spPr>
  </cs:gridlineMajor>
  <cs:gridlineMinor>
    <cs:lnRef idx="0"/>
    <cs:fillRef idx="0"/>
    <cs:effectRef idx="0"/>
    <cs:fontRef idx="minor">
      <a:schemeClr val="dk1"/>
    </cs:fontRef>
    <cs:spPr>
      <a:ln>
        <a:solidFill>
          <a:schemeClr val="tx1">
            <a:lumMod val="25000"/>
            <a:lumOff val="75000"/>
            <a:lumOff val="10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2200" b="1" cap="all" spc="15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9">
  <cs:axisTitle>
    <cs:lnRef idx="0"/>
    <cs:fillRef idx="0"/>
    <cs:effectRef idx="0"/>
    <cs:fontRef idx="minor">
      <a:schemeClr val="tx1">
        <a:lumMod val="50000"/>
        <a:lumOff val="50000"/>
      </a:schemeClr>
    </cs:fontRef>
    <cs:defRPr sz="1197"/>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cs:chartArea>
  <cs:dataLabel>
    <cs:lnRef idx="0"/>
    <cs:fillRef idx="0"/>
    <cs:effectRef idx="0"/>
    <cs:fontRef idx="minor">
      <a:schemeClr val="tx1">
        <a:lumMod val="50000"/>
        <a:lumOff val="50000"/>
      </a:schemeClr>
    </cs:fontRef>
    <cs:defRPr sz="1197"/>
  </cs:dataLabel>
  <cs:dataLabelCallout>
    <cs:lnRef idx="0"/>
    <cs:fillRef idx="0"/>
    <cs:effectRef idx="0"/>
    <cs:fontRef idx="minor">
      <a:schemeClr val="dk1">
        <a:lumMod val="50000"/>
        <a:lumOff val="50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ln w="9525" cap="flat" cmpd="sng" algn="ctr">
        <a:solidFill>
          <a:schemeClr val="phClr">
            <a:alpha val="50000"/>
          </a:schemeClr>
        </a:solidFill>
        <a:round/>
      </a:ln>
    </cs:spPr>
  </cs:dataPoint>
  <cs:dataPoint3D>
    <cs:lnRef idx="0">
      <cs:styleClr val="auto"/>
    </cs:lnRef>
    <cs:fillRef idx="0">
      <cs:styleClr val="auto"/>
    </cs:fillRef>
    <cs:effectRef idx="0"/>
    <cs:fontRef idx="minor">
      <a:schemeClr val="dk1"/>
    </cs:fontRef>
    <cs:spPr>
      <a:solidFill>
        <a:schemeClr val="phClr"/>
      </a:solidFill>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4"/>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1197"/>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dk1"/>
    </cs:fontRef>
    <cs:spPr>
      <a:ln w="9525" cap="flat">
        <a:solidFill>
          <a:srgbClr val="D9D9D9"/>
        </a:solidFill>
        <a:round/>
      </a:ln>
    </cs:spPr>
  </cs:seriesLine>
  <cs:title>
    <cs:lnRef idx="0"/>
    <cs:fillRef idx="0"/>
    <cs:effectRef idx="0"/>
    <cs:fontRef idx="minor">
      <a:schemeClr val="tx1">
        <a:lumMod val="50000"/>
        <a:lumOff val="50000"/>
      </a:schemeClr>
    </cs:fontRef>
    <cs:defRPr sz="1862" cap="none" spc="2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50000"/>
        <a:lumOff val="50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50000"/>
        <a:lumOff val="50000"/>
      </a:schemeClr>
    </cs:fontRef>
    <cs:defRPr sz="1197"/>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42BB64-B5C7-4248-BE89-FCE4A1BB2467}"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C8E7FA91-0467-4DE7-8E8F-08B441224284}">
      <dgm:prSet phldrT="[Text]" custT="1">
        <dgm:style>
          <a:lnRef idx="2">
            <a:schemeClr val="accent1"/>
          </a:lnRef>
          <a:fillRef idx="1">
            <a:schemeClr val="lt1"/>
          </a:fillRef>
          <a:effectRef idx="0">
            <a:schemeClr val="accent1"/>
          </a:effectRef>
          <a:fontRef idx="minor">
            <a:schemeClr val="dk1"/>
          </a:fontRef>
        </dgm:style>
      </dgm:prSet>
      <dgm:spPr>
        <a:ln/>
      </dgm:spPr>
      <dgm:t>
        <a:bodyPr/>
        <a:lstStyle/>
        <a:p>
          <a:r>
            <a:rPr lang="en-US" sz="900" b="1" dirty="0" err="1"/>
            <a:t>Loan_ID</a:t>
          </a:r>
          <a:r>
            <a:rPr lang="en-US" sz="900" b="1" dirty="0"/>
            <a:t>: </a:t>
          </a:r>
          <a:r>
            <a:rPr lang="en-US" sz="700" dirty="0"/>
            <a:t>This field likely represents a    	unique identifier for each loan 	application.</a:t>
          </a:r>
        </a:p>
      </dgm:t>
    </dgm:pt>
    <dgm:pt modelId="{90E608F9-446A-4EA0-BF88-DF253F607AE3}" type="parTrans" cxnId="{A0F2E8E4-3D0B-4B0D-B153-508C75DE3659}">
      <dgm:prSet/>
      <dgm:spPr/>
      <dgm:t>
        <a:bodyPr/>
        <a:lstStyle/>
        <a:p>
          <a:endParaRPr lang="en-US"/>
        </a:p>
      </dgm:t>
    </dgm:pt>
    <dgm:pt modelId="{B78F9D1F-9408-47D0-89A5-47BAE0562CBE}" type="sibTrans" cxnId="{A0F2E8E4-3D0B-4B0D-B153-508C75DE3659}">
      <dgm:prSet/>
      <dgm:spPr/>
      <dgm:t>
        <a:bodyPr/>
        <a:lstStyle/>
        <a:p>
          <a:endParaRPr lang="en-US"/>
        </a:p>
      </dgm:t>
    </dgm:pt>
    <dgm:pt modelId="{5E576246-34F6-433C-916E-20B8737D08F8}">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900" b="1" dirty="0"/>
            <a:t>Gender:</a:t>
          </a:r>
          <a:r>
            <a:rPr lang="en-US" sz="900" dirty="0"/>
            <a:t> </a:t>
          </a:r>
          <a:r>
            <a:rPr lang="en-US" sz="700" dirty="0"/>
            <a:t>Indicates the gender of the 	applicant, possibly categorized as 	male, female, or other</a:t>
          </a:r>
          <a:r>
            <a:rPr lang="en-US" sz="500" dirty="0"/>
            <a:t>.</a:t>
          </a:r>
        </a:p>
      </dgm:t>
    </dgm:pt>
    <dgm:pt modelId="{45E814DD-662B-43F9-9C56-9421770C08BD}" type="parTrans" cxnId="{66188901-4E0B-4F00-80AE-AF88A81C142B}">
      <dgm:prSet/>
      <dgm:spPr/>
      <dgm:t>
        <a:bodyPr/>
        <a:lstStyle/>
        <a:p>
          <a:endParaRPr lang="en-US"/>
        </a:p>
      </dgm:t>
    </dgm:pt>
    <dgm:pt modelId="{76EAA05F-1E2D-4FE3-B30B-E1BD4672C7A1}" type="sibTrans" cxnId="{66188901-4E0B-4F00-80AE-AF88A81C142B}">
      <dgm:prSet/>
      <dgm:spPr/>
      <dgm:t>
        <a:bodyPr/>
        <a:lstStyle/>
        <a:p>
          <a:endParaRPr lang="en-US"/>
        </a:p>
      </dgm:t>
    </dgm:pt>
    <dgm:pt modelId="{416862CB-19DA-4B60-AB2D-649A6F841C28}">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000" b="1" dirty="0"/>
            <a:t>Married:</a:t>
          </a:r>
          <a:r>
            <a:rPr lang="en-US" sz="700" b="1" dirty="0"/>
            <a:t> </a:t>
          </a:r>
          <a:r>
            <a:rPr lang="en-US" sz="700" dirty="0"/>
            <a:t>Indicates whether the applicant 	is married or not, typically 	categorized as 'Yes' or 'No'.</a:t>
          </a:r>
        </a:p>
      </dgm:t>
    </dgm:pt>
    <dgm:pt modelId="{5041CA7E-052C-4D35-8CBA-99F898FA2634}" type="parTrans" cxnId="{D892D7FA-9BA5-4010-8C99-5228BE4788F0}">
      <dgm:prSet/>
      <dgm:spPr/>
      <dgm:t>
        <a:bodyPr/>
        <a:lstStyle/>
        <a:p>
          <a:endParaRPr lang="en-US"/>
        </a:p>
      </dgm:t>
    </dgm:pt>
    <dgm:pt modelId="{3F9E0DDC-B9EE-49A0-8B65-E45B42434508}" type="sibTrans" cxnId="{D892D7FA-9BA5-4010-8C99-5228BE4788F0}">
      <dgm:prSet/>
      <dgm:spPr/>
      <dgm:t>
        <a:bodyPr/>
        <a:lstStyle/>
        <a:p>
          <a:endParaRPr lang="en-US"/>
        </a:p>
      </dgm:t>
    </dgm:pt>
    <dgm:pt modelId="{CAAA7CD3-CB93-402C-884F-394A03FDC97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900" b="1" dirty="0"/>
            <a:t>Dependents: </a:t>
          </a:r>
          <a:r>
            <a:rPr lang="en-US" sz="700" dirty="0"/>
            <a:t>This field likely represents 	the number of dependents the 	applicant has, which could include 	children, elderly parents, or other 	family members financially 	 	dependent on the applicant.</a:t>
          </a:r>
        </a:p>
      </dgm:t>
    </dgm:pt>
    <dgm:pt modelId="{38EEB153-8DCA-460F-8A8B-7BE3D4AF0229}" type="parTrans" cxnId="{D67A76E2-05E5-41D7-B244-9F7F9E9BE822}">
      <dgm:prSet/>
      <dgm:spPr/>
      <dgm:t>
        <a:bodyPr/>
        <a:lstStyle/>
        <a:p>
          <a:endParaRPr lang="en-US"/>
        </a:p>
      </dgm:t>
    </dgm:pt>
    <dgm:pt modelId="{63278F93-F566-4DC8-8F10-8012E1EB97E2}" type="sibTrans" cxnId="{D67A76E2-05E5-41D7-B244-9F7F9E9BE822}">
      <dgm:prSet/>
      <dgm:spPr/>
      <dgm:t>
        <a:bodyPr/>
        <a:lstStyle/>
        <a:p>
          <a:endParaRPr lang="en-US"/>
        </a:p>
      </dgm:t>
    </dgm:pt>
    <dgm:pt modelId="{EEABCC02-2146-4C48-A63C-764B4B77BACD}">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900" b="1" dirty="0"/>
            <a:t>Education: </a:t>
          </a:r>
          <a:r>
            <a:rPr lang="en-US" sz="700" dirty="0"/>
            <a:t>Indicates the level of 	education attained by the 	applicant, possibly categorized as 	'Graduate' or 'Not Graduate'.</a:t>
          </a:r>
        </a:p>
      </dgm:t>
    </dgm:pt>
    <dgm:pt modelId="{6623421A-44A6-4FAB-B450-04C92249F0A2}" type="parTrans" cxnId="{13A7C29D-67D2-4631-98FE-9FBFA44F817B}">
      <dgm:prSet/>
      <dgm:spPr/>
      <dgm:t>
        <a:bodyPr/>
        <a:lstStyle/>
        <a:p>
          <a:endParaRPr lang="en-US"/>
        </a:p>
      </dgm:t>
    </dgm:pt>
    <dgm:pt modelId="{5397208A-7FCC-4DAE-8EC0-8A02F542A436}" type="sibTrans" cxnId="{13A7C29D-67D2-4631-98FE-9FBFA44F817B}">
      <dgm:prSet/>
      <dgm:spPr/>
      <dgm:t>
        <a:bodyPr/>
        <a:lstStyle/>
        <a:p>
          <a:endParaRPr lang="en-US"/>
        </a:p>
      </dgm:t>
    </dgm:pt>
    <dgm:pt modelId="{0C9DE54B-23CC-4B05-8A1D-0731C9A2190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Self_Employed</a:t>
          </a:r>
          <a:r>
            <a:rPr lang="en-US" sz="900" b="1" dirty="0"/>
            <a:t>: </a:t>
          </a:r>
          <a:r>
            <a:rPr lang="en-US" sz="700" dirty="0"/>
            <a:t>Indicates whether the 	applicant is self-employed or not, 	typically categorized as 'Yes' or 	'No'.</a:t>
          </a:r>
        </a:p>
      </dgm:t>
    </dgm:pt>
    <dgm:pt modelId="{88AD2C70-B982-437A-B167-E8D427B764A5}" type="parTrans" cxnId="{A9D9EE95-1989-4C69-BF68-D77CE4135D62}">
      <dgm:prSet/>
      <dgm:spPr/>
      <dgm:t>
        <a:bodyPr/>
        <a:lstStyle/>
        <a:p>
          <a:endParaRPr lang="en-US"/>
        </a:p>
      </dgm:t>
    </dgm:pt>
    <dgm:pt modelId="{33718F03-7D0F-4F04-8340-E992D1EACEB1}" type="sibTrans" cxnId="{A9D9EE95-1989-4C69-BF68-D77CE4135D62}">
      <dgm:prSet/>
      <dgm:spPr/>
      <dgm:t>
        <a:bodyPr/>
        <a:lstStyle/>
        <a:p>
          <a:endParaRPr lang="en-US"/>
        </a:p>
      </dgm:t>
    </dgm:pt>
    <dgm:pt modelId="{626C5F6E-63C3-4EDE-B914-4E260D095D96}">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ApplicantIncome</a:t>
          </a:r>
          <a:r>
            <a:rPr lang="en-US" sz="900" b="1" dirty="0"/>
            <a:t>:</a:t>
          </a:r>
          <a:r>
            <a:rPr lang="en-US" sz="700" dirty="0"/>
            <a:t> Represents the 		income of the applicant.</a:t>
          </a:r>
        </a:p>
      </dgm:t>
    </dgm:pt>
    <dgm:pt modelId="{1871685F-6729-4F2A-A7A0-B5B72FB71D87}" type="parTrans" cxnId="{AF274A18-BBCC-47C7-BBD8-A59EE2ADCB8C}">
      <dgm:prSet/>
      <dgm:spPr/>
      <dgm:t>
        <a:bodyPr/>
        <a:lstStyle/>
        <a:p>
          <a:endParaRPr lang="en-US"/>
        </a:p>
      </dgm:t>
    </dgm:pt>
    <dgm:pt modelId="{9CE8264F-5B06-4BD5-84A7-634593C66EB0}" type="sibTrans" cxnId="{AF274A18-BBCC-47C7-BBD8-A59EE2ADCB8C}">
      <dgm:prSet/>
      <dgm:spPr/>
      <dgm:t>
        <a:bodyPr/>
        <a:lstStyle/>
        <a:p>
          <a:endParaRPr lang="en-US"/>
        </a:p>
      </dgm:t>
    </dgm:pt>
    <dgm:pt modelId="{E4F9638A-2B68-49C7-B44F-67FF8D69C06C}">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000" b="1" dirty="0" err="1"/>
            <a:t>CoapplicantIncome</a:t>
          </a:r>
          <a:r>
            <a:rPr lang="en-US" sz="1000" b="1" dirty="0"/>
            <a:t>:</a:t>
          </a:r>
          <a:r>
            <a:rPr lang="en-US" sz="700" dirty="0"/>
            <a:t> Represents 	the income of the co-applicant, if 	any. A co-applicant is someone 	who applies for 	income.</a:t>
          </a:r>
        </a:p>
      </dgm:t>
    </dgm:pt>
    <dgm:pt modelId="{C132F197-E6A9-408A-BFFC-06C5FA4729D2}" type="parTrans" cxnId="{AC58A0DE-5455-42DA-B18C-1D7D50C749B3}">
      <dgm:prSet/>
      <dgm:spPr/>
      <dgm:t>
        <a:bodyPr/>
        <a:lstStyle/>
        <a:p>
          <a:endParaRPr lang="en-US"/>
        </a:p>
      </dgm:t>
    </dgm:pt>
    <dgm:pt modelId="{5BC0EEEC-7BCA-4DB9-8D7E-B9BBDADDA89B}" type="sibTrans" cxnId="{AC58A0DE-5455-42DA-B18C-1D7D50C749B3}">
      <dgm:prSet/>
      <dgm:spPr/>
      <dgm:t>
        <a:bodyPr/>
        <a:lstStyle/>
        <a:p>
          <a:endParaRPr lang="en-US"/>
        </a:p>
      </dgm:t>
    </dgm:pt>
    <dgm:pt modelId="{D0587702-D7D3-4FE8-9506-4650188FDBDF}">
      <dgm:prSe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LoanAmount</a:t>
          </a:r>
          <a:r>
            <a:rPr lang="en-US" sz="900" b="1" dirty="0"/>
            <a:t>:</a:t>
          </a:r>
          <a:r>
            <a:rPr lang="en-US" sz="800" dirty="0"/>
            <a:t> Represents the 	amount of loan requested by 	the applicant.</a:t>
          </a:r>
        </a:p>
      </dgm:t>
    </dgm:pt>
    <dgm:pt modelId="{34A6AF39-8BEE-46A5-BE0E-BA56C2733674}" type="parTrans" cxnId="{08C3F5D1-E344-4128-8A90-3CB1802FB165}">
      <dgm:prSet/>
      <dgm:spPr/>
      <dgm:t>
        <a:bodyPr/>
        <a:lstStyle/>
        <a:p>
          <a:endParaRPr lang="en-US"/>
        </a:p>
      </dgm:t>
    </dgm:pt>
    <dgm:pt modelId="{858A89EC-6DF7-4B13-B518-9D88D6F5F6A9}" type="sibTrans" cxnId="{08C3F5D1-E344-4128-8A90-3CB1802FB165}">
      <dgm:prSet/>
      <dgm:spPr/>
      <dgm:t>
        <a:bodyPr/>
        <a:lstStyle/>
        <a:p>
          <a:endParaRPr lang="en-US"/>
        </a:p>
      </dgm:t>
    </dgm:pt>
    <dgm:pt modelId="{C18B942D-2206-48A2-95DD-2277E760DF12}">
      <dgm:prSe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Loan_Amount_Term</a:t>
          </a:r>
          <a:r>
            <a:rPr lang="en-US" sz="900" b="1" dirty="0"/>
            <a:t>: </a:t>
          </a:r>
          <a:r>
            <a:rPr lang="en-US" sz="800" dirty="0"/>
            <a:t>Indicates the 	term or duration of the loan, 	typically expressed in months.</a:t>
          </a:r>
        </a:p>
      </dgm:t>
    </dgm:pt>
    <dgm:pt modelId="{AF054ABD-2BB7-4158-97A4-8712BEF502C2}" type="parTrans" cxnId="{0A845918-4805-4B88-A892-E78CE06CD013}">
      <dgm:prSet/>
      <dgm:spPr/>
      <dgm:t>
        <a:bodyPr/>
        <a:lstStyle/>
        <a:p>
          <a:endParaRPr lang="en-US"/>
        </a:p>
      </dgm:t>
    </dgm:pt>
    <dgm:pt modelId="{B477D77D-4F99-4558-B2B7-B28BEDA859E5}" type="sibTrans" cxnId="{0A845918-4805-4B88-A892-E78CE06CD013}">
      <dgm:prSet/>
      <dgm:spPr/>
      <dgm:t>
        <a:bodyPr/>
        <a:lstStyle/>
        <a:p>
          <a:endParaRPr lang="en-US"/>
        </a:p>
      </dgm:t>
    </dgm:pt>
    <dgm:pt modelId="{DC810320-9306-4FE8-BDF6-494617F8B3DB}">
      <dgm:prSe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Credit_History</a:t>
          </a:r>
          <a:r>
            <a:rPr lang="en-US" sz="900" b="1" dirty="0"/>
            <a:t>:</a:t>
          </a:r>
          <a:r>
            <a:rPr lang="en-US" sz="800" dirty="0"/>
            <a:t> Indicates the credit 	history of the applicant, 	possibly categorized as '1' for 	good credit history and '0' for 	poor credit history.</a:t>
          </a:r>
        </a:p>
      </dgm:t>
    </dgm:pt>
    <dgm:pt modelId="{85EF3B6F-845A-4FD4-9921-B698FF015945}" type="parTrans" cxnId="{A5DA45E4-1AA9-47FD-A92B-73545F442CF0}">
      <dgm:prSet/>
      <dgm:spPr/>
      <dgm:t>
        <a:bodyPr/>
        <a:lstStyle/>
        <a:p>
          <a:endParaRPr lang="en-US"/>
        </a:p>
      </dgm:t>
    </dgm:pt>
    <dgm:pt modelId="{62302900-00B2-4878-A0C5-3BB9D42CC37B}" type="sibTrans" cxnId="{A5DA45E4-1AA9-47FD-A92B-73545F442CF0}">
      <dgm:prSet/>
      <dgm:spPr/>
      <dgm:t>
        <a:bodyPr/>
        <a:lstStyle/>
        <a:p>
          <a:endParaRPr lang="en-US"/>
        </a:p>
      </dgm:t>
    </dgm:pt>
    <dgm:pt modelId="{6FC4F3D9-539D-4343-89ED-23C8F0029481}">
      <dgm:prSe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Property_Area</a:t>
          </a:r>
          <a:r>
            <a:rPr lang="en-US" sz="900" b="1" dirty="0"/>
            <a:t>:</a:t>
          </a:r>
          <a:r>
            <a:rPr lang="en-US" sz="800" dirty="0"/>
            <a:t> Indicates the 	location or area where the 	property for which the loan is 	sought is located, possibly 	categorized as urban, semi-	urban, or rural.</a:t>
          </a:r>
        </a:p>
      </dgm:t>
    </dgm:pt>
    <dgm:pt modelId="{DAEC67F7-8618-4F14-A485-697FBEE91369}" type="parTrans" cxnId="{64F781E6-57CC-48E8-B87B-AAD354A8CA84}">
      <dgm:prSet/>
      <dgm:spPr/>
      <dgm:t>
        <a:bodyPr/>
        <a:lstStyle/>
        <a:p>
          <a:endParaRPr lang="en-US"/>
        </a:p>
      </dgm:t>
    </dgm:pt>
    <dgm:pt modelId="{4140E26C-6ACA-4057-933A-60CAE3CB8E65}" type="sibTrans" cxnId="{64F781E6-57CC-48E8-B87B-AAD354A8CA84}">
      <dgm:prSet/>
      <dgm:spPr/>
      <dgm:t>
        <a:bodyPr/>
        <a:lstStyle/>
        <a:p>
          <a:endParaRPr lang="en-US"/>
        </a:p>
      </dgm:t>
    </dgm:pt>
    <dgm:pt modelId="{C4D0EED2-894F-4368-A3CD-D0B698FFDA89}">
      <dgm:prSet custT="1">
        <dgm:style>
          <a:lnRef idx="2">
            <a:schemeClr val="accent1"/>
          </a:lnRef>
          <a:fillRef idx="1">
            <a:schemeClr val="lt1"/>
          </a:fillRef>
          <a:effectRef idx="0">
            <a:schemeClr val="accent1"/>
          </a:effectRef>
          <a:fontRef idx="minor">
            <a:schemeClr val="dk1"/>
          </a:fontRef>
        </dgm:style>
      </dgm:prSet>
      <dgm:spPr/>
      <dgm:t>
        <a:bodyPr/>
        <a:lstStyle/>
        <a:p>
          <a:r>
            <a:rPr lang="en-US" sz="900" b="1" dirty="0" err="1"/>
            <a:t>Loan_Status</a:t>
          </a:r>
          <a:r>
            <a:rPr lang="en-US" sz="900" b="1" dirty="0"/>
            <a:t>:</a:t>
          </a:r>
          <a:r>
            <a:rPr lang="en-US" sz="900" dirty="0"/>
            <a:t> </a:t>
          </a:r>
          <a:r>
            <a:rPr lang="en-US" sz="700" dirty="0"/>
            <a:t>Represents whether the 	loan was approved or not, typically 	categorized as 'Y' for Yes and 'N’ 	for No.</a:t>
          </a:r>
          <a:endParaRPr lang="en-US" sz="1000" dirty="0"/>
        </a:p>
      </dgm:t>
    </dgm:pt>
    <dgm:pt modelId="{B2BF7EEC-16DA-4FBA-BF28-48C6797B29F9}" type="parTrans" cxnId="{9B4C9494-721B-4DF0-855C-C533C633A763}">
      <dgm:prSet/>
      <dgm:spPr/>
      <dgm:t>
        <a:bodyPr/>
        <a:lstStyle/>
        <a:p>
          <a:endParaRPr lang="en-US"/>
        </a:p>
      </dgm:t>
    </dgm:pt>
    <dgm:pt modelId="{F8E48047-882F-4B4E-B31C-7A35CD4EBF2E}" type="sibTrans" cxnId="{9B4C9494-721B-4DF0-855C-C533C633A763}">
      <dgm:prSet/>
      <dgm:spPr/>
      <dgm:t>
        <a:bodyPr/>
        <a:lstStyle/>
        <a:p>
          <a:endParaRPr lang="en-US"/>
        </a:p>
      </dgm:t>
    </dgm:pt>
    <dgm:pt modelId="{0C29E4F5-FEA9-4D87-9B90-B18481AB9F2A}" type="pres">
      <dgm:prSet presAssocID="{A542BB64-B5C7-4248-BE89-FCE4A1BB2467}" presName="Name0" presStyleCnt="0">
        <dgm:presLayoutVars>
          <dgm:dir/>
          <dgm:resizeHandles val="exact"/>
        </dgm:presLayoutVars>
      </dgm:prSet>
      <dgm:spPr/>
    </dgm:pt>
    <dgm:pt modelId="{5B6979E9-16E4-4EA7-A580-B882A24C9E7C}" type="pres">
      <dgm:prSet presAssocID="{C8E7FA91-0467-4DE7-8E8F-08B441224284}" presName="composite" presStyleCnt="0"/>
      <dgm:spPr/>
    </dgm:pt>
    <dgm:pt modelId="{C96F81FA-A837-47BD-B4AB-27DC1F853D4E}" type="pres">
      <dgm:prSet presAssocID="{C8E7FA91-0467-4DE7-8E8F-08B441224284}" presName="rect1" presStyleLbl="trAlignAcc1" presStyleIdx="0" presStyleCnt="13">
        <dgm:presLayoutVars>
          <dgm:bulletEnabled val="1"/>
        </dgm:presLayoutVars>
      </dgm:prSet>
      <dgm:spPr/>
    </dgm:pt>
    <dgm:pt modelId="{CB7168FA-F2A2-4026-8578-122E4430CA91}" type="pres">
      <dgm:prSet presAssocID="{C8E7FA91-0467-4DE7-8E8F-08B441224284}" presName="rect2" presStyleLbl="fgImgPlace1" presStyleIdx="0" presStyleCnt="13" custAng="1824973" custFlipVert="1" custFlipHor="0" custScaleX="10261" custScaleY="6841" custLinFactX="794529" custLinFactY="200000" custLinFactNeighborX="800000" custLinFactNeighborY="279938"/>
      <dgm:spPr/>
    </dgm:pt>
    <dgm:pt modelId="{6AB17B8D-C5A0-4190-92A9-DF33119B5423}" type="pres">
      <dgm:prSet presAssocID="{B78F9D1F-9408-47D0-89A5-47BAE0562CBE}" presName="sibTrans" presStyleCnt="0"/>
      <dgm:spPr/>
    </dgm:pt>
    <dgm:pt modelId="{5101AC4A-C6E8-42CF-897A-A78C30FBFED4}" type="pres">
      <dgm:prSet presAssocID="{5E576246-34F6-433C-916E-20B8737D08F8}" presName="composite" presStyleCnt="0"/>
      <dgm:spPr/>
    </dgm:pt>
    <dgm:pt modelId="{D1D97843-4F68-4C01-B087-6EB35BDC1B42}" type="pres">
      <dgm:prSet presAssocID="{5E576246-34F6-433C-916E-20B8737D08F8}" presName="rect1" presStyleLbl="trAlignAcc1" presStyleIdx="1" presStyleCnt="13">
        <dgm:presLayoutVars>
          <dgm:bulletEnabled val="1"/>
        </dgm:presLayoutVars>
      </dgm:prSet>
      <dgm:spPr/>
    </dgm:pt>
    <dgm:pt modelId="{9D43E13C-53B9-4A42-8A4E-C5426E2C603A}" type="pres">
      <dgm:prSet presAssocID="{5E576246-34F6-433C-916E-20B8737D08F8}" presName="rect2" presStyleLbl="fgImgPlace1" presStyleIdx="1" presStyleCnt="13" custAng="3843262" custFlipVert="0" custFlipHor="1" custScaleX="10261" custScaleY="9241" custLinFactX="-317011" custLinFactY="200000" custLinFactNeighborX="-400000" custLinFactNeighborY="298378"/>
      <dgm:spPr/>
    </dgm:pt>
    <dgm:pt modelId="{F1267CC2-61D6-4FC4-84CD-3BF7B46BED45}" type="pres">
      <dgm:prSet presAssocID="{76EAA05F-1E2D-4FE3-B30B-E1BD4672C7A1}" presName="sibTrans" presStyleCnt="0"/>
      <dgm:spPr/>
    </dgm:pt>
    <dgm:pt modelId="{36078E9E-E6DA-4F22-B9EB-2030E12DD01B}" type="pres">
      <dgm:prSet presAssocID="{416862CB-19DA-4B60-AB2D-649A6F841C28}" presName="composite" presStyleCnt="0"/>
      <dgm:spPr/>
    </dgm:pt>
    <dgm:pt modelId="{93AA71C5-E737-4929-9DFE-E2E0912ADA29}" type="pres">
      <dgm:prSet presAssocID="{416862CB-19DA-4B60-AB2D-649A6F841C28}" presName="rect1" presStyleLbl="trAlignAcc1" presStyleIdx="2" presStyleCnt="13">
        <dgm:presLayoutVars>
          <dgm:bulletEnabled val="1"/>
        </dgm:presLayoutVars>
      </dgm:prSet>
      <dgm:spPr/>
    </dgm:pt>
    <dgm:pt modelId="{A374B609-F76C-437E-A33C-B1E059F39FD7}" type="pres">
      <dgm:prSet presAssocID="{416862CB-19DA-4B60-AB2D-649A6F841C28}" presName="rect2" presStyleLbl="fgImgPlace1" presStyleIdx="2" presStyleCnt="13" custFlipVert="1" custScaleX="13004" custScaleY="6689" custLinFactX="-557903" custLinFactY="227865" custLinFactNeighborX="-600000" custLinFactNeighborY="300000"/>
      <dgm:spPr/>
    </dgm:pt>
    <dgm:pt modelId="{D7C73C2C-A25C-4F4C-B856-64168641982D}" type="pres">
      <dgm:prSet presAssocID="{3F9E0DDC-B9EE-49A0-8B65-E45B42434508}" presName="sibTrans" presStyleCnt="0"/>
      <dgm:spPr/>
    </dgm:pt>
    <dgm:pt modelId="{92045144-C25E-49BB-BD66-4EA1037CC110}" type="pres">
      <dgm:prSet presAssocID="{CAAA7CD3-CB93-402C-884F-394A03FDC972}" presName="composite" presStyleCnt="0"/>
      <dgm:spPr/>
    </dgm:pt>
    <dgm:pt modelId="{42D774E9-3147-4DBA-8E39-633AE78038B9}" type="pres">
      <dgm:prSet presAssocID="{CAAA7CD3-CB93-402C-884F-394A03FDC972}" presName="rect1" presStyleLbl="trAlignAcc1" presStyleIdx="3" presStyleCnt="13">
        <dgm:presLayoutVars>
          <dgm:bulletEnabled val="1"/>
        </dgm:presLayoutVars>
      </dgm:prSet>
      <dgm:spPr/>
    </dgm:pt>
    <dgm:pt modelId="{991C515C-EDE0-46EA-82AC-12101E38993E}" type="pres">
      <dgm:prSet presAssocID="{CAAA7CD3-CB93-402C-884F-394A03FDC972}" presName="rect2" presStyleLbl="fgImgPlace1" presStyleIdx="3" presStyleCnt="13" custFlipVert="1" custFlipHor="1" custScaleX="9754" custScaleY="8092" custLinFactX="-700000" custLinFactY="200000" custLinFactNeighborX="-702857" custLinFactNeighborY="288975"/>
      <dgm:spPr/>
    </dgm:pt>
    <dgm:pt modelId="{11D27971-C29D-4CC7-9351-33F7E3E251CD}" type="pres">
      <dgm:prSet presAssocID="{63278F93-F566-4DC8-8F10-8012E1EB97E2}" presName="sibTrans" presStyleCnt="0"/>
      <dgm:spPr/>
    </dgm:pt>
    <dgm:pt modelId="{CB45F0F6-D1A3-42AF-9DD7-3969B69946E4}" type="pres">
      <dgm:prSet presAssocID="{EEABCC02-2146-4C48-A63C-764B4B77BACD}" presName="composite" presStyleCnt="0"/>
      <dgm:spPr/>
    </dgm:pt>
    <dgm:pt modelId="{FB824F5C-F4AE-45B0-AFD5-B272846680BE}" type="pres">
      <dgm:prSet presAssocID="{EEABCC02-2146-4C48-A63C-764B4B77BACD}" presName="rect1" presStyleLbl="trAlignAcc1" presStyleIdx="4" presStyleCnt="13">
        <dgm:presLayoutVars>
          <dgm:bulletEnabled val="1"/>
        </dgm:presLayoutVars>
      </dgm:prSet>
      <dgm:spPr/>
    </dgm:pt>
    <dgm:pt modelId="{9E0FF0F5-2BEC-4E17-AB78-26E0B8310757}" type="pres">
      <dgm:prSet presAssocID="{EEABCC02-2146-4C48-A63C-764B4B77BACD}" presName="rect2" presStyleLbl="fgImgPlace1" presStyleIdx="4" presStyleCnt="13" custFlipVert="0" custScaleX="9754" custScaleY="6503" custLinFactX="511527" custLinFactY="139676" custLinFactNeighborX="600000" custLinFactNeighborY="200000"/>
      <dgm:spPr/>
    </dgm:pt>
    <dgm:pt modelId="{68E21066-AE7D-461B-8F48-11C474279FCA}" type="pres">
      <dgm:prSet presAssocID="{5397208A-7FCC-4DAE-8EC0-8A02F542A436}" presName="sibTrans" presStyleCnt="0"/>
      <dgm:spPr/>
    </dgm:pt>
    <dgm:pt modelId="{FE68B7E8-A0C8-44A1-9711-3AE1528EE017}" type="pres">
      <dgm:prSet presAssocID="{0C9DE54B-23CC-4B05-8A1D-0731C9A21902}" presName="composite" presStyleCnt="0"/>
      <dgm:spPr/>
    </dgm:pt>
    <dgm:pt modelId="{2BEEA9FA-E5CF-4367-8CFA-99DBE7E17327}" type="pres">
      <dgm:prSet presAssocID="{0C9DE54B-23CC-4B05-8A1D-0731C9A21902}" presName="rect1" presStyleLbl="trAlignAcc1" presStyleIdx="5" presStyleCnt="13">
        <dgm:presLayoutVars>
          <dgm:bulletEnabled val="1"/>
        </dgm:presLayoutVars>
      </dgm:prSet>
      <dgm:spPr/>
    </dgm:pt>
    <dgm:pt modelId="{32F0F1B8-2EB8-49B8-9E13-E3E60F69D550}" type="pres">
      <dgm:prSet presAssocID="{0C9DE54B-23CC-4B05-8A1D-0731C9A21902}" presName="rect2" presStyleLbl="fgImgPlace1" presStyleIdx="5" presStyleCnt="13" custFlipVert="1" custScaleX="9716" custScaleY="14658" custLinFactX="-545823" custLinFactY="200000" custLinFactNeighborX="-600000" custLinFactNeighborY="231453"/>
      <dgm:spPr/>
    </dgm:pt>
    <dgm:pt modelId="{555A3695-CDD9-477A-B088-C31638C1FD7E}" type="pres">
      <dgm:prSet presAssocID="{33718F03-7D0F-4F04-8340-E992D1EACEB1}" presName="sibTrans" presStyleCnt="0"/>
      <dgm:spPr/>
    </dgm:pt>
    <dgm:pt modelId="{CEA98C2A-7A65-4110-AD48-07FFE64FD3A7}" type="pres">
      <dgm:prSet presAssocID="{626C5F6E-63C3-4EDE-B914-4E260D095D96}" presName="composite" presStyleCnt="0"/>
      <dgm:spPr/>
    </dgm:pt>
    <dgm:pt modelId="{CE4A6598-D129-44FD-969C-5F0D76C7BA5E}" type="pres">
      <dgm:prSet presAssocID="{626C5F6E-63C3-4EDE-B914-4E260D095D96}" presName="rect1" presStyleLbl="trAlignAcc1" presStyleIdx="6" presStyleCnt="13">
        <dgm:presLayoutVars>
          <dgm:bulletEnabled val="1"/>
        </dgm:presLayoutVars>
      </dgm:prSet>
      <dgm:spPr/>
    </dgm:pt>
    <dgm:pt modelId="{EF8D345C-3F76-4B87-86B1-1045C660D30D}" type="pres">
      <dgm:prSet presAssocID="{626C5F6E-63C3-4EDE-B914-4E260D095D96}" presName="rect2" presStyleLbl="fgImgPlace1" presStyleIdx="6" presStyleCnt="13" custFlipVert="1" custScaleX="9716" custScaleY="6477" custLinFactX="-100000" custLinFactY="108660" custLinFactNeighborX="-116287" custLinFactNeighborY="200000"/>
      <dgm:spPr/>
    </dgm:pt>
    <dgm:pt modelId="{C45A8284-AE2F-4E00-8FB6-ED8A2D756018}" type="pres">
      <dgm:prSet presAssocID="{9CE8264F-5B06-4BD5-84A7-634593C66EB0}" presName="sibTrans" presStyleCnt="0"/>
      <dgm:spPr/>
    </dgm:pt>
    <dgm:pt modelId="{98299947-3B83-4FB3-ACD2-570AEBA16009}" type="pres">
      <dgm:prSet presAssocID="{E4F9638A-2B68-49C7-B44F-67FF8D69C06C}" presName="composite" presStyleCnt="0"/>
      <dgm:spPr/>
    </dgm:pt>
    <dgm:pt modelId="{1FBE48E5-C0FB-4099-8B74-55EA024AD8C7}" type="pres">
      <dgm:prSet presAssocID="{E4F9638A-2B68-49C7-B44F-67FF8D69C06C}" presName="rect1" presStyleLbl="trAlignAcc1" presStyleIdx="7" presStyleCnt="13">
        <dgm:presLayoutVars>
          <dgm:bulletEnabled val="1"/>
        </dgm:presLayoutVars>
      </dgm:prSet>
      <dgm:spPr/>
    </dgm:pt>
    <dgm:pt modelId="{DFC42154-7FA5-493D-ACE8-2E3DDC2C10F9}" type="pres">
      <dgm:prSet presAssocID="{E4F9638A-2B68-49C7-B44F-67FF8D69C06C}" presName="rect2" presStyleLbl="fgImgPlace1" presStyleIdx="7" presStyleCnt="13" custFlipVert="1" custScaleX="12495" custScaleY="6477" custLinFactX="-300000" custLinFactY="122528" custLinFactNeighborX="-358786" custLinFactNeighborY="200000"/>
      <dgm:spPr/>
    </dgm:pt>
    <dgm:pt modelId="{B5D37941-08F0-40BC-8814-F72912C46683}" type="pres">
      <dgm:prSet presAssocID="{5BC0EEEC-7BCA-4DB9-8D7E-B9BBDADDA89B}" presName="sibTrans" presStyleCnt="0"/>
      <dgm:spPr/>
    </dgm:pt>
    <dgm:pt modelId="{F8BFD704-6D65-4ACD-8E5E-649D26A8E99B}" type="pres">
      <dgm:prSet presAssocID="{D0587702-D7D3-4FE8-9506-4650188FDBDF}" presName="composite" presStyleCnt="0"/>
      <dgm:spPr/>
    </dgm:pt>
    <dgm:pt modelId="{74A1F0D5-9BAD-4765-9F2A-ADF567353133}" type="pres">
      <dgm:prSet presAssocID="{D0587702-D7D3-4FE8-9506-4650188FDBDF}" presName="rect1" presStyleLbl="trAlignAcc1" presStyleIdx="8" presStyleCnt="13">
        <dgm:presLayoutVars>
          <dgm:bulletEnabled val="1"/>
        </dgm:presLayoutVars>
      </dgm:prSet>
      <dgm:spPr/>
    </dgm:pt>
    <dgm:pt modelId="{EC6B7FA3-BF85-4E94-BBD1-37417B122CA2}" type="pres">
      <dgm:prSet presAssocID="{D0587702-D7D3-4FE8-9506-4650188FDBDF}" presName="rect2" presStyleLbl="fgImgPlace1" presStyleIdx="8" presStyleCnt="13" custFlipVert="1" custFlipHor="1" custScaleX="9495" custScaleY="6330" custLinFactX="300000" custLinFactY="100000" custLinFactNeighborX="327510" custLinFactNeighborY="198342"/>
      <dgm:spPr/>
    </dgm:pt>
    <dgm:pt modelId="{F95B15BB-D92A-4651-9589-EB9024948EE5}" type="pres">
      <dgm:prSet presAssocID="{858A89EC-6DF7-4B13-B518-9D88D6F5F6A9}" presName="sibTrans" presStyleCnt="0"/>
      <dgm:spPr/>
    </dgm:pt>
    <dgm:pt modelId="{89B6DD2A-172F-43CD-A30B-FBBBFB242533}" type="pres">
      <dgm:prSet presAssocID="{C18B942D-2206-48A2-95DD-2277E760DF12}" presName="composite" presStyleCnt="0"/>
      <dgm:spPr/>
    </dgm:pt>
    <dgm:pt modelId="{9FACEF07-C703-4BF4-9660-1128428396C3}" type="pres">
      <dgm:prSet presAssocID="{C18B942D-2206-48A2-95DD-2277E760DF12}" presName="rect1" presStyleLbl="trAlignAcc1" presStyleIdx="9" presStyleCnt="13" custLinFactNeighborX="-412" custLinFactNeighborY="313">
        <dgm:presLayoutVars>
          <dgm:bulletEnabled val="1"/>
        </dgm:presLayoutVars>
      </dgm:prSet>
      <dgm:spPr/>
    </dgm:pt>
    <dgm:pt modelId="{CFEF7D52-69DD-4603-A282-56924F95493F}" type="pres">
      <dgm:prSet presAssocID="{C18B942D-2206-48A2-95DD-2277E760DF12}" presName="rect2" presStyleLbl="fgImgPlace1" presStyleIdx="9" presStyleCnt="13" custScaleX="9495" custScaleY="6775" custLinFactX="800000" custLinFactY="33209" custLinFactNeighborX="815013" custLinFactNeighborY="100000"/>
      <dgm:spPr/>
    </dgm:pt>
    <dgm:pt modelId="{F05D862C-DA73-4C0E-9D4B-241256DE35EA}" type="pres">
      <dgm:prSet presAssocID="{B477D77D-4F99-4558-B2B7-B28BEDA859E5}" presName="sibTrans" presStyleCnt="0"/>
      <dgm:spPr/>
    </dgm:pt>
    <dgm:pt modelId="{81EFEEFB-2FF5-415C-94AE-F3CD17AA6984}" type="pres">
      <dgm:prSet presAssocID="{DC810320-9306-4FE8-BDF6-494617F8B3DB}" presName="composite" presStyleCnt="0"/>
      <dgm:spPr/>
    </dgm:pt>
    <dgm:pt modelId="{101AC93F-2536-49E7-9D05-36EDB60D00E4}" type="pres">
      <dgm:prSet presAssocID="{DC810320-9306-4FE8-BDF6-494617F8B3DB}" presName="rect1" presStyleLbl="trAlignAcc1" presStyleIdx="10" presStyleCnt="13">
        <dgm:presLayoutVars>
          <dgm:bulletEnabled val="1"/>
        </dgm:presLayoutVars>
      </dgm:prSet>
      <dgm:spPr/>
    </dgm:pt>
    <dgm:pt modelId="{1AC800D3-E268-44E4-AF7A-ABE7938E6579}" type="pres">
      <dgm:prSet presAssocID="{DC810320-9306-4FE8-BDF6-494617F8B3DB}" presName="rect2" presStyleLbl="fgImgPlace1" presStyleIdx="10" presStyleCnt="13" custFlipHor="1" custScaleX="9495" custScaleY="6330" custLinFactX="516307" custLinFactY="46419" custLinFactNeighborX="600000" custLinFactNeighborY="100000"/>
      <dgm:spPr/>
    </dgm:pt>
    <dgm:pt modelId="{7970BCEC-D91C-413D-BC47-3C2B5D46BF9C}" type="pres">
      <dgm:prSet presAssocID="{62302900-00B2-4878-A0C5-3BB9D42CC37B}" presName="sibTrans" presStyleCnt="0"/>
      <dgm:spPr/>
    </dgm:pt>
    <dgm:pt modelId="{351C7E59-13D9-4125-ACBA-37A2757F15BF}" type="pres">
      <dgm:prSet presAssocID="{6FC4F3D9-539D-4343-89ED-23C8F0029481}" presName="composite" presStyleCnt="0"/>
      <dgm:spPr/>
    </dgm:pt>
    <dgm:pt modelId="{AC44D5C8-14E1-4EB3-97BC-6727A77C95C7}" type="pres">
      <dgm:prSet presAssocID="{6FC4F3D9-539D-4343-89ED-23C8F0029481}" presName="rect1" presStyleLbl="trAlignAcc1" presStyleIdx="11" presStyleCnt="13">
        <dgm:presLayoutVars>
          <dgm:bulletEnabled val="1"/>
        </dgm:presLayoutVars>
      </dgm:prSet>
      <dgm:spPr/>
    </dgm:pt>
    <dgm:pt modelId="{C9574677-FCAA-4F14-864D-86718BA69EB2}" type="pres">
      <dgm:prSet presAssocID="{6FC4F3D9-539D-4343-89ED-23C8F0029481}" presName="rect2" presStyleLbl="fgImgPlace1" presStyleIdx="11" presStyleCnt="13" custFlipVert="1" custFlipHor="1" custScaleX="9250" custScaleY="6167" custLinFactX="300000" custLinFactY="76956" custLinFactNeighborX="301649" custLinFactNeighborY="100000"/>
      <dgm:spPr/>
    </dgm:pt>
    <dgm:pt modelId="{18FCBC51-E3A9-4685-A0CA-478E45BAEF5C}" type="pres">
      <dgm:prSet presAssocID="{4140E26C-6ACA-4057-933A-60CAE3CB8E65}" presName="sibTrans" presStyleCnt="0"/>
      <dgm:spPr/>
    </dgm:pt>
    <dgm:pt modelId="{ACADF852-D6EC-4A8F-9CF6-4659F1537176}" type="pres">
      <dgm:prSet presAssocID="{C4D0EED2-894F-4368-A3CD-D0B698FFDA89}" presName="composite" presStyleCnt="0"/>
      <dgm:spPr/>
    </dgm:pt>
    <dgm:pt modelId="{DF51B87A-F827-41EF-8C34-33144BAF83EC}" type="pres">
      <dgm:prSet presAssocID="{C4D0EED2-894F-4368-A3CD-D0B698FFDA89}" presName="rect1" presStyleLbl="trAlignAcc1" presStyleIdx="12" presStyleCnt="13">
        <dgm:presLayoutVars>
          <dgm:bulletEnabled val="1"/>
        </dgm:presLayoutVars>
      </dgm:prSet>
      <dgm:spPr/>
    </dgm:pt>
    <dgm:pt modelId="{3638BC98-D05A-4A1D-92E4-526AF88AD1D3}" type="pres">
      <dgm:prSet presAssocID="{C4D0EED2-894F-4368-A3CD-D0B698FFDA89}" presName="rect2" presStyleLbl="fgImgPlace1" presStyleIdx="12" presStyleCnt="13" custAng="1636610" custFlipVert="1" custScaleX="9017" custScaleY="6011" custLinFactX="-300000" custLinFactNeighborX="-350795" custLinFactNeighborY="52273"/>
      <dgm:spPr/>
    </dgm:pt>
  </dgm:ptLst>
  <dgm:cxnLst>
    <dgm:cxn modelId="{66188901-4E0B-4F00-80AE-AF88A81C142B}" srcId="{A542BB64-B5C7-4248-BE89-FCE4A1BB2467}" destId="{5E576246-34F6-433C-916E-20B8737D08F8}" srcOrd="1" destOrd="0" parTransId="{45E814DD-662B-43F9-9C56-9421770C08BD}" sibTransId="{76EAA05F-1E2D-4FE3-B30B-E1BD4672C7A1}"/>
    <dgm:cxn modelId="{AF274A18-BBCC-47C7-BBD8-A59EE2ADCB8C}" srcId="{A542BB64-B5C7-4248-BE89-FCE4A1BB2467}" destId="{626C5F6E-63C3-4EDE-B914-4E260D095D96}" srcOrd="6" destOrd="0" parTransId="{1871685F-6729-4F2A-A7A0-B5B72FB71D87}" sibTransId="{9CE8264F-5B06-4BD5-84A7-634593C66EB0}"/>
    <dgm:cxn modelId="{0A845918-4805-4B88-A892-E78CE06CD013}" srcId="{A542BB64-B5C7-4248-BE89-FCE4A1BB2467}" destId="{C18B942D-2206-48A2-95DD-2277E760DF12}" srcOrd="9" destOrd="0" parTransId="{AF054ABD-2BB7-4158-97A4-8712BEF502C2}" sibTransId="{B477D77D-4F99-4558-B2B7-B28BEDA859E5}"/>
    <dgm:cxn modelId="{F1D2E630-8A8D-4D78-B9BF-7CE03A2698B6}" type="presOf" srcId="{E4F9638A-2B68-49C7-B44F-67FF8D69C06C}" destId="{1FBE48E5-C0FB-4099-8B74-55EA024AD8C7}" srcOrd="0" destOrd="0" presId="urn:microsoft.com/office/officeart/2008/layout/PictureStrips"/>
    <dgm:cxn modelId="{3467433B-ED48-48EA-8A65-5544FD037E15}" type="presOf" srcId="{6FC4F3D9-539D-4343-89ED-23C8F0029481}" destId="{AC44D5C8-14E1-4EB3-97BC-6727A77C95C7}" srcOrd="0" destOrd="0" presId="urn:microsoft.com/office/officeart/2008/layout/PictureStrips"/>
    <dgm:cxn modelId="{0C54413F-B6F2-4905-8EEB-6A80913E4BDC}" type="presOf" srcId="{CAAA7CD3-CB93-402C-884F-394A03FDC972}" destId="{42D774E9-3147-4DBA-8E39-633AE78038B9}" srcOrd="0" destOrd="0" presId="urn:microsoft.com/office/officeart/2008/layout/PictureStrips"/>
    <dgm:cxn modelId="{31961948-5CDB-4E72-B8A7-EC9C0B75B5AD}" type="presOf" srcId="{C8E7FA91-0467-4DE7-8E8F-08B441224284}" destId="{C96F81FA-A837-47BD-B4AB-27DC1F853D4E}" srcOrd="0" destOrd="0" presId="urn:microsoft.com/office/officeart/2008/layout/PictureStrips"/>
    <dgm:cxn modelId="{0638CA5A-1C94-405A-B733-742BC0CA85AD}" type="presOf" srcId="{D0587702-D7D3-4FE8-9506-4650188FDBDF}" destId="{74A1F0D5-9BAD-4765-9F2A-ADF567353133}" srcOrd="0" destOrd="0" presId="urn:microsoft.com/office/officeart/2008/layout/PictureStrips"/>
    <dgm:cxn modelId="{7827CB7E-D0C5-457F-86C0-A1431983ACF8}" type="presOf" srcId="{626C5F6E-63C3-4EDE-B914-4E260D095D96}" destId="{CE4A6598-D129-44FD-969C-5F0D76C7BA5E}" srcOrd="0" destOrd="0" presId="urn:microsoft.com/office/officeart/2008/layout/PictureStrips"/>
    <dgm:cxn modelId="{6A7FA086-3A6E-4AD2-A542-BA240EB3E8C4}" type="presOf" srcId="{C18B942D-2206-48A2-95DD-2277E760DF12}" destId="{9FACEF07-C703-4BF4-9660-1128428396C3}" srcOrd="0" destOrd="0" presId="urn:microsoft.com/office/officeart/2008/layout/PictureStrips"/>
    <dgm:cxn modelId="{4613A48C-26DF-43EA-9248-94B295A4FA5F}" type="presOf" srcId="{EEABCC02-2146-4C48-A63C-764B4B77BACD}" destId="{FB824F5C-F4AE-45B0-AFD5-B272846680BE}" srcOrd="0" destOrd="0" presId="urn:microsoft.com/office/officeart/2008/layout/PictureStrips"/>
    <dgm:cxn modelId="{9B4C9494-721B-4DF0-855C-C533C633A763}" srcId="{A542BB64-B5C7-4248-BE89-FCE4A1BB2467}" destId="{C4D0EED2-894F-4368-A3CD-D0B698FFDA89}" srcOrd="12" destOrd="0" parTransId="{B2BF7EEC-16DA-4FBA-BF28-48C6797B29F9}" sibTransId="{F8E48047-882F-4B4E-B31C-7A35CD4EBF2E}"/>
    <dgm:cxn modelId="{A9D9EE95-1989-4C69-BF68-D77CE4135D62}" srcId="{A542BB64-B5C7-4248-BE89-FCE4A1BB2467}" destId="{0C9DE54B-23CC-4B05-8A1D-0731C9A21902}" srcOrd="5" destOrd="0" parTransId="{88AD2C70-B982-437A-B167-E8D427B764A5}" sibTransId="{33718F03-7D0F-4F04-8340-E992D1EACEB1}"/>
    <dgm:cxn modelId="{13A7C29D-67D2-4631-98FE-9FBFA44F817B}" srcId="{A542BB64-B5C7-4248-BE89-FCE4A1BB2467}" destId="{EEABCC02-2146-4C48-A63C-764B4B77BACD}" srcOrd="4" destOrd="0" parTransId="{6623421A-44A6-4FAB-B450-04C92249F0A2}" sibTransId="{5397208A-7FCC-4DAE-8EC0-8A02F542A436}"/>
    <dgm:cxn modelId="{C15860A7-A07D-4265-A0B0-744686DD46A7}" type="presOf" srcId="{A542BB64-B5C7-4248-BE89-FCE4A1BB2467}" destId="{0C29E4F5-FEA9-4D87-9B90-B18481AB9F2A}" srcOrd="0" destOrd="0" presId="urn:microsoft.com/office/officeart/2008/layout/PictureStrips"/>
    <dgm:cxn modelId="{6E6425B5-D6B6-4A16-B310-0D7A79957A86}" type="presOf" srcId="{C4D0EED2-894F-4368-A3CD-D0B698FFDA89}" destId="{DF51B87A-F827-41EF-8C34-33144BAF83EC}" srcOrd="0" destOrd="0" presId="urn:microsoft.com/office/officeart/2008/layout/PictureStrips"/>
    <dgm:cxn modelId="{4E60F8CD-8A85-40FC-A470-E195B56CA7A3}" type="presOf" srcId="{DC810320-9306-4FE8-BDF6-494617F8B3DB}" destId="{101AC93F-2536-49E7-9D05-36EDB60D00E4}" srcOrd="0" destOrd="0" presId="urn:microsoft.com/office/officeart/2008/layout/PictureStrips"/>
    <dgm:cxn modelId="{08C3F5D1-E344-4128-8A90-3CB1802FB165}" srcId="{A542BB64-B5C7-4248-BE89-FCE4A1BB2467}" destId="{D0587702-D7D3-4FE8-9506-4650188FDBDF}" srcOrd="8" destOrd="0" parTransId="{34A6AF39-8BEE-46A5-BE0E-BA56C2733674}" sibTransId="{858A89EC-6DF7-4B13-B518-9D88D6F5F6A9}"/>
    <dgm:cxn modelId="{AC58A0DE-5455-42DA-B18C-1D7D50C749B3}" srcId="{A542BB64-B5C7-4248-BE89-FCE4A1BB2467}" destId="{E4F9638A-2B68-49C7-B44F-67FF8D69C06C}" srcOrd="7" destOrd="0" parTransId="{C132F197-E6A9-408A-BFFC-06C5FA4729D2}" sibTransId="{5BC0EEEC-7BCA-4DB9-8D7E-B9BBDADDA89B}"/>
    <dgm:cxn modelId="{D67A76E2-05E5-41D7-B244-9F7F9E9BE822}" srcId="{A542BB64-B5C7-4248-BE89-FCE4A1BB2467}" destId="{CAAA7CD3-CB93-402C-884F-394A03FDC972}" srcOrd="3" destOrd="0" parTransId="{38EEB153-8DCA-460F-8A8B-7BE3D4AF0229}" sibTransId="{63278F93-F566-4DC8-8F10-8012E1EB97E2}"/>
    <dgm:cxn modelId="{A5DA45E4-1AA9-47FD-A92B-73545F442CF0}" srcId="{A542BB64-B5C7-4248-BE89-FCE4A1BB2467}" destId="{DC810320-9306-4FE8-BDF6-494617F8B3DB}" srcOrd="10" destOrd="0" parTransId="{85EF3B6F-845A-4FD4-9921-B698FF015945}" sibTransId="{62302900-00B2-4878-A0C5-3BB9D42CC37B}"/>
    <dgm:cxn modelId="{4120E7E4-E7AF-41A9-8C47-234329431FCC}" type="presOf" srcId="{5E576246-34F6-433C-916E-20B8737D08F8}" destId="{D1D97843-4F68-4C01-B087-6EB35BDC1B42}" srcOrd="0" destOrd="0" presId="urn:microsoft.com/office/officeart/2008/layout/PictureStrips"/>
    <dgm:cxn modelId="{A0F2E8E4-3D0B-4B0D-B153-508C75DE3659}" srcId="{A542BB64-B5C7-4248-BE89-FCE4A1BB2467}" destId="{C8E7FA91-0467-4DE7-8E8F-08B441224284}" srcOrd="0" destOrd="0" parTransId="{90E608F9-446A-4EA0-BF88-DF253F607AE3}" sibTransId="{B78F9D1F-9408-47D0-89A5-47BAE0562CBE}"/>
    <dgm:cxn modelId="{64F781E6-57CC-48E8-B87B-AAD354A8CA84}" srcId="{A542BB64-B5C7-4248-BE89-FCE4A1BB2467}" destId="{6FC4F3D9-539D-4343-89ED-23C8F0029481}" srcOrd="11" destOrd="0" parTransId="{DAEC67F7-8618-4F14-A485-697FBEE91369}" sibTransId="{4140E26C-6ACA-4057-933A-60CAE3CB8E65}"/>
    <dgm:cxn modelId="{90AA04EB-A3B0-498B-9279-D47C9CE5EF1F}" type="presOf" srcId="{416862CB-19DA-4B60-AB2D-649A6F841C28}" destId="{93AA71C5-E737-4929-9DFE-E2E0912ADA29}" srcOrd="0" destOrd="0" presId="urn:microsoft.com/office/officeart/2008/layout/PictureStrips"/>
    <dgm:cxn modelId="{54A8FCEB-AEA4-4DC5-B870-9A7F21AEE891}" type="presOf" srcId="{0C9DE54B-23CC-4B05-8A1D-0731C9A21902}" destId="{2BEEA9FA-E5CF-4367-8CFA-99DBE7E17327}" srcOrd="0" destOrd="0" presId="urn:microsoft.com/office/officeart/2008/layout/PictureStrips"/>
    <dgm:cxn modelId="{D892D7FA-9BA5-4010-8C99-5228BE4788F0}" srcId="{A542BB64-B5C7-4248-BE89-FCE4A1BB2467}" destId="{416862CB-19DA-4B60-AB2D-649A6F841C28}" srcOrd="2" destOrd="0" parTransId="{5041CA7E-052C-4D35-8CBA-99F898FA2634}" sibTransId="{3F9E0DDC-B9EE-49A0-8B65-E45B42434508}"/>
    <dgm:cxn modelId="{5F5F6984-4DCB-4758-8258-FAD1F6A75105}" type="presParOf" srcId="{0C29E4F5-FEA9-4D87-9B90-B18481AB9F2A}" destId="{5B6979E9-16E4-4EA7-A580-B882A24C9E7C}" srcOrd="0" destOrd="0" presId="urn:microsoft.com/office/officeart/2008/layout/PictureStrips"/>
    <dgm:cxn modelId="{48DF1B67-D0E2-4100-9241-2547BC83620A}" type="presParOf" srcId="{5B6979E9-16E4-4EA7-A580-B882A24C9E7C}" destId="{C96F81FA-A837-47BD-B4AB-27DC1F853D4E}" srcOrd="0" destOrd="0" presId="urn:microsoft.com/office/officeart/2008/layout/PictureStrips"/>
    <dgm:cxn modelId="{CD7B385B-D650-4AD5-9F68-2596D60A1898}" type="presParOf" srcId="{5B6979E9-16E4-4EA7-A580-B882A24C9E7C}" destId="{CB7168FA-F2A2-4026-8578-122E4430CA91}" srcOrd="1" destOrd="0" presId="urn:microsoft.com/office/officeart/2008/layout/PictureStrips"/>
    <dgm:cxn modelId="{FB56DDCD-CE1F-4E05-ABE1-2D2D10A2AC28}" type="presParOf" srcId="{0C29E4F5-FEA9-4D87-9B90-B18481AB9F2A}" destId="{6AB17B8D-C5A0-4190-92A9-DF33119B5423}" srcOrd="1" destOrd="0" presId="urn:microsoft.com/office/officeart/2008/layout/PictureStrips"/>
    <dgm:cxn modelId="{D23D7444-187E-4109-BD94-B38A8F9E2141}" type="presParOf" srcId="{0C29E4F5-FEA9-4D87-9B90-B18481AB9F2A}" destId="{5101AC4A-C6E8-42CF-897A-A78C30FBFED4}" srcOrd="2" destOrd="0" presId="urn:microsoft.com/office/officeart/2008/layout/PictureStrips"/>
    <dgm:cxn modelId="{4D8F26D7-189F-4A9E-B63F-0874B6D1445F}" type="presParOf" srcId="{5101AC4A-C6E8-42CF-897A-A78C30FBFED4}" destId="{D1D97843-4F68-4C01-B087-6EB35BDC1B42}" srcOrd="0" destOrd="0" presId="urn:microsoft.com/office/officeart/2008/layout/PictureStrips"/>
    <dgm:cxn modelId="{117C1327-A565-4059-BFCD-F8218103994E}" type="presParOf" srcId="{5101AC4A-C6E8-42CF-897A-A78C30FBFED4}" destId="{9D43E13C-53B9-4A42-8A4E-C5426E2C603A}" srcOrd="1" destOrd="0" presId="urn:microsoft.com/office/officeart/2008/layout/PictureStrips"/>
    <dgm:cxn modelId="{2505776F-E204-4F6C-B003-56D4F7A07773}" type="presParOf" srcId="{0C29E4F5-FEA9-4D87-9B90-B18481AB9F2A}" destId="{F1267CC2-61D6-4FC4-84CD-3BF7B46BED45}" srcOrd="3" destOrd="0" presId="urn:microsoft.com/office/officeart/2008/layout/PictureStrips"/>
    <dgm:cxn modelId="{F04C551C-9D0D-4D92-A8ED-36ECE11C93E9}" type="presParOf" srcId="{0C29E4F5-FEA9-4D87-9B90-B18481AB9F2A}" destId="{36078E9E-E6DA-4F22-B9EB-2030E12DD01B}" srcOrd="4" destOrd="0" presId="urn:microsoft.com/office/officeart/2008/layout/PictureStrips"/>
    <dgm:cxn modelId="{B3F98FE2-7938-4652-9D58-0EB662F58926}" type="presParOf" srcId="{36078E9E-E6DA-4F22-B9EB-2030E12DD01B}" destId="{93AA71C5-E737-4929-9DFE-E2E0912ADA29}" srcOrd="0" destOrd="0" presId="urn:microsoft.com/office/officeart/2008/layout/PictureStrips"/>
    <dgm:cxn modelId="{7E7F508D-074F-4678-A6A3-B30C431F3F07}" type="presParOf" srcId="{36078E9E-E6DA-4F22-B9EB-2030E12DD01B}" destId="{A374B609-F76C-437E-A33C-B1E059F39FD7}" srcOrd="1" destOrd="0" presId="urn:microsoft.com/office/officeart/2008/layout/PictureStrips"/>
    <dgm:cxn modelId="{8114903B-50E0-4B45-AF9E-5234CE625FB7}" type="presParOf" srcId="{0C29E4F5-FEA9-4D87-9B90-B18481AB9F2A}" destId="{D7C73C2C-A25C-4F4C-B856-64168641982D}" srcOrd="5" destOrd="0" presId="urn:microsoft.com/office/officeart/2008/layout/PictureStrips"/>
    <dgm:cxn modelId="{DCE66E80-2FB2-435D-B10D-D61B0DBACB66}" type="presParOf" srcId="{0C29E4F5-FEA9-4D87-9B90-B18481AB9F2A}" destId="{92045144-C25E-49BB-BD66-4EA1037CC110}" srcOrd="6" destOrd="0" presId="urn:microsoft.com/office/officeart/2008/layout/PictureStrips"/>
    <dgm:cxn modelId="{A6196E02-1802-4EAC-8B05-13CCF45A34A1}" type="presParOf" srcId="{92045144-C25E-49BB-BD66-4EA1037CC110}" destId="{42D774E9-3147-4DBA-8E39-633AE78038B9}" srcOrd="0" destOrd="0" presId="urn:microsoft.com/office/officeart/2008/layout/PictureStrips"/>
    <dgm:cxn modelId="{95A34380-7566-4E07-B488-83706A7275F1}" type="presParOf" srcId="{92045144-C25E-49BB-BD66-4EA1037CC110}" destId="{991C515C-EDE0-46EA-82AC-12101E38993E}" srcOrd="1" destOrd="0" presId="urn:microsoft.com/office/officeart/2008/layout/PictureStrips"/>
    <dgm:cxn modelId="{62DC259C-D962-4CDD-B5ED-E16F991FC5C1}" type="presParOf" srcId="{0C29E4F5-FEA9-4D87-9B90-B18481AB9F2A}" destId="{11D27971-C29D-4CC7-9351-33F7E3E251CD}" srcOrd="7" destOrd="0" presId="urn:microsoft.com/office/officeart/2008/layout/PictureStrips"/>
    <dgm:cxn modelId="{658091FD-9CA0-4033-9791-C8D0321CE929}" type="presParOf" srcId="{0C29E4F5-FEA9-4D87-9B90-B18481AB9F2A}" destId="{CB45F0F6-D1A3-42AF-9DD7-3969B69946E4}" srcOrd="8" destOrd="0" presId="urn:microsoft.com/office/officeart/2008/layout/PictureStrips"/>
    <dgm:cxn modelId="{9E7908F4-2F03-44C3-A479-DACF48D68196}" type="presParOf" srcId="{CB45F0F6-D1A3-42AF-9DD7-3969B69946E4}" destId="{FB824F5C-F4AE-45B0-AFD5-B272846680BE}" srcOrd="0" destOrd="0" presId="urn:microsoft.com/office/officeart/2008/layout/PictureStrips"/>
    <dgm:cxn modelId="{B6C6824F-69F5-4A4C-A0CF-2938F05DF74E}" type="presParOf" srcId="{CB45F0F6-D1A3-42AF-9DD7-3969B69946E4}" destId="{9E0FF0F5-2BEC-4E17-AB78-26E0B8310757}" srcOrd="1" destOrd="0" presId="urn:microsoft.com/office/officeart/2008/layout/PictureStrips"/>
    <dgm:cxn modelId="{06908CC2-F9A9-4D84-AC10-6A7D6AB422FB}" type="presParOf" srcId="{0C29E4F5-FEA9-4D87-9B90-B18481AB9F2A}" destId="{68E21066-AE7D-461B-8F48-11C474279FCA}" srcOrd="9" destOrd="0" presId="urn:microsoft.com/office/officeart/2008/layout/PictureStrips"/>
    <dgm:cxn modelId="{71EB3FD1-6AF2-40A2-BF01-2065358A6BD2}" type="presParOf" srcId="{0C29E4F5-FEA9-4D87-9B90-B18481AB9F2A}" destId="{FE68B7E8-A0C8-44A1-9711-3AE1528EE017}" srcOrd="10" destOrd="0" presId="urn:microsoft.com/office/officeart/2008/layout/PictureStrips"/>
    <dgm:cxn modelId="{967F5E26-46D0-4FDE-B6A9-B201E383F3F4}" type="presParOf" srcId="{FE68B7E8-A0C8-44A1-9711-3AE1528EE017}" destId="{2BEEA9FA-E5CF-4367-8CFA-99DBE7E17327}" srcOrd="0" destOrd="0" presId="urn:microsoft.com/office/officeart/2008/layout/PictureStrips"/>
    <dgm:cxn modelId="{5FDD0B6D-E7AE-4B0E-9EE4-8F2740720AB9}" type="presParOf" srcId="{FE68B7E8-A0C8-44A1-9711-3AE1528EE017}" destId="{32F0F1B8-2EB8-49B8-9E13-E3E60F69D550}" srcOrd="1" destOrd="0" presId="urn:microsoft.com/office/officeart/2008/layout/PictureStrips"/>
    <dgm:cxn modelId="{85AA8653-9480-4A8E-A2F0-A55AC5C998A9}" type="presParOf" srcId="{0C29E4F5-FEA9-4D87-9B90-B18481AB9F2A}" destId="{555A3695-CDD9-477A-B088-C31638C1FD7E}" srcOrd="11" destOrd="0" presId="urn:microsoft.com/office/officeart/2008/layout/PictureStrips"/>
    <dgm:cxn modelId="{D1B136DA-0276-4118-8A48-A47F37A679B4}" type="presParOf" srcId="{0C29E4F5-FEA9-4D87-9B90-B18481AB9F2A}" destId="{CEA98C2A-7A65-4110-AD48-07FFE64FD3A7}" srcOrd="12" destOrd="0" presId="urn:microsoft.com/office/officeart/2008/layout/PictureStrips"/>
    <dgm:cxn modelId="{ECE9BF33-A1E2-4AAF-9411-45CF5A11A451}" type="presParOf" srcId="{CEA98C2A-7A65-4110-AD48-07FFE64FD3A7}" destId="{CE4A6598-D129-44FD-969C-5F0D76C7BA5E}" srcOrd="0" destOrd="0" presId="urn:microsoft.com/office/officeart/2008/layout/PictureStrips"/>
    <dgm:cxn modelId="{57B53D4A-543B-4C22-BEB2-38387D0A5410}" type="presParOf" srcId="{CEA98C2A-7A65-4110-AD48-07FFE64FD3A7}" destId="{EF8D345C-3F76-4B87-86B1-1045C660D30D}" srcOrd="1" destOrd="0" presId="urn:microsoft.com/office/officeart/2008/layout/PictureStrips"/>
    <dgm:cxn modelId="{F61CB744-874A-4949-ACAF-648EADC90E12}" type="presParOf" srcId="{0C29E4F5-FEA9-4D87-9B90-B18481AB9F2A}" destId="{C45A8284-AE2F-4E00-8FB6-ED8A2D756018}" srcOrd="13" destOrd="0" presId="urn:microsoft.com/office/officeart/2008/layout/PictureStrips"/>
    <dgm:cxn modelId="{06487A9D-0558-46D0-9CFA-8C297F74ED4A}" type="presParOf" srcId="{0C29E4F5-FEA9-4D87-9B90-B18481AB9F2A}" destId="{98299947-3B83-4FB3-ACD2-570AEBA16009}" srcOrd="14" destOrd="0" presId="urn:microsoft.com/office/officeart/2008/layout/PictureStrips"/>
    <dgm:cxn modelId="{5CBC0DAA-DB63-4316-95E9-A4A6D419359F}" type="presParOf" srcId="{98299947-3B83-4FB3-ACD2-570AEBA16009}" destId="{1FBE48E5-C0FB-4099-8B74-55EA024AD8C7}" srcOrd="0" destOrd="0" presId="urn:microsoft.com/office/officeart/2008/layout/PictureStrips"/>
    <dgm:cxn modelId="{A3A26713-717A-47DB-A0D7-43A4E602AF62}" type="presParOf" srcId="{98299947-3B83-4FB3-ACD2-570AEBA16009}" destId="{DFC42154-7FA5-493D-ACE8-2E3DDC2C10F9}" srcOrd="1" destOrd="0" presId="urn:microsoft.com/office/officeart/2008/layout/PictureStrips"/>
    <dgm:cxn modelId="{AEC27302-C450-41D1-AF8E-827933D709B3}" type="presParOf" srcId="{0C29E4F5-FEA9-4D87-9B90-B18481AB9F2A}" destId="{B5D37941-08F0-40BC-8814-F72912C46683}" srcOrd="15" destOrd="0" presId="urn:microsoft.com/office/officeart/2008/layout/PictureStrips"/>
    <dgm:cxn modelId="{86B01AD3-8B93-4025-BC70-0D6F521DC060}" type="presParOf" srcId="{0C29E4F5-FEA9-4D87-9B90-B18481AB9F2A}" destId="{F8BFD704-6D65-4ACD-8E5E-649D26A8E99B}" srcOrd="16" destOrd="0" presId="urn:microsoft.com/office/officeart/2008/layout/PictureStrips"/>
    <dgm:cxn modelId="{7DA77D1E-1601-42C0-80BA-7F1BB3B1D74A}" type="presParOf" srcId="{F8BFD704-6D65-4ACD-8E5E-649D26A8E99B}" destId="{74A1F0D5-9BAD-4765-9F2A-ADF567353133}" srcOrd="0" destOrd="0" presId="urn:microsoft.com/office/officeart/2008/layout/PictureStrips"/>
    <dgm:cxn modelId="{E38C7312-88AF-4650-991C-B40D544E0CC8}" type="presParOf" srcId="{F8BFD704-6D65-4ACD-8E5E-649D26A8E99B}" destId="{EC6B7FA3-BF85-4E94-BBD1-37417B122CA2}" srcOrd="1" destOrd="0" presId="urn:microsoft.com/office/officeart/2008/layout/PictureStrips"/>
    <dgm:cxn modelId="{417A42CF-0AC2-4632-8633-BB675D73E494}" type="presParOf" srcId="{0C29E4F5-FEA9-4D87-9B90-B18481AB9F2A}" destId="{F95B15BB-D92A-4651-9589-EB9024948EE5}" srcOrd="17" destOrd="0" presId="urn:microsoft.com/office/officeart/2008/layout/PictureStrips"/>
    <dgm:cxn modelId="{3FEAA7BA-1A58-4EC3-836C-D7E72A72B887}" type="presParOf" srcId="{0C29E4F5-FEA9-4D87-9B90-B18481AB9F2A}" destId="{89B6DD2A-172F-43CD-A30B-FBBBFB242533}" srcOrd="18" destOrd="0" presId="urn:microsoft.com/office/officeart/2008/layout/PictureStrips"/>
    <dgm:cxn modelId="{8D625A45-5436-4238-95FA-7C93DD3CACFC}" type="presParOf" srcId="{89B6DD2A-172F-43CD-A30B-FBBBFB242533}" destId="{9FACEF07-C703-4BF4-9660-1128428396C3}" srcOrd="0" destOrd="0" presId="urn:microsoft.com/office/officeart/2008/layout/PictureStrips"/>
    <dgm:cxn modelId="{E71546BB-6063-48A5-B695-08BE256C0041}" type="presParOf" srcId="{89B6DD2A-172F-43CD-A30B-FBBBFB242533}" destId="{CFEF7D52-69DD-4603-A282-56924F95493F}" srcOrd="1" destOrd="0" presId="urn:microsoft.com/office/officeart/2008/layout/PictureStrips"/>
    <dgm:cxn modelId="{68177561-401C-4F41-B927-2B6751D04B4F}" type="presParOf" srcId="{0C29E4F5-FEA9-4D87-9B90-B18481AB9F2A}" destId="{F05D862C-DA73-4C0E-9D4B-241256DE35EA}" srcOrd="19" destOrd="0" presId="urn:microsoft.com/office/officeart/2008/layout/PictureStrips"/>
    <dgm:cxn modelId="{6CF71DD6-BCDF-48A7-BC17-8B5FCE74F002}" type="presParOf" srcId="{0C29E4F5-FEA9-4D87-9B90-B18481AB9F2A}" destId="{81EFEEFB-2FF5-415C-94AE-F3CD17AA6984}" srcOrd="20" destOrd="0" presId="urn:microsoft.com/office/officeart/2008/layout/PictureStrips"/>
    <dgm:cxn modelId="{3F8368AA-F3F0-4517-AE19-6F6E2A22BABA}" type="presParOf" srcId="{81EFEEFB-2FF5-415C-94AE-F3CD17AA6984}" destId="{101AC93F-2536-49E7-9D05-36EDB60D00E4}" srcOrd="0" destOrd="0" presId="urn:microsoft.com/office/officeart/2008/layout/PictureStrips"/>
    <dgm:cxn modelId="{886D70AC-DC24-4714-A806-64EB74FB6724}" type="presParOf" srcId="{81EFEEFB-2FF5-415C-94AE-F3CD17AA6984}" destId="{1AC800D3-E268-44E4-AF7A-ABE7938E6579}" srcOrd="1" destOrd="0" presId="urn:microsoft.com/office/officeart/2008/layout/PictureStrips"/>
    <dgm:cxn modelId="{B71E023A-B7AE-4DD9-90BB-BE641A25122C}" type="presParOf" srcId="{0C29E4F5-FEA9-4D87-9B90-B18481AB9F2A}" destId="{7970BCEC-D91C-413D-BC47-3C2B5D46BF9C}" srcOrd="21" destOrd="0" presId="urn:microsoft.com/office/officeart/2008/layout/PictureStrips"/>
    <dgm:cxn modelId="{76E117FF-F686-47DB-BD4E-2D7A0718F045}" type="presParOf" srcId="{0C29E4F5-FEA9-4D87-9B90-B18481AB9F2A}" destId="{351C7E59-13D9-4125-ACBA-37A2757F15BF}" srcOrd="22" destOrd="0" presId="urn:microsoft.com/office/officeart/2008/layout/PictureStrips"/>
    <dgm:cxn modelId="{4F641242-2519-4CB6-980A-5555BCC0459E}" type="presParOf" srcId="{351C7E59-13D9-4125-ACBA-37A2757F15BF}" destId="{AC44D5C8-14E1-4EB3-97BC-6727A77C95C7}" srcOrd="0" destOrd="0" presId="urn:microsoft.com/office/officeart/2008/layout/PictureStrips"/>
    <dgm:cxn modelId="{A69C4DCB-8E13-4AFC-8FE6-56DD8DA1A2A5}" type="presParOf" srcId="{351C7E59-13D9-4125-ACBA-37A2757F15BF}" destId="{C9574677-FCAA-4F14-864D-86718BA69EB2}" srcOrd="1" destOrd="0" presId="urn:microsoft.com/office/officeart/2008/layout/PictureStrips"/>
    <dgm:cxn modelId="{6D405D97-501E-47CA-AC41-DB9F1AFDFDC6}" type="presParOf" srcId="{0C29E4F5-FEA9-4D87-9B90-B18481AB9F2A}" destId="{18FCBC51-E3A9-4685-A0CA-478E45BAEF5C}" srcOrd="23" destOrd="0" presId="urn:microsoft.com/office/officeart/2008/layout/PictureStrips"/>
    <dgm:cxn modelId="{08B956C3-C1EC-4F2D-AA51-C92F51A2718B}" type="presParOf" srcId="{0C29E4F5-FEA9-4D87-9B90-B18481AB9F2A}" destId="{ACADF852-D6EC-4A8F-9CF6-4659F1537176}" srcOrd="24" destOrd="0" presId="urn:microsoft.com/office/officeart/2008/layout/PictureStrips"/>
    <dgm:cxn modelId="{594A3D35-2D67-436A-9F0A-94F9616771B4}" type="presParOf" srcId="{ACADF852-D6EC-4A8F-9CF6-4659F1537176}" destId="{DF51B87A-F827-41EF-8C34-33144BAF83EC}" srcOrd="0" destOrd="0" presId="urn:microsoft.com/office/officeart/2008/layout/PictureStrips"/>
    <dgm:cxn modelId="{BB59B8CD-7780-4D92-A4F8-B240BAEF602C}" type="presParOf" srcId="{ACADF852-D6EC-4A8F-9CF6-4659F1537176}" destId="{3638BC98-D05A-4A1D-92E4-526AF88AD1D3}" srcOrd="1"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6F81FA-A837-47BD-B4AB-27DC1F853D4E}">
      <dsp:nvSpPr>
        <dsp:cNvPr id="0" name=""/>
        <dsp:cNvSpPr/>
      </dsp:nvSpPr>
      <dsp:spPr>
        <a:xfrm>
          <a:off x="859627" y="55349"/>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Loan_ID</a:t>
          </a:r>
          <a:r>
            <a:rPr lang="en-US" sz="900" b="1" kern="1200" dirty="0"/>
            <a:t>: </a:t>
          </a:r>
          <a:r>
            <a:rPr lang="en-US" sz="700" kern="1200" dirty="0"/>
            <a:t>This field likely represents a    	unique identifier for each loan 	application.</a:t>
          </a:r>
        </a:p>
      </dsp:txBody>
      <dsp:txXfrm>
        <a:off x="859627" y="55349"/>
        <a:ext cx="2317896" cy="724342"/>
      </dsp:txXfrm>
    </dsp:sp>
    <dsp:sp modelId="{CB7168FA-F2A2-4026-8578-122E4430CA91}">
      <dsp:nvSpPr>
        <dsp:cNvPr id="0" name=""/>
        <dsp:cNvSpPr/>
      </dsp:nvSpPr>
      <dsp:spPr>
        <a:xfrm rot="19775027" flipV="1">
          <a:off x="8858331" y="3955202"/>
          <a:ext cx="52027" cy="5202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D97843-4F68-4C01-B087-6EB35BDC1B42}">
      <dsp:nvSpPr>
        <dsp:cNvPr id="0" name=""/>
        <dsp:cNvSpPr/>
      </dsp:nvSpPr>
      <dsp:spPr>
        <a:xfrm>
          <a:off x="3287855" y="55349"/>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Gender:</a:t>
          </a:r>
          <a:r>
            <a:rPr lang="en-US" sz="900" kern="1200" dirty="0"/>
            <a:t> </a:t>
          </a:r>
          <a:r>
            <a:rPr lang="en-US" sz="700" kern="1200" dirty="0"/>
            <a:t>Indicates the gender of the 	applicant, possibly categorized as 	male, female, or other</a:t>
          </a:r>
          <a:r>
            <a:rPr lang="en-US" sz="500" kern="1200" dirty="0"/>
            <a:t>.</a:t>
          </a:r>
        </a:p>
      </dsp:txBody>
      <dsp:txXfrm>
        <a:off x="3287855" y="55349"/>
        <a:ext cx="2317896" cy="724342"/>
      </dsp:txXfrm>
    </dsp:sp>
    <dsp:sp modelId="{9D43E13C-53B9-4A42-8A4E-C5426E2C603A}">
      <dsp:nvSpPr>
        <dsp:cNvPr id="0" name=""/>
        <dsp:cNvSpPr/>
      </dsp:nvSpPr>
      <dsp:spPr>
        <a:xfrm rot="17756738" flipH="1">
          <a:off x="-5795" y="3990091"/>
          <a:ext cx="52027" cy="70283"/>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AA71C5-E737-4929-9DFE-E2E0912ADA29}">
      <dsp:nvSpPr>
        <dsp:cNvPr id="0" name=""/>
        <dsp:cNvSpPr/>
      </dsp:nvSpPr>
      <dsp:spPr>
        <a:xfrm>
          <a:off x="5716083" y="55349"/>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a:t>Married:</a:t>
          </a:r>
          <a:r>
            <a:rPr lang="en-US" sz="700" b="1" kern="1200" dirty="0"/>
            <a:t> </a:t>
          </a:r>
          <a:r>
            <a:rPr lang="en-US" sz="700" kern="1200" dirty="0"/>
            <a:t>Indicates whether the applicant 	is married or not, typically 	categorized as 'Yes' or 'No'.</a:t>
          </a:r>
        </a:p>
      </dsp:txBody>
      <dsp:txXfrm>
        <a:off x="5716083" y="55349"/>
        <a:ext cx="2317896" cy="724342"/>
      </dsp:txXfrm>
    </dsp:sp>
    <dsp:sp modelId="{A374B609-F76C-437E-A33C-B1E059F39FD7}">
      <dsp:nvSpPr>
        <dsp:cNvPr id="0" name=""/>
        <dsp:cNvSpPr/>
      </dsp:nvSpPr>
      <dsp:spPr>
        <a:xfrm flipV="1">
          <a:off x="0" y="4013126"/>
          <a:ext cx="65935" cy="50873"/>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2D774E9-3147-4DBA-8E39-633AE78038B9}">
      <dsp:nvSpPr>
        <dsp:cNvPr id="0" name=""/>
        <dsp:cNvSpPr/>
      </dsp:nvSpPr>
      <dsp:spPr>
        <a:xfrm>
          <a:off x="859627" y="86258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Dependents: </a:t>
          </a:r>
          <a:r>
            <a:rPr lang="en-US" sz="700" kern="1200" dirty="0"/>
            <a:t>This field likely represents 	the number of dependents the 	applicant has, which could include 	children, elderly parents, or other 	family members financially 	 	dependent on the applicant.</a:t>
          </a:r>
        </a:p>
      </dsp:txBody>
      <dsp:txXfrm>
        <a:off x="859627" y="862588"/>
        <a:ext cx="2317896" cy="724342"/>
      </dsp:txXfrm>
    </dsp:sp>
    <dsp:sp modelId="{991C515C-EDE0-46EA-82AC-12101E38993E}">
      <dsp:nvSpPr>
        <dsp:cNvPr id="0" name=""/>
        <dsp:cNvSpPr/>
      </dsp:nvSpPr>
      <dsp:spPr>
        <a:xfrm flipH="1" flipV="1">
          <a:off x="0" y="4002455"/>
          <a:ext cx="49456" cy="61544"/>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824F5C-F4AE-45B0-AFD5-B272846680BE}">
      <dsp:nvSpPr>
        <dsp:cNvPr id="0" name=""/>
        <dsp:cNvSpPr/>
      </dsp:nvSpPr>
      <dsp:spPr>
        <a:xfrm>
          <a:off x="3287855" y="86258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Education: </a:t>
          </a:r>
          <a:r>
            <a:rPr lang="en-US" sz="700" kern="1200" dirty="0"/>
            <a:t>Indicates the level of 	education attained by the 	applicant, possibly categorized as 	'Graduate' or 'Not Graduate'.</a:t>
          </a:r>
        </a:p>
      </dsp:txBody>
      <dsp:txXfrm>
        <a:off x="3287855" y="862588"/>
        <a:ext cx="2317896" cy="724342"/>
      </dsp:txXfrm>
    </dsp:sp>
    <dsp:sp modelId="{9E0FF0F5-2BEC-4E17-AB78-26E0B8310757}">
      <dsp:nvSpPr>
        <dsp:cNvPr id="0" name=""/>
        <dsp:cNvSpPr/>
      </dsp:nvSpPr>
      <dsp:spPr>
        <a:xfrm>
          <a:off x="8844151" y="3696951"/>
          <a:ext cx="49456" cy="49459"/>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EEA9FA-E5CF-4367-8CFA-99DBE7E17327}">
      <dsp:nvSpPr>
        <dsp:cNvPr id="0" name=""/>
        <dsp:cNvSpPr/>
      </dsp:nvSpPr>
      <dsp:spPr>
        <a:xfrm>
          <a:off x="5716083" y="86258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Self_Employed</a:t>
          </a:r>
          <a:r>
            <a:rPr lang="en-US" sz="900" b="1" kern="1200" dirty="0"/>
            <a:t>: </a:t>
          </a:r>
          <a:r>
            <a:rPr lang="en-US" sz="700" kern="1200" dirty="0"/>
            <a:t>Indicates whether the 	applicant is self-employed or not, 	typically categorized as 'Yes' or 	'No'.</a:t>
          </a:r>
        </a:p>
      </dsp:txBody>
      <dsp:txXfrm>
        <a:off x="5716083" y="862588"/>
        <a:ext cx="2317896" cy="724342"/>
      </dsp:txXfrm>
    </dsp:sp>
    <dsp:sp modelId="{32F0F1B8-2EB8-49B8-9E13-E3E60F69D550}">
      <dsp:nvSpPr>
        <dsp:cNvPr id="0" name=""/>
        <dsp:cNvSpPr/>
      </dsp:nvSpPr>
      <dsp:spPr>
        <a:xfrm flipV="1">
          <a:off x="38612" y="3952517"/>
          <a:ext cx="49263" cy="111482"/>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4A6598-D129-44FD-969C-5F0D76C7BA5E}">
      <dsp:nvSpPr>
        <dsp:cNvPr id="0" name=""/>
        <dsp:cNvSpPr/>
      </dsp:nvSpPr>
      <dsp:spPr>
        <a:xfrm>
          <a:off x="859627" y="166982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ApplicantIncome</a:t>
          </a:r>
          <a:r>
            <a:rPr lang="en-US" sz="900" b="1" kern="1200" dirty="0"/>
            <a:t>:</a:t>
          </a:r>
          <a:r>
            <a:rPr lang="en-US" sz="700" kern="1200" dirty="0"/>
            <a:t> Represents the 		income of the applicant.</a:t>
          </a:r>
        </a:p>
      </dsp:txBody>
      <dsp:txXfrm>
        <a:off x="859627" y="1669828"/>
        <a:ext cx="2317896" cy="724342"/>
      </dsp:txXfrm>
    </dsp:sp>
    <dsp:sp modelId="{EF8D345C-3F76-4B87-86B1-1045C660D30D}">
      <dsp:nvSpPr>
        <dsp:cNvPr id="0" name=""/>
        <dsp:cNvSpPr/>
      </dsp:nvSpPr>
      <dsp:spPr>
        <a:xfrm flipV="1">
          <a:off x="0" y="4014738"/>
          <a:ext cx="49263" cy="4926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BE48E5-C0FB-4099-8B74-55EA024AD8C7}">
      <dsp:nvSpPr>
        <dsp:cNvPr id="0" name=""/>
        <dsp:cNvSpPr/>
      </dsp:nvSpPr>
      <dsp:spPr>
        <a:xfrm>
          <a:off x="3287855" y="166982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err="1"/>
            <a:t>CoapplicantIncome</a:t>
          </a:r>
          <a:r>
            <a:rPr lang="en-US" sz="1000" b="1" kern="1200" dirty="0"/>
            <a:t>:</a:t>
          </a:r>
          <a:r>
            <a:rPr lang="en-US" sz="700" kern="1200" dirty="0"/>
            <a:t> Represents 	the income of the co-applicant, if 	any. A co-applicant is someone 	who applies for 	income.</a:t>
          </a:r>
        </a:p>
      </dsp:txBody>
      <dsp:txXfrm>
        <a:off x="3287855" y="1669828"/>
        <a:ext cx="2317896" cy="724342"/>
      </dsp:txXfrm>
    </dsp:sp>
    <dsp:sp modelId="{DFC42154-7FA5-493D-ACE8-2E3DDC2C10F9}">
      <dsp:nvSpPr>
        <dsp:cNvPr id="0" name=""/>
        <dsp:cNvSpPr/>
      </dsp:nvSpPr>
      <dsp:spPr>
        <a:xfrm flipV="1">
          <a:off x="72811" y="4014738"/>
          <a:ext cx="63354" cy="49261"/>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A1F0D5-9BAD-4765-9F2A-ADF567353133}">
      <dsp:nvSpPr>
        <dsp:cNvPr id="0" name=""/>
        <dsp:cNvSpPr/>
      </dsp:nvSpPr>
      <dsp:spPr>
        <a:xfrm>
          <a:off x="5716083" y="166982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LoanAmount</a:t>
          </a:r>
          <a:r>
            <a:rPr lang="en-US" sz="900" b="1" kern="1200" dirty="0"/>
            <a:t>:</a:t>
          </a:r>
          <a:r>
            <a:rPr lang="en-US" sz="800" kern="1200" dirty="0"/>
            <a:t> Represents the 	amount of loan requested by 	the applicant.</a:t>
          </a:r>
        </a:p>
      </dsp:txBody>
      <dsp:txXfrm>
        <a:off x="5716083" y="1669828"/>
        <a:ext cx="2317896" cy="724342"/>
      </dsp:txXfrm>
    </dsp:sp>
    <dsp:sp modelId="{EC6B7FA3-BF85-4E94-BBD1-37417B122CA2}">
      <dsp:nvSpPr>
        <dsp:cNvPr id="0" name=""/>
        <dsp:cNvSpPr/>
      </dsp:nvSpPr>
      <dsp:spPr>
        <a:xfrm flipH="1" flipV="1">
          <a:off x="8845464" y="4015856"/>
          <a:ext cx="48143" cy="48143"/>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ACEF07-C703-4BF4-9660-1128428396C3}">
      <dsp:nvSpPr>
        <dsp:cNvPr id="0" name=""/>
        <dsp:cNvSpPr/>
      </dsp:nvSpPr>
      <dsp:spPr>
        <a:xfrm>
          <a:off x="850078" y="2479335"/>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Loan_Amount_Term</a:t>
          </a:r>
          <a:r>
            <a:rPr lang="en-US" sz="900" b="1" kern="1200" dirty="0"/>
            <a:t>: </a:t>
          </a:r>
          <a:r>
            <a:rPr lang="en-US" sz="800" kern="1200" dirty="0"/>
            <a:t>Indicates the 	term or duration of the loan, 	typically expressed in months.</a:t>
          </a:r>
        </a:p>
      </dsp:txBody>
      <dsp:txXfrm>
        <a:off x="850078" y="2479335"/>
        <a:ext cx="2317896" cy="724342"/>
      </dsp:txXfrm>
    </dsp:sp>
    <dsp:sp modelId="{CFEF7D52-69DD-4603-A282-56924F95493F}">
      <dsp:nvSpPr>
        <dsp:cNvPr id="0" name=""/>
        <dsp:cNvSpPr/>
      </dsp:nvSpPr>
      <dsp:spPr>
        <a:xfrm>
          <a:off x="8845464" y="3740091"/>
          <a:ext cx="48143" cy="51527"/>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1AC93F-2536-49E7-9D05-36EDB60D00E4}">
      <dsp:nvSpPr>
        <dsp:cNvPr id="0" name=""/>
        <dsp:cNvSpPr/>
      </dsp:nvSpPr>
      <dsp:spPr>
        <a:xfrm>
          <a:off x="3287855" y="247706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Credit_History</a:t>
          </a:r>
          <a:r>
            <a:rPr lang="en-US" sz="900" b="1" kern="1200" dirty="0"/>
            <a:t>:</a:t>
          </a:r>
          <a:r>
            <a:rPr lang="en-US" sz="800" kern="1200" dirty="0"/>
            <a:t> Indicates the credit 	history of the applicant, 	possibly categorized as '1' for 	good credit history and '0' for 	poor credit history.</a:t>
          </a:r>
        </a:p>
      </dsp:txBody>
      <dsp:txXfrm>
        <a:off x="3287855" y="2477068"/>
        <a:ext cx="2317896" cy="724342"/>
      </dsp:txXfrm>
    </dsp:sp>
    <dsp:sp modelId="{1AC800D3-E268-44E4-AF7A-ABE7938E6579}">
      <dsp:nvSpPr>
        <dsp:cNvPr id="0" name=""/>
        <dsp:cNvSpPr/>
      </dsp:nvSpPr>
      <dsp:spPr>
        <a:xfrm flipH="1">
          <a:off x="8845464" y="3842253"/>
          <a:ext cx="48143" cy="48143"/>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44D5C8-14E1-4EB3-97BC-6727A77C95C7}">
      <dsp:nvSpPr>
        <dsp:cNvPr id="0" name=""/>
        <dsp:cNvSpPr/>
      </dsp:nvSpPr>
      <dsp:spPr>
        <a:xfrm>
          <a:off x="5716083" y="247706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Property_Area</a:t>
          </a:r>
          <a:r>
            <a:rPr lang="en-US" sz="900" b="1" kern="1200" dirty="0"/>
            <a:t>:</a:t>
          </a:r>
          <a:r>
            <a:rPr lang="en-US" sz="800" kern="1200" dirty="0"/>
            <a:t> Indicates the 	location or area where the 	property for which the loan is 	sought is located, possibly 	categorized as urban, semi-	urban, or rural.</a:t>
          </a:r>
        </a:p>
      </dsp:txBody>
      <dsp:txXfrm>
        <a:off x="5716083" y="2477068"/>
        <a:ext cx="2317896" cy="724342"/>
      </dsp:txXfrm>
    </dsp:sp>
    <dsp:sp modelId="{C9574677-FCAA-4F14-864D-86718BA69EB2}">
      <dsp:nvSpPr>
        <dsp:cNvPr id="0" name=""/>
        <dsp:cNvSpPr/>
      </dsp:nvSpPr>
      <dsp:spPr>
        <a:xfrm flipH="1" flipV="1">
          <a:off x="8846706" y="4017096"/>
          <a:ext cx="46901" cy="46903"/>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51B87A-F827-41EF-8C34-33144BAF83EC}">
      <dsp:nvSpPr>
        <dsp:cNvPr id="0" name=""/>
        <dsp:cNvSpPr/>
      </dsp:nvSpPr>
      <dsp:spPr>
        <a:xfrm>
          <a:off x="3287855" y="3284308"/>
          <a:ext cx="2317896" cy="724342"/>
        </a:xfrm>
        <a:prstGeom prst="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490621"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err="1"/>
            <a:t>Loan_Status</a:t>
          </a:r>
          <a:r>
            <a:rPr lang="en-US" sz="900" b="1" kern="1200" dirty="0"/>
            <a:t>:</a:t>
          </a:r>
          <a:r>
            <a:rPr lang="en-US" sz="900" kern="1200" dirty="0"/>
            <a:t> </a:t>
          </a:r>
          <a:r>
            <a:rPr lang="en-US" sz="700" kern="1200" dirty="0"/>
            <a:t>Represents whether the 	loan was approved or not, typically 	categorized as 'Y' for Yes and 'N’ 	for No.</a:t>
          </a:r>
          <a:endParaRPr lang="en-US" sz="1000" kern="1200" dirty="0"/>
        </a:p>
      </dsp:txBody>
      <dsp:txXfrm>
        <a:off x="3287855" y="3284308"/>
        <a:ext cx="2317896" cy="724342"/>
      </dsp:txXfrm>
    </dsp:sp>
    <dsp:sp modelId="{3638BC98-D05A-4A1D-92E4-526AF88AD1D3}">
      <dsp:nvSpPr>
        <dsp:cNvPr id="0" name=""/>
        <dsp:cNvSpPr/>
      </dsp:nvSpPr>
      <dsp:spPr>
        <a:xfrm rot="19963390" flipV="1">
          <a:off x="122146" y="3934669"/>
          <a:ext cx="45719" cy="45717"/>
        </a:xfrm>
        <a:prstGeom prst="rect">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8a22a4a535_2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8a22a4a535_2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8ab8bef9c2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8ab8bef9c2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8a22a4a535_2_8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8a22a4a535_2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300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9"/>
        <p:cNvGrpSpPr/>
        <p:nvPr/>
      </p:nvGrpSpPr>
      <p:grpSpPr>
        <a:xfrm>
          <a:off x="0" y="0"/>
          <a:ext cx="0" cy="0"/>
          <a:chOff x="0" y="0"/>
          <a:chExt cx="0" cy="0"/>
        </a:xfrm>
      </p:grpSpPr>
      <p:sp>
        <p:nvSpPr>
          <p:cNvPr id="1370" name="Google Shape;1370;g8cb5e294cb_0_1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1" name="Google Shape;1371;g8cb5e294cb_0_1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8a22a4a535_2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8a22a4a535_2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2916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8a22a4a535_2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8a22a4a535_2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8a22a4a535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8a22a4a535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5639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8a22a4a535_2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8a22a4a535_2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7254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g8e719bf37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3" name="Google Shape;1603;g8e719bf371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ab8bef9c2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ab8bef9c2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76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8ab8bef9c2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8ab8bef9c2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019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a22a4a535_2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a22a4a535_2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71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8a22a4a535_2_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8a22a4a535_2_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a22a4a535_2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a22a4a535_2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a22a4a535_2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a22a4a535_2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8a22a4a535_2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8a22a4a535_2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a22a4a535_2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a22a4a535_2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1724988" y="947725"/>
            <a:ext cx="5694000" cy="90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rPr>
              <a:t>Loan Data Model</a:t>
            </a:r>
            <a:endParaRPr dirty="0">
              <a:solidFill>
                <a:schemeClr val="accent1"/>
              </a:solidFill>
            </a:endParaRPr>
          </a:p>
        </p:txBody>
      </p:sp>
      <p:sp>
        <p:nvSpPr>
          <p:cNvPr id="56" name="Google Shape;56;p15"/>
          <p:cNvSpPr txBox="1">
            <a:spLocks noGrp="1"/>
          </p:cNvSpPr>
          <p:nvPr>
            <p:ph type="subTitle" idx="1"/>
          </p:nvPr>
        </p:nvSpPr>
        <p:spPr>
          <a:xfrm>
            <a:off x="1724988" y="1784475"/>
            <a:ext cx="5694000" cy="37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700" dirty="0">
                <a:solidFill>
                  <a:schemeClr val="accent1"/>
                </a:solidFill>
              </a:rPr>
              <a:t>Data Cleaning And Analytics</a:t>
            </a:r>
          </a:p>
        </p:txBody>
      </p:sp>
      <p:grpSp>
        <p:nvGrpSpPr>
          <p:cNvPr id="57" name="Google Shape;57;p15"/>
          <p:cNvGrpSpPr/>
          <p:nvPr/>
        </p:nvGrpSpPr>
        <p:grpSpPr>
          <a:xfrm>
            <a:off x="-1765072" y="2664807"/>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2664804"/>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22" presetClass="entr" presetSubtype="4" fill="hold" grpId="0" nodeType="afterEffect">
                                  <p:stCondLst>
                                    <p:cond delay="300"/>
                                  </p:stCondLst>
                                  <p:childTnLst>
                                    <p:set>
                                      <p:cBhvr>
                                        <p:cTn id="10" dur="1" fill="hold">
                                          <p:stCondLst>
                                            <p:cond delay="0"/>
                                          </p:stCondLst>
                                        </p:cTn>
                                        <p:tgtEl>
                                          <p:spTgt spid="56">
                                            <p:txEl>
                                              <p:pRg st="0" end="0"/>
                                            </p:txEl>
                                          </p:spTgt>
                                        </p:tgtEl>
                                        <p:attrNameLst>
                                          <p:attrName>style.visibility</p:attrName>
                                        </p:attrNameLst>
                                      </p:cBhvr>
                                      <p:to>
                                        <p:strVal val="visible"/>
                                      </p:to>
                                    </p:set>
                                    <p:animEffect transition="in" filter="wipe(down)">
                                      <p:cBhvr>
                                        <p:cTn id="11" dur="500"/>
                                        <p:tgtEl>
                                          <p:spTgt spid="56">
                                            <p:txEl>
                                              <p:pRg st="0" end="0"/>
                                            </p:txEl>
                                          </p:spTgt>
                                        </p:tgtEl>
                                      </p:cBhvr>
                                    </p:animEffect>
                                  </p:childTnLst>
                                </p:cTn>
                              </p:par>
                            </p:childTnLst>
                          </p:cTn>
                        </p:par>
                        <p:par>
                          <p:cTn id="12" fill="hold">
                            <p:stCondLst>
                              <p:cond delay="1300"/>
                            </p:stCondLst>
                            <p:childTnLst>
                              <p:par>
                                <p:cTn id="13" presetID="16" presetClass="entr" presetSubtype="21" fill="hold" nodeType="afterEffect">
                                  <p:stCondLst>
                                    <p:cond delay="200"/>
                                  </p:stCondLst>
                                  <p:childTnLst>
                                    <p:set>
                                      <p:cBhvr>
                                        <p:cTn id="14" dur="1" fill="hold">
                                          <p:stCondLst>
                                            <p:cond delay="0"/>
                                          </p:stCondLst>
                                        </p:cTn>
                                        <p:tgtEl>
                                          <p:spTgt spid="57"/>
                                        </p:tgtEl>
                                        <p:attrNameLst>
                                          <p:attrName>style.visibility</p:attrName>
                                        </p:attrNameLst>
                                      </p:cBhvr>
                                      <p:to>
                                        <p:strVal val="visible"/>
                                      </p:to>
                                    </p:set>
                                    <p:animEffect transition="in" filter="barn(inVertical)">
                                      <p:cBhvr>
                                        <p:cTn id="15" dur="500"/>
                                        <p:tgtEl>
                                          <p:spTgt spid="57"/>
                                        </p:tgtEl>
                                      </p:cBhvr>
                                    </p:animEffect>
                                  </p:childTnLst>
                                </p:cTn>
                              </p:par>
                            </p:childTnLst>
                          </p:cTn>
                        </p:par>
                        <p:par>
                          <p:cTn id="16" fill="hold">
                            <p:stCondLst>
                              <p:cond delay="2000"/>
                            </p:stCondLst>
                            <p:childTnLst>
                              <p:par>
                                <p:cTn id="17" presetID="2" presetClass="entr" presetSubtype="4" fill="hold" nodeType="afterEffect">
                                  <p:stCondLst>
                                    <p:cond delay="200"/>
                                  </p:stCondLst>
                                  <p:childTnLst>
                                    <p:set>
                                      <p:cBhvr>
                                        <p:cTn id="18" dur="1" fill="hold">
                                          <p:stCondLst>
                                            <p:cond delay="0"/>
                                          </p:stCondLst>
                                        </p:cTn>
                                        <p:tgtEl>
                                          <p:spTgt spid="71"/>
                                        </p:tgtEl>
                                        <p:attrNameLst>
                                          <p:attrName>style.visibility</p:attrName>
                                        </p:attrNameLst>
                                      </p:cBhvr>
                                      <p:to>
                                        <p:strVal val="visible"/>
                                      </p:to>
                                    </p:set>
                                    <p:anim calcmode="lin" valueType="num">
                                      <p:cBhvr additive="base">
                                        <p:cTn id="19" dur="500" fill="hold"/>
                                        <p:tgtEl>
                                          <p:spTgt spid="71"/>
                                        </p:tgtEl>
                                        <p:attrNameLst>
                                          <p:attrName>ppt_x</p:attrName>
                                        </p:attrNameLst>
                                      </p:cBhvr>
                                      <p:tavLst>
                                        <p:tav tm="0">
                                          <p:val>
                                            <p:strVal val="#ppt_x"/>
                                          </p:val>
                                        </p:tav>
                                        <p:tav tm="100000">
                                          <p:val>
                                            <p:strVal val="#ppt_x"/>
                                          </p:val>
                                        </p:tav>
                                      </p:tavLst>
                                    </p:anim>
                                    <p:anim calcmode="lin" valueType="num">
                                      <p:cBhvr additive="base">
                                        <p:cTn id="2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63" name="Google Shape;563;p2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Loan_amount_term Distribution</a:t>
            </a:r>
            <a:endParaRPr dirty="0"/>
          </a:p>
        </p:txBody>
      </p:sp>
      <p:grpSp>
        <p:nvGrpSpPr>
          <p:cNvPr id="564" name="Google Shape;564;p26"/>
          <p:cNvGrpSpPr/>
          <p:nvPr/>
        </p:nvGrpSpPr>
        <p:grpSpPr>
          <a:xfrm>
            <a:off x="483675" y="1521039"/>
            <a:ext cx="2851100" cy="1291077"/>
            <a:chOff x="710275" y="1442775"/>
            <a:chExt cx="2851100" cy="1291077"/>
          </a:xfrm>
        </p:grpSpPr>
        <p:sp>
          <p:nvSpPr>
            <p:cNvPr id="565" name="Google Shape;565;p26"/>
            <p:cNvSpPr txBox="1"/>
            <p:nvPr/>
          </p:nvSpPr>
          <p:spPr>
            <a:xfrm>
              <a:off x="710275" y="1623665"/>
              <a:ext cx="18846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Discription</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566" name="Google Shape;566;p26"/>
            <p:cNvSpPr txBox="1"/>
            <p:nvPr/>
          </p:nvSpPr>
          <p:spPr>
            <a:xfrm>
              <a:off x="710275" y="1973052"/>
              <a:ext cx="1884600" cy="760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dirty="0">
                  <a:solidFill>
                    <a:srgbClr val="434343"/>
                  </a:solidFill>
                  <a:latin typeface="Roboto"/>
                  <a:ea typeface="Roboto"/>
                  <a:cs typeface="Roboto"/>
                  <a:sym typeface="Roboto"/>
                </a:rPr>
                <a:t>In this data of loan amount term, there is more month between 340 to 410.</a:t>
              </a:r>
            </a:p>
          </p:txBody>
        </p:sp>
        <p:sp>
          <p:nvSpPr>
            <p:cNvPr id="567" name="Google Shape;567;p26"/>
            <p:cNvSpPr/>
            <p:nvPr/>
          </p:nvSpPr>
          <p:spPr>
            <a:xfrm>
              <a:off x="815175" y="1442775"/>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8" name="Google Shape;568;p26"/>
            <p:cNvCxnSpPr/>
            <p:nvPr/>
          </p:nvCxnSpPr>
          <p:spPr>
            <a:xfrm>
              <a:off x="1575075" y="1488825"/>
              <a:ext cx="1986300" cy="0"/>
            </a:xfrm>
            <a:prstGeom prst="straightConnector1">
              <a:avLst/>
            </a:prstGeom>
            <a:noFill/>
            <a:ln w="9525" cap="flat" cmpd="sng">
              <a:solidFill>
                <a:schemeClr val="accent1"/>
              </a:solidFill>
              <a:prstDash val="solid"/>
              <a:round/>
              <a:headEnd type="none" w="med" len="med"/>
              <a:tailEnd type="none" w="med" len="med"/>
            </a:ln>
          </p:spPr>
        </p:cxnSp>
      </p:gr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B508C58E-C2C3-FE9C-A36C-DDFA2B30C728}"/>
                  </a:ext>
                </a:extLst>
              </p:cNvPr>
              <p:cNvGraphicFramePr/>
              <p:nvPr>
                <p:extLst>
                  <p:ext uri="{D42A27DB-BD31-4B8C-83A1-F6EECF244321}">
                    <p14:modId xmlns:p14="http://schemas.microsoft.com/office/powerpoint/2010/main" val="1662216450"/>
                  </p:ext>
                </p:extLst>
              </p:nvPr>
            </p:nvGraphicFramePr>
            <p:xfrm>
              <a:off x="3487175" y="1521039"/>
              <a:ext cx="5220650" cy="324407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B508C58E-C2C3-FE9C-A36C-DDFA2B30C728}"/>
                  </a:ext>
                </a:extLst>
              </p:cNvPr>
              <p:cNvPicPr>
                <a:picLocks noGrp="1" noRot="1" noChangeAspect="1" noMove="1" noResize="1" noEditPoints="1" noAdjustHandles="1" noChangeArrowheads="1" noChangeShapeType="1"/>
              </p:cNvPicPr>
              <p:nvPr/>
            </p:nvPicPr>
            <p:blipFill>
              <a:blip r:embed="rId4"/>
              <a:stretch>
                <a:fillRect/>
              </a:stretch>
            </p:blipFill>
            <p:spPr>
              <a:xfrm>
                <a:off x="3487175" y="1521039"/>
                <a:ext cx="5220650" cy="3244077"/>
              </a:xfrm>
              <a:prstGeom prst="rect">
                <a:avLst/>
              </a:prstGeom>
            </p:spPr>
          </p:pic>
        </mc:Fallback>
      </mc:AlternateContent>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Dependents Distribution</a:t>
            </a:r>
            <a:endParaRPr dirty="0"/>
          </a:p>
        </p:txBody>
      </p:sp>
      <p:grpSp>
        <p:nvGrpSpPr>
          <p:cNvPr id="479" name="Google Shape;479;p24"/>
          <p:cNvGrpSpPr/>
          <p:nvPr/>
        </p:nvGrpSpPr>
        <p:grpSpPr>
          <a:xfrm>
            <a:off x="6407700" y="3350309"/>
            <a:ext cx="1884600" cy="1197833"/>
            <a:chOff x="2273150" y="3489923"/>
            <a:chExt cx="1884600" cy="989826"/>
          </a:xfrm>
        </p:grpSpPr>
        <p:sp>
          <p:nvSpPr>
            <p:cNvPr id="480" name="Google Shape;480;p24"/>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59% of people who are employees 0 People  upper dependents.</a:t>
              </a:r>
              <a:endParaRPr sz="1200" dirty="0">
                <a:solidFill>
                  <a:srgbClr val="434343"/>
                </a:solidFill>
                <a:latin typeface="Roboto"/>
                <a:ea typeface="Roboto"/>
                <a:cs typeface="Roboto"/>
                <a:sym typeface="Roboto"/>
              </a:endParaRPr>
            </a:p>
          </p:txBody>
        </p:sp>
        <p:sp>
          <p:nvSpPr>
            <p:cNvPr id="481" name="Google Shape;481;p24"/>
            <p:cNvSpPr/>
            <p:nvPr/>
          </p:nvSpPr>
          <p:spPr>
            <a:xfrm>
              <a:off x="2273150" y="3489923"/>
              <a:ext cx="1884600" cy="27390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Description</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aphicFrame>
        <p:nvGraphicFramePr>
          <p:cNvPr id="4" name="Chart 3">
            <a:extLst>
              <a:ext uri="{FF2B5EF4-FFF2-40B4-BE49-F238E27FC236}">
                <a16:creationId xmlns:a16="http://schemas.microsoft.com/office/drawing/2014/main" id="{FC6824F7-91D3-B0A7-67FF-A01D7EF0C366}"/>
              </a:ext>
            </a:extLst>
          </p:cNvPr>
          <p:cNvGraphicFramePr/>
          <p:nvPr>
            <p:extLst>
              <p:ext uri="{D42A27DB-BD31-4B8C-83A1-F6EECF244321}">
                <p14:modId xmlns:p14="http://schemas.microsoft.com/office/powerpoint/2010/main" val="2247024839"/>
              </p:ext>
            </p:extLst>
          </p:nvPr>
        </p:nvGraphicFramePr>
        <p:xfrm>
          <a:off x="199901" y="1205483"/>
          <a:ext cx="5254694" cy="3533137"/>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Google Shape;641;p28">
            <a:extLst>
              <a:ext uri="{FF2B5EF4-FFF2-40B4-BE49-F238E27FC236}">
                <a16:creationId xmlns:a16="http://schemas.microsoft.com/office/drawing/2014/main" id="{F8A9436E-BCD8-9990-8EBF-1ABE3E6702BE}"/>
              </a:ext>
            </a:extLst>
          </p:cNvPr>
          <p:cNvCxnSpPr>
            <a:cxnSpLocks/>
          </p:cNvCxnSpPr>
          <p:nvPr/>
        </p:nvCxnSpPr>
        <p:spPr>
          <a:xfrm flipH="1">
            <a:off x="4341412" y="3490301"/>
            <a:ext cx="1995778" cy="0"/>
          </a:xfrm>
          <a:prstGeom prst="straightConnector1">
            <a:avLst/>
          </a:prstGeom>
          <a:noFill/>
          <a:ln w="9525" cap="flat" cmpd="sng">
            <a:solidFill>
              <a:schemeClr val="accent6"/>
            </a:solidFill>
            <a:prstDash val="solid"/>
            <a:round/>
            <a:headEnd type="none" w="med" len="med"/>
            <a:tailEnd type="oval" w="med" len="med"/>
          </a:ln>
        </p:spPr>
      </p:cxnSp>
      <p:grpSp>
        <p:nvGrpSpPr>
          <p:cNvPr id="10" name="Google Shape;479;p24">
            <a:extLst>
              <a:ext uri="{FF2B5EF4-FFF2-40B4-BE49-F238E27FC236}">
                <a16:creationId xmlns:a16="http://schemas.microsoft.com/office/drawing/2014/main" id="{FB804B3C-C632-2A79-4244-2C184D029F83}"/>
              </a:ext>
            </a:extLst>
          </p:cNvPr>
          <p:cNvGrpSpPr/>
          <p:nvPr/>
        </p:nvGrpSpPr>
        <p:grpSpPr>
          <a:xfrm>
            <a:off x="4865465" y="1524550"/>
            <a:ext cx="1884600" cy="1197833"/>
            <a:chOff x="2273150" y="3489923"/>
            <a:chExt cx="1884600" cy="989826"/>
          </a:xfrm>
        </p:grpSpPr>
        <p:sp>
          <p:nvSpPr>
            <p:cNvPr id="11" name="Google Shape;480;p24">
              <a:extLst>
                <a:ext uri="{FF2B5EF4-FFF2-40B4-BE49-F238E27FC236}">
                  <a16:creationId xmlns:a16="http://schemas.microsoft.com/office/drawing/2014/main" id="{ED3B1ED8-0DDA-B0F5-2B12-2E9F5019880C}"/>
                </a:ext>
              </a:extLst>
            </p:cNvPr>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8% of people who are employees 3+ People  upper dependents.</a:t>
              </a:r>
              <a:endParaRPr sz="1200" dirty="0">
                <a:solidFill>
                  <a:srgbClr val="434343"/>
                </a:solidFill>
                <a:latin typeface="Roboto"/>
                <a:ea typeface="Roboto"/>
                <a:cs typeface="Roboto"/>
                <a:sym typeface="Roboto"/>
              </a:endParaRPr>
            </a:p>
          </p:txBody>
        </p:sp>
        <p:sp>
          <p:nvSpPr>
            <p:cNvPr id="12" name="Google Shape;481;p24">
              <a:extLst>
                <a:ext uri="{FF2B5EF4-FFF2-40B4-BE49-F238E27FC236}">
                  <a16:creationId xmlns:a16="http://schemas.microsoft.com/office/drawing/2014/main" id="{A727878A-FBD1-95FE-120D-C7834909CC9C}"/>
                </a:ext>
              </a:extLst>
            </p:cNvPr>
            <p:cNvSpPr/>
            <p:nvPr/>
          </p:nvSpPr>
          <p:spPr>
            <a:xfrm>
              <a:off x="2273150" y="3489923"/>
              <a:ext cx="1884600" cy="273900"/>
            </a:xfrm>
            <a:prstGeom prst="roundRect">
              <a:avLst>
                <a:gd name="adj" fmla="val 50000"/>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Description</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8" name="Google Shape;641;p28">
            <a:extLst>
              <a:ext uri="{FF2B5EF4-FFF2-40B4-BE49-F238E27FC236}">
                <a16:creationId xmlns:a16="http://schemas.microsoft.com/office/drawing/2014/main" id="{3F62CC42-C6E2-5645-FF4C-4869C0E679AC}"/>
              </a:ext>
            </a:extLst>
          </p:cNvPr>
          <p:cNvCxnSpPr>
            <a:cxnSpLocks/>
          </p:cNvCxnSpPr>
          <p:nvPr/>
        </p:nvCxnSpPr>
        <p:spPr>
          <a:xfrm flipH="1">
            <a:off x="2752477" y="1639608"/>
            <a:ext cx="1995778" cy="0"/>
          </a:xfrm>
          <a:prstGeom prst="straightConnector1">
            <a:avLst/>
          </a:prstGeom>
          <a:noFill/>
          <a:ln w="9525" cap="flat" cmpd="sng">
            <a:solidFill>
              <a:schemeClr val="accent6"/>
            </a:solidFill>
            <a:prstDash val="solid"/>
            <a:round/>
            <a:headEnd type="none" w="med" len="med"/>
            <a:tailEnd type="oval" w="med" len="med"/>
          </a:ln>
        </p:spPr>
      </p:cxn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4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Loan Status by Gender</a:t>
            </a:r>
            <a:endParaRPr dirty="0"/>
          </a:p>
        </p:txBody>
      </p:sp>
      <p:grpSp>
        <p:nvGrpSpPr>
          <p:cNvPr id="1544" name="Google Shape;1544;p44"/>
          <p:cNvGrpSpPr/>
          <p:nvPr/>
        </p:nvGrpSpPr>
        <p:grpSpPr>
          <a:xfrm>
            <a:off x="568342" y="4525938"/>
            <a:ext cx="8016858" cy="219074"/>
            <a:chOff x="2048375" y="4067558"/>
            <a:chExt cx="7156630" cy="195567"/>
          </a:xfrm>
        </p:grpSpPr>
        <p:sp>
          <p:nvSpPr>
            <p:cNvPr id="1545" name="Google Shape;1545;p44"/>
            <p:cNvSpPr txBox="1"/>
            <p:nvPr/>
          </p:nvSpPr>
          <p:spPr>
            <a:xfrm>
              <a:off x="2239825" y="4067558"/>
              <a:ext cx="6965180" cy="19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sp>
          <p:nvSpPr>
            <p:cNvPr id="1546" name="Google Shape;1546;p44"/>
            <p:cNvSpPr/>
            <p:nvPr/>
          </p:nvSpPr>
          <p:spPr>
            <a:xfrm>
              <a:off x="2048375" y="4071725"/>
              <a:ext cx="191400" cy="1914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FFFFFF"/>
                </a:solidFill>
                <a:latin typeface="Fira Sans Extra Condensed"/>
                <a:ea typeface="Fira Sans Extra Condensed"/>
                <a:cs typeface="Fira Sans Extra Condensed"/>
                <a:sym typeface="Fira Sans Extra Condensed"/>
              </a:endParaRPr>
            </a:p>
          </p:txBody>
        </p:sp>
        <p:sp>
          <p:nvSpPr>
            <p:cNvPr id="1549" name="Google Shape;1549;p44"/>
            <p:cNvSpPr txBox="1"/>
            <p:nvPr/>
          </p:nvSpPr>
          <p:spPr>
            <a:xfrm>
              <a:off x="4483074" y="4075958"/>
              <a:ext cx="7134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grpSp>
      <p:graphicFrame>
        <p:nvGraphicFramePr>
          <p:cNvPr id="4" name="Chart 3">
            <a:extLst>
              <a:ext uri="{FF2B5EF4-FFF2-40B4-BE49-F238E27FC236}">
                <a16:creationId xmlns:a16="http://schemas.microsoft.com/office/drawing/2014/main" id="{6218F813-7C6E-04C9-47D8-31753FC2F146}"/>
              </a:ext>
            </a:extLst>
          </p:cNvPr>
          <p:cNvGraphicFramePr/>
          <p:nvPr/>
        </p:nvGraphicFramePr>
        <p:xfrm>
          <a:off x="1473200" y="896624"/>
          <a:ext cx="6587067" cy="331805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7271EED-D891-823D-A466-DCD7160B958D}"/>
              </a:ext>
            </a:extLst>
          </p:cNvPr>
          <p:cNvSpPr txBox="1"/>
          <p:nvPr/>
        </p:nvSpPr>
        <p:spPr>
          <a:xfrm>
            <a:off x="901699" y="4476850"/>
            <a:ext cx="7730067" cy="523220"/>
          </a:xfrm>
          <a:prstGeom prst="rect">
            <a:avLst/>
          </a:prstGeom>
          <a:noFill/>
        </p:spPr>
        <p:txBody>
          <a:bodyPr wrap="square">
            <a:spAutoFit/>
          </a:bodyPr>
          <a:lstStyle/>
          <a:p>
            <a:r>
              <a:rPr lang="en-US" dirty="0">
                <a:solidFill>
                  <a:schemeClr val="bg2"/>
                </a:solidFill>
              </a:rPr>
              <a:t>From this data it can be said that among the people who can get loans, the number of males is more than females</a:t>
            </a:r>
          </a:p>
        </p:txBody>
      </p:sp>
    </p:spTree>
    <p:extLst>
      <p:ext uri="{BB962C8B-B14F-4D97-AF65-F5344CB8AC3E}">
        <p14:creationId xmlns:p14="http://schemas.microsoft.com/office/powerpoint/2010/main" val="39609581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2"/>
        <p:cNvGrpSpPr/>
        <p:nvPr/>
      </p:nvGrpSpPr>
      <p:grpSpPr>
        <a:xfrm>
          <a:off x="0" y="0"/>
          <a:ext cx="0" cy="0"/>
          <a:chOff x="0" y="0"/>
          <a:chExt cx="0" cy="0"/>
        </a:xfrm>
      </p:grpSpPr>
      <p:sp>
        <p:nvSpPr>
          <p:cNvPr id="1376" name="Google Shape;1376;p41"/>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Loan Status by Married</a:t>
            </a:r>
            <a:endParaRPr lang="en-US" dirty="0"/>
          </a:p>
        </p:txBody>
      </p:sp>
      <p:sp>
        <p:nvSpPr>
          <p:cNvPr id="1402" name="Google Shape;1402;p41"/>
          <p:cNvSpPr txBox="1"/>
          <p:nvPr/>
        </p:nvSpPr>
        <p:spPr>
          <a:xfrm>
            <a:off x="393809" y="1522300"/>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solidFill>
                  <a:schemeClr val="accent1"/>
                </a:solidFill>
                <a:latin typeface="Fira Sans Extra Condensed Medium"/>
                <a:ea typeface="Fira Sans Extra Condensed Medium"/>
                <a:cs typeface="Fira Sans Extra Condensed Medium"/>
                <a:sym typeface="Fira Sans Extra Condensed Medium"/>
              </a:rPr>
              <a:t>Description</a:t>
            </a:r>
            <a:endParaRPr sz="1800" dirty="0">
              <a:solidFill>
                <a:schemeClr val="accent1"/>
              </a:solidFill>
              <a:latin typeface="Fira Sans Extra Condensed Medium"/>
              <a:ea typeface="Fira Sans Extra Condensed Medium"/>
              <a:cs typeface="Fira Sans Extra Condensed Medium"/>
              <a:sym typeface="Fira Sans Extra Condensed Medium"/>
            </a:endParaRPr>
          </a:p>
        </p:txBody>
      </p:sp>
      <p:graphicFrame>
        <p:nvGraphicFramePr>
          <p:cNvPr id="6" name="Chart 5">
            <a:extLst>
              <a:ext uri="{FF2B5EF4-FFF2-40B4-BE49-F238E27FC236}">
                <a16:creationId xmlns:a16="http://schemas.microsoft.com/office/drawing/2014/main" id="{9E17E9A8-18EC-0FBC-3601-07C93947D6D2}"/>
              </a:ext>
            </a:extLst>
          </p:cNvPr>
          <p:cNvGraphicFramePr/>
          <p:nvPr>
            <p:extLst>
              <p:ext uri="{D42A27DB-BD31-4B8C-83A1-F6EECF244321}">
                <p14:modId xmlns:p14="http://schemas.microsoft.com/office/powerpoint/2010/main" val="1260983705"/>
              </p:ext>
            </p:extLst>
          </p:nvPr>
        </p:nvGraphicFramePr>
        <p:xfrm>
          <a:off x="2590875" y="1334907"/>
          <a:ext cx="6096000" cy="3601886"/>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Google Shape;641;p28">
            <a:extLst>
              <a:ext uri="{FF2B5EF4-FFF2-40B4-BE49-F238E27FC236}">
                <a16:creationId xmlns:a16="http://schemas.microsoft.com/office/drawing/2014/main" id="{C0CC030F-B09F-2149-C8CE-18DBFA9B353D}"/>
              </a:ext>
            </a:extLst>
          </p:cNvPr>
          <p:cNvCxnSpPr>
            <a:cxnSpLocks/>
          </p:cNvCxnSpPr>
          <p:nvPr/>
        </p:nvCxnSpPr>
        <p:spPr>
          <a:xfrm>
            <a:off x="1606163" y="1653550"/>
            <a:ext cx="2485765" cy="0"/>
          </a:xfrm>
          <a:prstGeom prst="straightConnector1">
            <a:avLst/>
          </a:prstGeom>
          <a:noFill/>
          <a:ln w="9525" cap="flat" cmpd="sng">
            <a:solidFill>
              <a:schemeClr val="accent6"/>
            </a:solidFill>
            <a:prstDash val="solid"/>
            <a:round/>
            <a:headEnd type="none" w="med" len="med"/>
            <a:tailEnd type="oval" w="med" len="med"/>
          </a:ln>
        </p:spPr>
      </p:cxnSp>
      <p:sp>
        <p:nvSpPr>
          <p:cNvPr id="10" name="TextBox 9">
            <a:extLst>
              <a:ext uri="{FF2B5EF4-FFF2-40B4-BE49-F238E27FC236}">
                <a16:creationId xmlns:a16="http://schemas.microsoft.com/office/drawing/2014/main" id="{5F4E51A7-8606-17FE-E752-9CAAA2EDD8B9}"/>
              </a:ext>
            </a:extLst>
          </p:cNvPr>
          <p:cNvSpPr txBox="1"/>
          <p:nvPr/>
        </p:nvSpPr>
        <p:spPr>
          <a:xfrm>
            <a:off x="393809" y="2018268"/>
            <a:ext cx="2126754" cy="1169551"/>
          </a:xfrm>
          <a:prstGeom prst="rect">
            <a:avLst/>
          </a:prstGeom>
          <a:noFill/>
        </p:spPr>
        <p:txBody>
          <a:bodyPr wrap="square">
            <a:spAutoFit/>
          </a:bodyPr>
          <a:lstStyle/>
          <a:p>
            <a:pPr marL="0" lvl="0" indent="0" rtl="0">
              <a:spcBef>
                <a:spcPts val="0"/>
              </a:spcBef>
              <a:spcAft>
                <a:spcPts val="0"/>
              </a:spcAft>
              <a:buNone/>
            </a:pPr>
            <a:r>
              <a:rPr lang="en-US" sz="1400" dirty="0">
                <a:solidFill>
                  <a:srgbClr val="434343"/>
                </a:solidFill>
                <a:latin typeface="Roboto"/>
                <a:ea typeface="Roboto"/>
                <a:cs typeface="Roboto"/>
                <a:sym typeface="Roboto"/>
              </a:rPr>
              <a:t>From this data it can be said that the number of loan borrowers is more among </a:t>
            </a:r>
            <a:r>
              <a:rPr lang="en-US" dirty="0">
                <a:solidFill>
                  <a:srgbClr val="434343"/>
                </a:solidFill>
                <a:latin typeface="Roboto"/>
                <a:ea typeface="Roboto"/>
                <a:cs typeface="Roboto"/>
                <a:sym typeface="Roboto"/>
              </a:rPr>
              <a:t>m</a:t>
            </a:r>
            <a:r>
              <a:rPr lang="en-US" sz="1400" dirty="0">
                <a:solidFill>
                  <a:srgbClr val="434343"/>
                </a:solidFill>
                <a:latin typeface="Roboto"/>
                <a:ea typeface="Roboto"/>
                <a:cs typeface="Roboto"/>
                <a:sym typeface="Roboto"/>
              </a:rPr>
              <a:t>arried people than </a:t>
            </a:r>
            <a:r>
              <a:rPr lang="en-US" sz="1400" dirty="0" err="1">
                <a:solidFill>
                  <a:srgbClr val="434343"/>
                </a:solidFill>
                <a:latin typeface="Roboto"/>
                <a:ea typeface="Roboto"/>
                <a:cs typeface="Roboto"/>
                <a:sym typeface="Roboto"/>
              </a:rPr>
              <a:t>notmarried</a:t>
            </a:r>
            <a:r>
              <a:rPr lang="en-US" sz="1400" dirty="0">
                <a:solidFill>
                  <a:srgbClr val="434343"/>
                </a:solidFill>
                <a:latin typeface="Roboto"/>
                <a:ea typeface="Roboto"/>
                <a:cs typeface="Roboto"/>
                <a:sym typeface="Roboto"/>
              </a:rPr>
              <a:t>  people.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3"/>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Loan Status by Education</a:t>
            </a:r>
            <a:endParaRPr dirty="0"/>
          </a:p>
        </p:txBody>
      </p:sp>
      <p:grpSp>
        <p:nvGrpSpPr>
          <p:cNvPr id="1520" name="Google Shape;1520;p43"/>
          <p:cNvGrpSpPr/>
          <p:nvPr/>
        </p:nvGrpSpPr>
        <p:grpSpPr>
          <a:xfrm>
            <a:off x="5638801" y="1363793"/>
            <a:ext cx="2972725" cy="1286273"/>
            <a:chOff x="710275" y="1333075"/>
            <a:chExt cx="1772700" cy="1286273"/>
          </a:xfrm>
        </p:grpSpPr>
        <p:sp>
          <p:nvSpPr>
            <p:cNvPr id="1521" name="Google Shape;1521;p43"/>
            <p:cNvSpPr txBox="1"/>
            <p:nvPr/>
          </p:nvSpPr>
          <p:spPr>
            <a:xfrm>
              <a:off x="710275" y="1333075"/>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Description</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22" name="Google Shape;1522;p43"/>
            <p:cNvSpPr txBox="1"/>
            <p:nvPr/>
          </p:nvSpPr>
          <p:spPr>
            <a:xfrm>
              <a:off x="710275" y="1587049"/>
              <a:ext cx="1772700" cy="1032299"/>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434343"/>
                  </a:solidFill>
                  <a:latin typeface="Roboto"/>
                  <a:ea typeface="Roboto"/>
                  <a:cs typeface="Roboto"/>
                  <a:sym typeface="Roboto"/>
                </a:rPr>
                <a:t>From this data it can be said that the number of loan borrowers is more among educated people than uneducated people.</a:t>
              </a:r>
            </a:p>
          </p:txBody>
        </p:sp>
      </p:grpSp>
      <p:graphicFrame>
        <p:nvGraphicFramePr>
          <p:cNvPr id="4" name="Chart 3">
            <a:extLst>
              <a:ext uri="{FF2B5EF4-FFF2-40B4-BE49-F238E27FC236}">
                <a16:creationId xmlns:a16="http://schemas.microsoft.com/office/drawing/2014/main" id="{7602F17F-C8FC-9558-A064-35B6863762E6}"/>
              </a:ext>
            </a:extLst>
          </p:cNvPr>
          <p:cNvGraphicFramePr/>
          <p:nvPr/>
        </p:nvGraphicFramePr>
        <p:xfrm>
          <a:off x="373608" y="1435108"/>
          <a:ext cx="4724400" cy="3401483"/>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52A82855-5CF2-F5EB-36F8-BD1211A488F4}"/>
              </a:ext>
            </a:extLst>
          </p:cNvPr>
          <p:cNvSpPr txBox="1"/>
          <p:nvPr/>
        </p:nvSpPr>
        <p:spPr>
          <a:xfrm>
            <a:off x="6927777" y="3675305"/>
            <a:ext cx="1872532" cy="261610"/>
          </a:xfrm>
          <a:prstGeom prst="rect">
            <a:avLst/>
          </a:prstGeom>
          <a:noFill/>
        </p:spPr>
        <p:txBody>
          <a:bodyPr wrap="square">
            <a:spAutoFit/>
          </a:bodyPr>
          <a:lstStyle/>
          <a:p>
            <a:r>
              <a:rPr lang="en-US" sz="1100" b="1" dirty="0"/>
              <a:t> No    </a:t>
            </a:r>
            <a:r>
              <a:rPr lang="en-US" sz="1100" dirty="0"/>
              <a:t>140 (29.16%)</a:t>
            </a:r>
            <a:endParaRPr lang="en-US" sz="1100" b="1" dirty="0"/>
          </a:p>
        </p:txBody>
      </p:sp>
      <p:sp>
        <p:nvSpPr>
          <p:cNvPr id="29" name="TextBox 28">
            <a:extLst>
              <a:ext uri="{FF2B5EF4-FFF2-40B4-BE49-F238E27FC236}">
                <a16:creationId xmlns:a16="http://schemas.microsoft.com/office/drawing/2014/main" id="{7B03C30E-92EA-9798-5436-F74B4AEE7362}"/>
              </a:ext>
            </a:extLst>
          </p:cNvPr>
          <p:cNvSpPr txBox="1"/>
          <p:nvPr/>
        </p:nvSpPr>
        <p:spPr>
          <a:xfrm>
            <a:off x="6989197" y="4350315"/>
            <a:ext cx="1749693" cy="261610"/>
          </a:xfrm>
          <a:prstGeom prst="rect">
            <a:avLst/>
          </a:prstGeom>
          <a:noFill/>
        </p:spPr>
        <p:txBody>
          <a:bodyPr wrap="square">
            <a:spAutoFit/>
          </a:bodyPr>
          <a:lstStyle/>
          <a:p>
            <a:r>
              <a:rPr lang="en-US" sz="1100" b="1" dirty="0"/>
              <a:t>Yes</a:t>
            </a:r>
            <a:r>
              <a:rPr lang="en-US" sz="1100" dirty="0"/>
              <a:t>   82 (61.19%)</a:t>
            </a:r>
          </a:p>
        </p:txBody>
      </p:sp>
      <p:sp>
        <p:nvSpPr>
          <p:cNvPr id="30" name="TextBox 29">
            <a:extLst>
              <a:ext uri="{FF2B5EF4-FFF2-40B4-BE49-F238E27FC236}">
                <a16:creationId xmlns:a16="http://schemas.microsoft.com/office/drawing/2014/main" id="{4A59AC52-CC49-07B3-0CFE-3B74C93013DD}"/>
              </a:ext>
            </a:extLst>
          </p:cNvPr>
          <p:cNvSpPr txBox="1"/>
          <p:nvPr/>
        </p:nvSpPr>
        <p:spPr>
          <a:xfrm>
            <a:off x="6989197" y="4643503"/>
            <a:ext cx="1872532" cy="261610"/>
          </a:xfrm>
          <a:prstGeom prst="rect">
            <a:avLst/>
          </a:prstGeom>
          <a:noFill/>
        </p:spPr>
        <p:txBody>
          <a:bodyPr wrap="square">
            <a:spAutoFit/>
          </a:bodyPr>
          <a:lstStyle/>
          <a:p>
            <a:r>
              <a:rPr lang="en-US" sz="1100" b="1" dirty="0"/>
              <a:t> No    </a:t>
            </a:r>
            <a:r>
              <a:rPr lang="en-US" sz="1100" dirty="0"/>
              <a:t>52 (38.80%)</a:t>
            </a:r>
            <a:endParaRPr lang="en-US" sz="1100" b="1" dirty="0"/>
          </a:p>
        </p:txBody>
      </p:sp>
      <p:sp>
        <p:nvSpPr>
          <p:cNvPr id="1473" name="TextBox 1472">
            <a:extLst>
              <a:ext uri="{FF2B5EF4-FFF2-40B4-BE49-F238E27FC236}">
                <a16:creationId xmlns:a16="http://schemas.microsoft.com/office/drawing/2014/main" id="{678663CA-66CD-3369-9566-86684D5E5785}"/>
              </a:ext>
            </a:extLst>
          </p:cNvPr>
          <p:cNvSpPr txBox="1"/>
          <p:nvPr/>
        </p:nvSpPr>
        <p:spPr>
          <a:xfrm>
            <a:off x="5917097" y="3118856"/>
            <a:ext cx="1072100" cy="276999"/>
          </a:xfrm>
          <a:prstGeom prst="rect">
            <a:avLst/>
          </a:prstGeom>
          <a:noFill/>
        </p:spPr>
        <p:txBody>
          <a:bodyPr wrap="square">
            <a:spAutoFit/>
          </a:bodyPr>
          <a:lstStyle/>
          <a:p>
            <a:r>
              <a:rPr lang="en-US" sz="1200" dirty="0"/>
              <a:t>Graduate</a:t>
            </a:r>
            <a:endParaRPr lang="en-US" dirty="0"/>
          </a:p>
        </p:txBody>
      </p:sp>
      <p:cxnSp>
        <p:nvCxnSpPr>
          <p:cNvPr id="1474" name="Straight Connector 1473">
            <a:extLst>
              <a:ext uri="{FF2B5EF4-FFF2-40B4-BE49-F238E27FC236}">
                <a16:creationId xmlns:a16="http://schemas.microsoft.com/office/drawing/2014/main" id="{541E49E0-8D7E-98DB-0142-8DFEA69C8053}"/>
              </a:ext>
            </a:extLst>
          </p:cNvPr>
          <p:cNvCxnSpPr>
            <a:cxnSpLocks/>
          </p:cNvCxnSpPr>
          <p:nvPr/>
        </p:nvCxnSpPr>
        <p:spPr>
          <a:xfrm>
            <a:off x="6354419" y="3402648"/>
            <a:ext cx="19215" cy="541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5" name="Straight Arrow Connector 1474">
            <a:extLst>
              <a:ext uri="{FF2B5EF4-FFF2-40B4-BE49-F238E27FC236}">
                <a16:creationId xmlns:a16="http://schemas.microsoft.com/office/drawing/2014/main" id="{C3EE208D-6E91-4A6F-9684-E9923432F216}"/>
              </a:ext>
            </a:extLst>
          </p:cNvPr>
          <p:cNvCxnSpPr/>
          <p:nvPr/>
        </p:nvCxnSpPr>
        <p:spPr>
          <a:xfrm>
            <a:off x="6373634" y="3506529"/>
            <a:ext cx="615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6" name="Straight Arrow Connector 1475">
            <a:extLst>
              <a:ext uri="{FF2B5EF4-FFF2-40B4-BE49-F238E27FC236}">
                <a16:creationId xmlns:a16="http://schemas.microsoft.com/office/drawing/2014/main" id="{0D2FA045-6BB2-3B17-6214-F7F3ED66C270}"/>
              </a:ext>
            </a:extLst>
          </p:cNvPr>
          <p:cNvCxnSpPr>
            <a:cxnSpLocks/>
          </p:cNvCxnSpPr>
          <p:nvPr/>
        </p:nvCxnSpPr>
        <p:spPr>
          <a:xfrm>
            <a:off x="6373634" y="3792772"/>
            <a:ext cx="615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77" name="TextBox 1476">
            <a:extLst>
              <a:ext uri="{FF2B5EF4-FFF2-40B4-BE49-F238E27FC236}">
                <a16:creationId xmlns:a16="http://schemas.microsoft.com/office/drawing/2014/main" id="{FCAB42AF-4033-81F4-922C-072A625AAD3A}"/>
              </a:ext>
            </a:extLst>
          </p:cNvPr>
          <p:cNvSpPr txBox="1"/>
          <p:nvPr/>
        </p:nvSpPr>
        <p:spPr>
          <a:xfrm>
            <a:off x="6937182" y="3392329"/>
            <a:ext cx="1749693" cy="261610"/>
          </a:xfrm>
          <a:prstGeom prst="rect">
            <a:avLst/>
          </a:prstGeom>
          <a:noFill/>
        </p:spPr>
        <p:txBody>
          <a:bodyPr wrap="square">
            <a:spAutoFit/>
          </a:bodyPr>
          <a:lstStyle/>
          <a:p>
            <a:r>
              <a:rPr lang="en-US" sz="1100" b="1" dirty="0"/>
              <a:t>Yes</a:t>
            </a:r>
            <a:r>
              <a:rPr lang="en-US" sz="1100" dirty="0"/>
              <a:t>   340 (70.83%)</a:t>
            </a:r>
          </a:p>
        </p:txBody>
      </p:sp>
      <p:sp>
        <p:nvSpPr>
          <p:cNvPr id="1478" name="TextBox 1477">
            <a:extLst>
              <a:ext uri="{FF2B5EF4-FFF2-40B4-BE49-F238E27FC236}">
                <a16:creationId xmlns:a16="http://schemas.microsoft.com/office/drawing/2014/main" id="{58B34E70-48CB-C7FF-6A72-10E68DEFE07A}"/>
              </a:ext>
            </a:extLst>
          </p:cNvPr>
          <p:cNvSpPr txBox="1"/>
          <p:nvPr/>
        </p:nvSpPr>
        <p:spPr>
          <a:xfrm>
            <a:off x="5917097" y="4068894"/>
            <a:ext cx="1278833" cy="276999"/>
          </a:xfrm>
          <a:prstGeom prst="rect">
            <a:avLst/>
          </a:prstGeom>
          <a:noFill/>
        </p:spPr>
        <p:txBody>
          <a:bodyPr wrap="square">
            <a:spAutoFit/>
          </a:bodyPr>
          <a:lstStyle/>
          <a:p>
            <a:r>
              <a:rPr lang="en-US" sz="1200" dirty="0"/>
              <a:t>Not Graduate</a:t>
            </a:r>
          </a:p>
        </p:txBody>
      </p:sp>
      <p:cxnSp>
        <p:nvCxnSpPr>
          <p:cNvPr id="1479" name="Straight Connector 1478">
            <a:extLst>
              <a:ext uri="{FF2B5EF4-FFF2-40B4-BE49-F238E27FC236}">
                <a16:creationId xmlns:a16="http://schemas.microsoft.com/office/drawing/2014/main" id="{B0EE8347-C1FB-F2D4-67A8-64EA4A18E387}"/>
              </a:ext>
            </a:extLst>
          </p:cNvPr>
          <p:cNvCxnSpPr>
            <a:cxnSpLocks/>
          </p:cNvCxnSpPr>
          <p:nvPr/>
        </p:nvCxnSpPr>
        <p:spPr>
          <a:xfrm>
            <a:off x="6344811" y="4327196"/>
            <a:ext cx="19215" cy="5411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0" name="Straight Arrow Connector 1479">
            <a:extLst>
              <a:ext uri="{FF2B5EF4-FFF2-40B4-BE49-F238E27FC236}">
                <a16:creationId xmlns:a16="http://schemas.microsoft.com/office/drawing/2014/main" id="{33B12915-C1B6-5F35-6ABB-C16341F08BE4}"/>
              </a:ext>
            </a:extLst>
          </p:cNvPr>
          <p:cNvCxnSpPr/>
          <p:nvPr/>
        </p:nvCxnSpPr>
        <p:spPr>
          <a:xfrm>
            <a:off x="6373634" y="4469965"/>
            <a:ext cx="615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1" name="Straight Arrow Connector 1480">
            <a:extLst>
              <a:ext uri="{FF2B5EF4-FFF2-40B4-BE49-F238E27FC236}">
                <a16:creationId xmlns:a16="http://schemas.microsoft.com/office/drawing/2014/main" id="{641B1B02-3D30-F866-0675-16FBB8D7D487}"/>
              </a:ext>
            </a:extLst>
          </p:cNvPr>
          <p:cNvCxnSpPr>
            <a:cxnSpLocks/>
          </p:cNvCxnSpPr>
          <p:nvPr/>
        </p:nvCxnSpPr>
        <p:spPr>
          <a:xfrm>
            <a:off x="6373634" y="4774308"/>
            <a:ext cx="615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552134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Loan Status by Property Area</a:t>
            </a:r>
            <a:endParaRPr dirty="0">
              <a:solidFill>
                <a:srgbClr val="000000"/>
              </a:solidFill>
            </a:endParaRPr>
          </a:p>
        </p:txBody>
      </p:sp>
      <p:graphicFrame>
        <p:nvGraphicFramePr>
          <p:cNvPr id="4" name="Chart 3">
            <a:extLst>
              <a:ext uri="{FF2B5EF4-FFF2-40B4-BE49-F238E27FC236}">
                <a16:creationId xmlns:a16="http://schemas.microsoft.com/office/drawing/2014/main" id="{65FB668E-9CFA-BCD8-705E-06F819FEDCBA}"/>
              </a:ext>
            </a:extLst>
          </p:cNvPr>
          <p:cNvGraphicFramePr/>
          <p:nvPr>
            <p:extLst>
              <p:ext uri="{D42A27DB-BD31-4B8C-83A1-F6EECF244321}">
                <p14:modId xmlns:p14="http://schemas.microsoft.com/office/powerpoint/2010/main" val="506381650"/>
              </p:ext>
            </p:extLst>
          </p:nvPr>
        </p:nvGraphicFramePr>
        <p:xfrm>
          <a:off x="404162" y="1423284"/>
          <a:ext cx="6096000" cy="3449872"/>
        </p:xfrm>
        <a:graphic>
          <a:graphicData uri="http://schemas.openxmlformats.org/drawingml/2006/chart">
            <c:chart xmlns:c="http://schemas.openxmlformats.org/drawingml/2006/chart" xmlns:r="http://schemas.openxmlformats.org/officeDocument/2006/relationships" r:id="rId3"/>
          </a:graphicData>
        </a:graphic>
      </p:graphicFrame>
      <p:grpSp>
        <p:nvGrpSpPr>
          <p:cNvPr id="7" name="Google Shape;574;p26">
            <a:extLst>
              <a:ext uri="{FF2B5EF4-FFF2-40B4-BE49-F238E27FC236}">
                <a16:creationId xmlns:a16="http://schemas.microsoft.com/office/drawing/2014/main" id="{956C5A59-BC08-B4E4-4155-1350933843A2}"/>
              </a:ext>
            </a:extLst>
          </p:cNvPr>
          <p:cNvGrpSpPr/>
          <p:nvPr/>
        </p:nvGrpSpPr>
        <p:grpSpPr>
          <a:xfrm>
            <a:off x="5883965" y="1042046"/>
            <a:ext cx="2882523" cy="2010284"/>
            <a:chOff x="5582675" y="69003"/>
            <a:chExt cx="2877750" cy="1465872"/>
          </a:xfrm>
        </p:grpSpPr>
        <p:sp>
          <p:nvSpPr>
            <p:cNvPr id="9" name="Google Shape;576;p26">
              <a:extLst>
                <a:ext uri="{FF2B5EF4-FFF2-40B4-BE49-F238E27FC236}">
                  <a16:creationId xmlns:a16="http://schemas.microsoft.com/office/drawing/2014/main" id="{6B25BE18-EEC1-3008-B524-55942E97E4E2}"/>
                </a:ext>
              </a:extLst>
            </p:cNvPr>
            <p:cNvSpPr txBox="1"/>
            <p:nvPr/>
          </p:nvSpPr>
          <p:spPr>
            <a:xfrm>
              <a:off x="6197852" y="69003"/>
              <a:ext cx="2262573" cy="90543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200" dirty="0">
                <a:solidFill>
                  <a:srgbClr val="434343"/>
                </a:solidFill>
                <a:latin typeface="Roboto"/>
                <a:ea typeface="Roboto"/>
                <a:cs typeface="Roboto"/>
                <a:sym typeface="Roboto"/>
              </a:endParaRPr>
            </a:p>
            <a:p>
              <a:pPr marL="0" lvl="0" indent="0" algn="r" rtl="0">
                <a:spcBef>
                  <a:spcPts val="0"/>
                </a:spcBef>
                <a:spcAft>
                  <a:spcPts val="0"/>
                </a:spcAft>
                <a:buNone/>
              </a:pPr>
              <a:r>
                <a:rPr lang="en-US" sz="1200" dirty="0">
                  <a:solidFill>
                    <a:srgbClr val="434343"/>
                  </a:solidFill>
                  <a:latin typeface="Roboto"/>
                  <a:ea typeface="Roboto"/>
                  <a:cs typeface="Roboto"/>
                  <a:sym typeface="Roboto"/>
                </a:rPr>
                <a:t>There are 3 commons in this data, Urban, Semi-Urban, Rural, then the number of loans received by Semi-Urban is more than that of Rubal and Urban.</a:t>
              </a:r>
              <a:endParaRPr sz="1200" dirty="0">
                <a:solidFill>
                  <a:srgbClr val="434343"/>
                </a:solidFill>
                <a:latin typeface="Roboto"/>
                <a:ea typeface="Roboto"/>
                <a:cs typeface="Roboto"/>
                <a:sym typeface="Roboto"/>
              </a:endParaRPr>
            </a:p>
          </p:txBody>
        </p:sp>
        <p:sp>
          <p:nvSpPr>
            <p:cNvPr id="10" name="Google Shape;577;p26">
              <a:extLst>
                <a:ext uri="{FF2B5EF4-FFF2-40B4-BE49-F238E27FC236}">
                  <a16:creationId xmlns:a16="http://schemas.microsoft.com/office/drawing/2014/main" id="{84825694-C12C-F58F-BC4C-A8A30D27C54E}"/>
                </a:ext>
              </a:extLst>
            </p:cNvPr>
            <p:cNvSpPr/>
            <p:nvPr/>
          </p:nvSpPr>
          <p:spPr>
            <a:xfrm>
              <a:off x="7721375" y="1442775"/>
              <a:ext cx="607500" cy="92100"/>
            </a:xfrm>
            <a:prstGeom prst="rect">
              <a:avLst/>
            </a:prstGeom>
            <a:ln/>
          </p:spPr>
          <p:style>
            <a:lnRef idx="1">
              <a:schemeClr val="accent4"/>
            </a:lnRef>
            <a:fillRef idx="2">
              <a:schemeClr val="accent4"/>
            </a:fillRef>
            <a:effectRef idx="1">
              <a:schemeClr val="accent4"/>
            </a:effectRef>
            <a:fontRef idx="minor">
              <a:schemeClr val="dk1"/>
            </a:fontRef>
          </p:style>
          <p:txBody>
            <a:bodyPr spcFirstLastPara="1" wrap="square" lIns="91425" tIns="91425" rIns="91425" bIns="91425" anchor="ctr" anchorCtr="0">
              <a:noAutofit/>
            </a:bodyPr>
            <a:lstStyle/>
            <a:p>
              <a:pPr marL="0" lvl="0" indent="0" algn="r" rtl="0">
                <a:spcBef>
                  <a:spcPts val="0"/>
                </a:spcBef>
                <a:spcAft>
                  <a:spcPts val="0"/>
                </a:spcAft>
                <a:buNone/>
              </a:pPr>
              <a:endParaRPr/>
            </a:p>
          </p:txBody>
        </p:sp>
        <p:cxnSp>
          <p:nvCxnSpPr>
            <p:cNvPr id="11" name="Google Shape;578;p26">
              <a:extLst>
                <a:ext uri="{FF2B5EF4-FFF2-40B4-BE49-F238E27FC236}">
                  <a16:creationId xmlns:a16="http://schemas.microsoft.com/office/drawing/2014/main" id="{99874C2F-F9EA-B34B-56BD-338D42E932B9}"/>
                </a:ext>
              </a:extLst>
            </p:cNvPr>
            <p:cNvCxnSpPr/>
            <p:nvPr/>
          </p:nvCxnSpPr>
          <p:spPr>
            <a:xfrm>
              <a:off x="5582675" y="1488825"/>
              <a:ext cx="1986300" cy="0"/>
            </a:xfrm>
            <a:prstGeom prst="straightConnector1">
              <a:avLst/>
            </a:prstGeom>
            <a:noFill/>
            <a:ln w="9525" cap="flat" cmpd="sng">
              <a:solidFill>
                <a:schemeClr val="accent2"/>
              </a:solidFill>
              <a:prstDash val="solid"/>
              <a:round/>
              <a:headEnd type="none" w="med" len="med"/>
              <a:tailEnd type="none" w="med" len="med"/>
            </a:ln>
          </p:spPr>
        </p:cxnSp>
      </p:grpSp>
      <p:sp>
        <p:nvSpPr>
          <p:cNvPr id="12" name="Google Shape;575;p26">
            <a:extLst>
              <a:ext uri="{FF2B5EF4-FFF2-40B4-BE49-F238E27FC236}">
                <a16:creationId xmlns:a16="http://schemas.microsoft.com/office/drawing/2014/main" id="{F91E4664-93BA-DAC0-E233-19833B461925}"/>
              </a:ext>
            </a:extLst>
          </p:cNvPr>
          <p:cNvSpPr txBox="1"/>
          <p:nvPr/>
        </p:nvSpPr>
        <p:spPr>
          <a:xfrm>
            <a:off x="6835535" y="2507444"/>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rPr>
              <a:t>Description</a:t>
            </a:r>
            <a:endParaRPr sz="1700" dirty="0">
              <a:solidFill>
                <a:schemeClr val="accent1">
                  <a:lumMod val="60000"/>
                  <a:lumOff val="40000"/>
                </a:schemeClr>
              </a:solidFill>
              <a:latin typeface="Fira Sans Extra Condensed Medium"/>
              <a:ea typeface="Fira Sans Extra Condensed Medium"/>
              <a:cs typeface="Fira Sans Extra Condensed Medium"/>
              <a:sym typeface="Fira Sans Extra Condensed Medium"/>
            </a:endParaRPr>
          </a:p>
        </p:txBody>
      </p:sp>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47" name="Google Shape;147;p17"/>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Loan Status by Self Employed</a:t>
            </a:r>
            <a:endParaRPr lang="en-US" dirty="0"/>
          </a:p>
        </p:txBody>
      </p:sp>
      <p:grpSp>
        <p:nvGrpSpPr>
          <p:cNvPr id="148" name="Google Shape;148;p17"/>
          <p:cNvGrpSpPr/>
          <p:nvPr/>
        </p:nvGrpSpPr>
        <p:grpSpPr>
          <a:xfrm>
            <a:off x="325191" y="1455423"/>
            <a:ext cx="1859092" cy="1083584"/>
            <a:chOff x="325191" y="1221801"/>
            <a:chExt cx="1859092" cy="1083584"/>
          </a:xfrm>
        </p:grpSpPr>
        <p:sp>
          <p:nvSpPr>
            <p:cNvPr id="149" name="Google Shape;149;p17"/>
            <p:cNvSpPr txBox="1"/>
            <p:nvPr/>
          </p:nvSpPr>
          <p:spPr>
            <a:xfrm>
              <a:off x="325191" y="1419807"/>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1"/>
                  </a:solidFill>
                  <a:latin typeface="Fira Sans Extra Condensed Medium"/>
                  <a:ea typeface="Fira Sans Extra Condensed Medium"/>
                  <a:cs typeface="Fira Sans Extra Condensed Medium"/>
                  <a:sym typeface="Fira Sans Extra Condensed Medium"/>
                </a:rPr>
                <a:t>Yes</a:t>
              </a:r>
              <a:endParaRPr sz="17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150" name="Google Shape;150;p17"/>
            <p:cNvSpPr txBox="1"/>
            <p:nvPr/>
          </p:nvSpPr>
          <p:spPr>
            <a:xfrm>
              <a:off x="411583" y="1756985"/>
              <a:ext cx="1772700" cy="548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dirty="0">
                <a:solidFill>
                  <a:srgbClr val="434343"/>
                </a:solidFill>
                <a:latin typeface="Roboto"/>
                <a:ea typeface="Roboto"/>
                <a:cs typeface="Roboto"/>
                <a:sym typeface="Roboto"/>
              </a:endParaRPr>
            </a:p>
          </p:txBody>
        </p:sp>
        <p:sp>
          <p:nvSpPr>
            <p:cNvPr id="151" name="Google Shape;151;p17"/>
            <p:cNvSpPr/>
            <p:nvPr/>
          </p:nvSpPr>
          <p:spPr>
            <a:xfrm>
              <a:off x="411583" y="1221801"/>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17"/>
          <p:cNvGrpSpPr/>
          <p:nvPr/>
        </p:nvGrpSpPr>
        <p:grpSpPr>
          <a:xfrm>
            <a:off x="325191" y="1492155"/>
            <a:ext cx="2187896" cy="3127086"/>
            <a:chOff x="729004" y="1258533"/>
            <a:chExt cx="1778448" cy="3127086"/>
          </a:xfrm>
        </p:grpSpPr>
        <p:sp>
          <p:nvSpPr>
            <p:cNvPr id="153" name="Google Shape;153;p17"/>
            <p:cNvSpPr txBox="1"/>
            <p:nvPr/>
          </p:nvSpPr>
          <p:spPr>
            <a:xfrm>
              <a:off x="734752" y="3057247"/>
              <a:ext cx="1772700" cy="262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chemeClr val="accent2"/>
                  </a:solidFill>
                  <a:latin typeface="Fira Sans Extra Condensed Medium"/>
                  <a:ea typeface="Fira Sans Extra Condensed Medium"/>
                  <a:cs typeface="Fira Sans Extra Condensed Medium"/>
                  <a:sym typeface="Fira Sans Extra Condensed Medium"/>
                </a:rPr>
                <a:t>No</a:t>
              </a:r>
              <a:endParaRPr sz="1700" dirty="0">
                <a:solidFill>
                  <a:schemeClr val="accent2"/>
                </a:solidFill>
                <a:latin typeface="Fira Sans Extra Condensed Medium"/>
                <a:ea typeface="Fira Sans Extra Condensed Medium"/>
                <a:cs typeface="Fira Sans Extra Condensed Medium"/>
                <a:sym typeface="Fira Sans Extra Condensed Medium"/>
              </a:endParaRPr>
            </a:p>
          </p:txBody>
        </p:sp>
        <p:sp>
          <p:nvSpPr>
            <p:cNvPr id="154" name="Google Shape;154;p17"/>
            <p:cNvSpPr txBox="1"/>
            <p:nvPr/>
          </p:nvSpPr>
          <p:spPr>
            <a:xfrm>
              <a:off x="729004" y="3288341"/>
              <a:ext cx="1772700" cy="10972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In this data, the number of people who are self-employed is 'no' and the number of people getting loans is high</a:t>
              </a:r>
              <a:endParaRPr sz="1200" dirty="0">
                <a:solidFill>
                  <a:srgbClr val="434343"/>
                </a:solidFill>
                <a:latin typeface="Roboto"/>
                <a:ea typeface="Roboto"/>
                <a:cs typeface="Roboto"/>
                <a:sym typeface="Roboto"/>
              </a:endParaRPr>
            </a:p>
          </p:txBody>
        </p:sp>
        <p:sp>
          <p:nvSpPr>
            <p:cNvPr id="155" name="Google Shape;155;p17"/>
            <p:cNvSpPr/>
            <p:nvPr/>
          </p:nvSpPr>
          <p:spPr>
            <a:xfrm>
              <a:off x="799228" y="2919271"/>
              <a:ext cx="607500" cy="921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4;p17">
              <a:extLst>
                <a:ext uri="{FF2B5EF4-FFF2-40B4-BE49-F238E27FC236}">
                  <a16:creationId xmlns:a16="http://schemas.microsoft.com/office/drawing/2014/main" id="{655555F0-FE82-B5CA-38C0-BB0E872A2062}"/>
                </a:ext>
              </a:extLst>
            </p:cNvPr>
            <p:cNvSpPr txBox="1"/>
            <p:nvPr/>
          </p:nvSpPr>
          <p:spPr>
            <a:xfrm>
              <a:off x="734752" y="1258533"/>
              <a:ext cx="1772700" cy="146568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dirty="0">
                <a:solidFill>
                  <a:srgbClr val="434343"/>
                </a:solidFill>
                <a:latin typeface="Roboto"/>
                <a:ea typeface="Roboto"/>
                <a:cs typeface="Roboto"/>
                <a:sym typeface="Roboto"/>
              </a:endParaRPr>
            </a:p>
            <a:p>
              <a:pPr marL="0" lvl="0" indent="0" algn="l" rtl="0">
                <a:spcBef>
                  <a:spcPts val="0"/>
                </a:spcBef>
                <a:spcAft>
                  <a:spcPts val="0"/>
                </a:spcAft>
                <a:buNone/>
              </a:pPr>
              <a:r>
                <a:rPr lang="en-US" sz="1200" dirty="0">
                  <a:solidFill>
                    <a:srgbClr val="434343"/>
                  </a:solidFill>
                  <a:latin typeface="Roboto"/>
                  <a:ea typeface="Roboto"/>
                  <a:cs typeface="Roboto"/>
                  <a:sym typeface="Roboto"/>
                </a:rPr>
                <a:t>In this data, the number of self-employed people is 'ha' and the number of people getting loans is low.</a:t>
              </a:r>
            </a:p>
          </p:txBody>
        </p:sp>
      </p:grpSp>
      <p:sp>
        <p:nvSpPr>
          <p:cNvPr id="2" name="Rectangle 1">
            <a:extLst>
              <a:ext uri="{FF2B5EF4-FFF2-40B4-BE49-F238E27FC236}">
                <a16:creationId xmlns:a16="http://schemas.microsoft.com/office/drawing/2014/main" id="{F0F4AFF5-CEF7-75FA-643F-36A383333B7A}"/>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B77878B-3EBF-0D99-63C3-62D49E60274A}"/>
              </a:ext>
            </a:extLst>
          </p:cNvPr>
          <p:cNvSpPr>
            <a:spLocks noChangeArrowheads="1"/>
          </p:cNvSpPr>
          <p:nvPr/>
        </p:nvSpPr>
        <p:spPr bwMode="auto">
          <a:xfrm>
            <a:off x="0" y="-483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6" name="Chart 5">
            <a:extLst>
              <a:ext uri="{FF2B5EF4-FFF2-40B4-BE49-F238E27FC236}">
                <a16:creationId xmlns:a16="http://schemas.microsoft.com/office/drawing/2014/main" id="{996DD983-744A-8D4E-3D1F-7366BD236996}"/>
              </a:ext>
            </a:extLst>
          </p:cNvPr>
          <p:cNvGraphicFramePr/>
          <p:nvPr>
            <p:extLst>
              <p:ext uri="{D42A27DB-BD31-4B8C-83A1-F6EECF244321}">
                <p14:modId xmlns:p14="http://schemas.microsoft.com/office/powerpoint/2010/main" val="586277680"/>
              </p:ext>
            </p:extLst>
          </p:nvPr>
        </p:nvGraphicFramePr>
        <p:xfrm>
          <a:off x="2636417" y="1264257"/>
          <a:ext cx="6096000" cy="383761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45"/>
          <p:cNvSpPr txBox="1">
            <a:spLocks noGrp="1"/>
          </p:cNvSpPr>
          <p:nvPr>
            <p:ph type="title"/>
          </p:nvPr>
        </p:nvSpPr>
        <p:spPr>
          <a:xfrm>
            <a:off x="470400" y="288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How many people are eligible to take a loan from all this data</a:t>
            </a:r>
            <a:endParaRPr dirty="0"/>
          </a:p>
        </p:txBody>
      </p:sp>
      <p:graphicFrame>
        <p:nvGraphicFramePr>
          <p:cNvPr id="16" name="Chart 15">
            <a:extLst>
              <a:ext uri="{FF2B5EF4-FFF2-40B4-BE49-F238E27FC236}">
                <a16:creationId xmlns:a16="http://schemas.microsoft.com/office/drawing/2014/main" id="{692ED274-395D-EAFF-4B29-AFE1F17F3D8D}"/>
              </a:ext>
            </a:extLst>
          </p:cNvPr>
          <p:cNvGraphicFramePr/>
          <p:nvPr>
            <p:extLst>
              <p:ext uri="{D42A27DB-BD31-4B8C-83A1-F6EECF244321}">
                <p14:modId xmlns:p14="http://schemas.microsoft.com/office/powerpoint/2010/main" val="3904195695"/>
              </p:ext>
            </p:extLst>
          </p:nvPr>
        </p:nvGraphicFramePr>
        <p:xfrm>
          <a:off x="321733" y="1041398"/>
          <a:ext cx="5520268" cy="3687233"/>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0F58782C-EBD4-A401-E108-FA079CB53765}"/>
              </a:ext>
            </a:extLst>
          </p:cNvPr>
          <p:cNvSpPr txBox="1"/>
          <p:nvPr/>
        </p:nvSpPr>
        <p:spPr>
          <a:xfrm>
            <a:off x="5842001" y="3989967"/>
            <a:ext cx="3158067" cy="738664"/>
          </a:xfrm>
          <a:prstGeom prst="rect">
            <a:avLst/>
          </a:prstGeom>
          <a:noFill/>
        </p:spPr>
        <p:txBody>
          <a:bodyPr wrap="square">
            <a:spAutoFit/>
          </a:bodyPr>
          <a:lstStyle/>
          <a:p>
            <a:pPr algn="r"/>
            <a:r>
              <a:rPr lang="en-US" dirty="0">
                <a:solidFill>
                  <a:schemeClr val="bg2"/>
                </a:solidFill>
              </a:rPr>
              <a:t>From this data it can be said that</a:t>
            </a:r>
          </a:p>
          <a:p>
            <a:pPr algn="r"/>
            <a:r>
              <a:rPr lang="en-US" dirty="0">
                <a:solidFill>
                  <a:schemeClr val="bg2"/>
                </a:solidFill>
              </a:rPr>
              <a:t>The number of people who can get loans is more</a:t>
            </a:r>
            <a:r>
              <a:rPr lang="en-US" dirty="0">
                <a:solidFill>
                  <a:schemeClr val="accent6">
                    <a:lumMod val="90000"/>
                    <a:lumOff val="10000"/>
                  </a:schemeClr>
                </a:solidFill>
              </a:rPr>
              <a:t>.</a:t>
            </a:r>
          </a:p>
        </p:txBody>
      </p:sp>
      <p:sp>
        <p:nvSpPr>
          <p:cNvPr id="21" name="Google Shape;567;p26">
            <a:extLst>
              <a:ext uri="{FF2B5EF4-FFF2-40B4-BE49-F238E27FC236}">
                <a16:creationId xmlns:a16="http://schemas.microsoft.com/office/drawing/2014/main" id="{7B2294EB-7B6D-B36D-69BC-6DF4CF13A496}"/>
              </a:ext>
            </a:extLst>
          </p:cNvPr>
          <p:cNvSpPr/>
          <p:nvPr/>
        </p:nvSpPr>
        <p:spPr>
          <a:xfrm>
            <a:off x="8066100" y="3362136"/>
            <a:ext cx="607500" cy="92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extBox 22">
            <a:extLst>
              <a:ext uri="{FF2B5EF4-FFF2-40B4-BE49-F238E27FC236}">
                <a16:creationId xmlns:a16="http://schemas.microsoft.com/office/drawing/2014/main" id="{6F5795AB-F84D-E645-0659-6A5D3F425DB8}"/>
              </a:ext>
            </a:extLst>
          </p:cNvPr>
          <p:cNvSpPr txBox="1"/>
          <p:nvPr/>
        </p:nvSpPr>
        <p:spPr>
          <a:xfrm>
            <a:off x="7814734" y="3570282"/>
            <a:ext cx="1007533" cy="306289"/>
          </a:xfrm>
          <a:prstGeom prst="rect">
            <a:avLst/>
          </a:prstGeom>
          <a:noFill/>
        </p:spPr>
        <p:txBody>
          <a:bodyPr wrap="square">
            <a:spAutoFit/>
          </a:bodyPr>
          <a:lstStyle/>
          <a:p>
            <a:pPr marL="0" lvl="0" indent="0" algn="l" rtl="0">
              <a:spcBef>
                <a:spcPts val="0"/>
              </a:spcBef>
              <a:spcAft>
                <a:spcPts val="0"/>
              </a:spcAft>
              <a:buNone/>
            </a:pPr>
            <a:r>
              <a:rPr lang="en-US" sz="1400" dirty="0">
                <a:solidFill>
                  <a:schemeClr val="accent1"/>
                </a:solidFill>
                <a:latin typeface="Fira Sans Extra Condensed Medium"/>
                <a:ea typeface="Fira Sans Extra Condensed Medium"/>
                <a:cs typeface="Fira Sans Extra Condensed Medium"/>
                <a:sym typeface="Fira Sans Extra Condensed Medium"/>
              </a:rPr>
              <a:t>Description</a:t>
            </a:r>
          </a:p>
        </p:txBody>
      </p:sp>
    </p:spTree>
    <p:extLst>
      <p:ext uri="{BB962C8B-B14F-4D97-AF65-F5344CB8AC3E}">
        <p14:creationId xmlns:p14="http://schemas.microsoft.com/office/powerpoint/2010/main" val="156804790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45"/>
          <p:cNvSpPr txBox="1">
            <a:spLocks noGrp="1"/>
          </p:cNvSpPr>
          <p:nvPr>
            <p:ph type="title"/>
          </p:nvPr>
        </p:nvSpPr>
        <p:spPr>
          <a:xfrm>
            <a:off x="470400" y="288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solidFill>
                  <a:schemeClr val="dk1"/>
                </a:solidFill>
              </a:rPr>
              <a:t>Data Prediction</a:t>
            </a:r>
            <a:endParaRPr lang="en-US" dirty="0"/>
          </a:p>
        </p:txBody>
      </p:sp>
      <p:graphicFrame>
        <p:nvGraphicFramePr>
          <p:cNvPr id="16" name="Chart 15">
            <a:extLst>
              <a:ext uri="{FF2B5EF4-FFF2-40B4-BE49-F238E27FC236}">
                <a16:creationId xmlns:a16="http://schemas.microsoft.com/office/drawing/2014/main" id="{692ED274-395D-EAFF-4B29-AFE1F17F3D8D}"/>
              </a:ext>
            </a:extLst>
          </p:cNvPr>
          <p:cNvGraphicFramePr/>
          <p:nvPr>
            <p:extLst>
              <p:ext uri="{D42A27DB-BD31-4B8C-83A1-F6EECF244321}">
                <p14:modId xmlns:p14="http://schemas.microsoft.com/office/powerpoint/2010/main" val="3023886081"/>
              </p:ext>
            </p:extLst>
          </p:nvPr>
        </p:nvGraphicFramePr>
        <p:xfrm>
          <a:off x="321732" y="1041398"/>
          <a:ext cx="8351867" cy="368723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FC582EA1-F6EB-0ADA-B8A2-17E71983DE76}"/>
              </a:ext>
            </a:extLst>
          </p:cNvPr>
          <p:cNvSpPr txBox="1"/>
          <p:nvPr/>
        </p:nvSpPr>
        <p:spPr>
          <a:xfrm>
            <a:off x="719592" y="1105635"/>
            <a:ext cx="7581569" cy="523220"/>
          </a:xfrm>
          <a:prstGeom prst="rect">
            <a:avLst/>
          </a:prstGeom>
          <a:noFill/>
        </p:spPr>
        <p:txBody>
          <a:bodyPr wrap="square">
            <a:spAutoFit/>
          </a:bodyPr>
          <a:lstStyle/>
          <a:p>
            <a:pPr marL="285750" indent="-285750">
              <a:buFont typeface="Arial" panose="020B0604020202020204" pitchFamily="34" charset="0"/>
              <a:buChar char="•"/>
            </a:pPr>
            <a:r>
              <a:rPr lang="en-US" dirty="0">
                <a:latin typeface="Aptos" panose="020B0004020202020204" pitchFamily="34" charset="0"/>
              </a:rPr>
              <a:t>Now to make data prediction from this data, it is necessary to convert the object common to 1,0 so that the Machine can understand it.</a:t>
            </a:r>
          </a:p>
        </p:txBody>
      </p:sp>
      <p:grpSp>
        <p:nvGrpSpPr>
          <p:cNvPr id="8" name="Google Shape;681;p30">
            <a:extLst>
              <a:ext uri="{FF2B5EF4-FFF2-40B4-BE49-F238E27FC236}">
                <a16:creationId xmlns:a16="http://schemas.microsoft.com/office/drawing/2014/main" id="{0F1F57EC-FCDF-35F6-F3D9-4EDD7016C1D4}"/>
              </a:ext>
            </a:extLst>
          </p:cNvPr>
          <p:cNvGrpSpPr/>
          <p:nvPr/>
        </p:nvGrpSpPr>
        <p:grpSpPr>
          <a:xfrm>
            <a:off x="4756608" y="1831740"/>
            <a:ext cx="3877238" cy="2917470"/>
            <a:chOff x="2810490" y="1248756"/>
            <a:chExt cx="3991391" cy="3003367"/>
          </a:xfrm>
        </p:grpSpPr>
        <p:cxnSp>
          <p:nvCxnSpPr>
            <p:cNvPr id="9" name="Google Shape;682;p30">
              <a:extLst>
                <a:ext uri="{FF2B5EF4-FFF2-40B4-BE49-F238E27FC236}">
                  <a16:creationId xmlns:a16="http://schemas.microsoft.com/office/drawing/2014/main" id="{67950F35-517A-B219-A70F-AC7BA6394FA2}"/>
                </a:ext>
              </a:extLst>
            </p:cNvPr>
            <p:cNvCxnSpPr/>
            <p:nvPr/>
          </p:nvCxnSpPr>
          <p:spPr>
            <a:xfrm>
              <a:off x="2810490" y="4212206"/>
              <a:ext cx="2175000" cy="0"/>
            </a:xfrm>
            <a:prstGeom prst="straightConnector1">
              <a:avLst/>
            </a:prstGeom>
            <a:noFill/>
            <a:ln w="9525" cap="flat" cmpd="sng">
              <a:solidFill>
                <a:schemeClr val="accent6"/>
              </a:solidFill>
              <a:prstDash val="solid"/>
              <a:round/>
              <a:headEnd type="none" w="med" len="med"/>
              <a:tailEnd type="oval" w="med" len="med"/>
            </a:ln>
          </p:spPr>
        </p:cxnSp>
        <p:sp>
          <p:nvSpPr>
            <p:cNvPr id="10" name="Google Shape;683;p30">
              <a:extLst>
                <a:ext uri="{FF2B5EF4-FFF2-40B4-BE49-F238E27FC236}">
                  <a16:creationId xmlns:a16="http://schemas.microsoft.com/office/drawing/2014/main" id="{D2C49A05-3266-2462-DF7A-F1FAEAB6D60E}"/>
                </a:ext>
              </a:extLst>
            </p:cNvPr>
            <p:cNvSpPr/>
            <p:nvPr/>
          </p:nvSpPr>
          <p:spPr>
            <a:xfrm>
              <a:off x="3798514" y="1248756"/>
              <a:ext cx="3003367" cy="3003367"/>
            </a:xfrm>
            <a:prstGeom prst="arc">
              <a:avLst>
                <a:gd name="adj1" fmla="val 16200000"/>
                <a:gd name="adj2" fmla="val 6136707"/>
              </a:avLst>
            </a:prstGeom>
            <a:noFill/>
            <a:ln w="2286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685;p30">
            <a:extLst>
              <a:ext uri="{FF2B5EF4-FFF2-40B4-BE49-F238E27FC236}">
                <a16:creationId xmlns:a16="http://schemas.microsoft.com/office/drawing/2014/main" id="{56A4904A-7340-20B4-5DC0-EEB0CFE0C063}"/>
              </a:ext>
            </a:extLst>
          </p:cNvPr>
          <p:cNvGrpSpPr/>
          <p:nvPr/>
        </p:nvGrpSpPr>
        <p:grpSpPr>
          <a:xfrm>
            <a:off x="4752275" y="2110268"/>
            <a:ext cx="3603200" cy="2360574"/>
            <a:chOff x="2806030" y="1535483"/>
            <a:chExt cx="3709286" cy="2430074"/>
          </a:xfrm>
        </p:grpSpPr>
        <p:sp>
          <p:nvSpPr>
            <p:cNvPr id="13" name="Google Shape;686;p30">
              <a:extLst>
                <a:ext uri="{FF2B5EF4-FFF2-40B4-BE49-F238E27FC236}">
                  <a16:creationId xmlns:a16="http://schemas.microsoft.com/office/drawing/2014/main" id="{472D39A9-A055-094B-A808-22D2A4C3BBFB}"/>
                </a:ext>
              </a:extLst>
            </p:cNvPr>
            <p:cNvSpPr/>
            <p:nvPr/>
          </p:nvSpPr>
          <p:spPr>
            <a:xfrm>
              <a:off x="4085242" y="1535483"/>
              <a:ext cx="2430074" cy="2430074"/>
            </a:xfrm>
            <a:prstGeom prst="arc">
              <a:avLst>
                <a:gd name="adj1" fmla="val 16200000"/>
                <a:gd name="adj2" fmla="val 9118718"/>
              </a:avLst>
            </a:prstGeom>
            <a:noFill/>
            <a:ln w="2286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687;p30">
              <a:extLst>
                <a:ext uri="{FF2B5EF4-FFF2-40B4-BE49-F238E27FC236}">
                  <a16:creationId xmlns:a16="http://schemas.microsoft.com/office/drawing/2014/main" id="{BAB958BF-3A45-3858-A00F-8E1883554BFA}"/>
                </a:ext>
              </a:extLst>
            </p:cNvPr>
            <p:cNvCxnSpPr/>
            <p:nvPr/>
          </p:nvCxnSpPr>
          <p:spPr>
            <a:xfrm>
              <a:off x="2806030" y="3323525"/>
              <a:ext cx="1438825" cy="0"/>
            </a:xfrm>
            <a:prstGeom prst="straightConnector1">
              <a:avLst/>
            </a:prstGeom>
            <a:noFill/>
            <a:ln w="9525" cap="flat" cmpd="sng">
              <a:solidFill>
                <a:schemeClr val="accent6"/>
              </a:solidFill>
              <a:prstDash val="solid"/>
              <a:round/>
              <a:headEnd type="none" w="med" len="med"/>
              <a:tailEnd type="oval" w="med" len="med"/>
            </a:ln>
          </p:spPr>
        </p:cxnSp>
      </p:grpSp>
      <p:grpSp>
        <p:nvGrpSpPr>
          <p:cNvPr id="17" name="Google Shape;689;p30">
            <a:extLst>
              <a:ext uri="{FF2B5EF4-FFF2-40B4-BE49-F238E27FC236}">
                <a16:creationId xmlns:a16="http://schemas.microsoft.com/office/drawing/2014/main" id="{09F09868-E3E7-D30B-2E68-3A8110F75E93}"/>
              </a:ext>
            </a:extLst>
          </p:cNvPr>
          <p:cNvGrpSpPr/>
          <p:nvPr/>
        </p:nvGrpSpPr>
        <p:grpSpPr>
          <a:xfrm>
            <a:off x="4752275" y="2383448"/>
            <a:ext cx="3329715" cy="1813908"/>
            <a:chOff x="2806030" y="1816707"/>
            <a:chExt cx="3427748" cy="1867313"/>
          </a:xfrm>
        </p:grpSpPr>
        <p:sp>
          <p:nvSpPr>
            <p:cNvPr id="18" name="Google Shape;690;p30">
              <a:extLst>
                <a:ext uri="{FF2B5EF4-FFF2-40B4-BE49-F238E27FC236}">
                  <a16:creationId xmlns:a16="http://schemas.microsoft.com/office/drawing/2014/main" id="{745F9FDB-31ED-8472-4129-3086BD9B373B}"/>
                </a:ext>
              </a:extLst>
            </p:cNvPr>
            <p:cNvSpPr/>
            <p:nvPr/>
          </p:nvSpPr>
          <p:spPr>
            <a:xfrm>
              <a:off x="4366465" y="1816707"/>
              <a:ext cx="1867313" cy="1867313"/>
            </a:xfrm>
            <a:prstGeom prst="arc">
              <a:avLst>
                <a:gd name="adj1" fmla="val 16200000"/>
                <a:gd name="adj2" fmla="val 12033762"/>
              </a:avLst>
            </a:prstGeom>
            <a:noFill/>
            <a:ln w="2286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691;p30">
              <a:extLst>
                <a:ext uri="{FF2B5EF4-FFF2-40B4-BE49-F238E27FC236}">
                  <a16:creationId xmlns:a16="http://schemas.microsoft.com/office/drawing/2014/main" id="{7222E032-4EE0-FB3B-95AB-FD3241106CAF}"/>
                </a:ext>
              </a:extLst>
            </p:cNvPr>
            <p:cNvCxnSpPr/>
            <p:nvPr/>
          </p:nvCxnSpPr>
          <p:spPr>
            <a:xfrm>
              <a:off x="2806030" y="2434613"/>
              <a:ext cx="1616539" cy="0"/>
            </a:xfrm>
            <a:prstGeom prst="straightConnector1">
              <a:avLst/>
            </a:prstGeom>
            <a:noFill/>
            <a:ln w="9525" cap="flat" cmpd="sng">
              <a:solidFill>
                <a:schemeClr val="accent6"/>
              </a:solidFill>
              <a:prstDash val="solid"/>
              <a:round/>
              <a:headEnd type="none" w="med" len="med"/>
              <a:tailEnd type="oval" w="med" len="med"/>
            </a:ln>
          </p:spPr>
        </p:cxnSp>
      </p:grpSp>
      <p:sp>
        <p:nvSpPr>
          <p:cNvPr id="25" name="TextBox 24">
            <a:extLst>
              <a:ext uri="{FF2B5EF4-FFF2-40B4-BE49-F238E27FC236}">
                <a16:creationId xmlns:a16="http://schemas.microsoft.com/office/drawing/2014/main" id="{CBFBE86A-DE8C-A34D-26C5-A51CD150A241}"/>
              </a:ext>
            </a:extLst>
          </p:cNvPr>
          <p:cNvSpPr txBox="1"/>
          <p:nvPr/>
        </p:nvSpPr>
        <p:spPr>
          <a:xfrm>
            <a:off x="497277" y="2407960"/>
            <a:ext cx="4572000" cy="954107"/>
          </a:xfrm>
          <a:prstGeom prst="rect">
            <a:avLst/>
          </a:prstGeom>
          <a:noFill/>
        </p:spPr>
        <p:txBody>
          <a:bodyPr wrap="square">
            <a:spAutoFit/>
          </a:bodyPr>
          <a:lstStyle/>
          <a:p>
            <a:r>
              <a:rPr lang="en-US" dirty="0"/>
              <a:t>one Hot encoding of ['</a:t>
            </a:r>
            <a:r>
              <a:rPr lang="en-US" dirty="0" err="1"/>
              <a:t>Gender','Married','Dependents','Education</a:t>
            </a:r>
            <a:r>
              <a:rPr lang="en-US" dirty="0"/>
              <a:t>’,</a:t>
            </a:r>
          </a:p>
          <a:p>
            <a:r>
              <a:rPr lang="en-US" dirty="0"/>
              <a:t>'Self_Employed','Property_Area','Loan_States'] so column</a:t>
            </a:r>
          </a:p>
        </p:txBody>
      </p:sp>
      <p:sp>
        <p:nvSpPr>
          <p:cNvPr id="27" name="TextBox 26">
            <a:extLst>
              <a:ext uri="{FF2B5EF4-FFF2-40B4-BE49-F238E27FC236}">
                <a16:creationId xmlns:a16="http://schemas.microsoft.com/office/drawing/2014/main" id="{EE4E2E77-27B7-E0AB-3A70-7F7F626B79BF}"/>
              </a:ext>
            </a:extLst>
          </p:cNvPr>
          <p:cNvSpPr txBox="1"/>
          <p:nvPr/>
        </p:nvSpPr>
        <p:spPr>
          <a:xfrm>
            <a:off x="1967632" y="3661126"/>
            <a:ext cx="4572000" cy="307777"/>
          </a:xfrm>
          <a:prstGeom prst="rect">
            <a:avLst/>
          </a:prstGeom>
          <a:noFill/>
        </p:spPr>
        <p:txBody>
          <a:bodyPr wrap="square">
            <a:spAutoFit/>
          </a:bodyPr>
          <a:lstStyle/>
          <a:p>
            <a:r>
              <a:rPr lang="en-US" dirty="0"/>
              <a:t>Now to send the data to the train</a:t>
            </a:r>
          </a:p>
        </p:txBody>
      </p:sp>
    </p:spTree>
    <p:extLst>
      <p:ext uri="{BB962C8B-B14F-4D97-AF65-F5344CB8AC3E}">
        <p14:creationId xmlns:p14="http://schemas.microsoft.com/office/powerpoint/2010/main" val="36187899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04"/>
        <p:cNvGrpSpPr/>
        <p:nvPr/>
      </p:nvGrpSpPr>
      <p:grpSpPr>
        <a:xfrm>
          <a:off x="0" y="0"/>
          <a:ext cx="0" cy="0"/>
          <a:chOff x="0" y="0"/>
          <a:chExt cx="0" cy="0"/>
        </a:xfrm>
      </p:grpSpPr>
      <p:sp>
        <p:nvSpPr>
          <p:cNvPr id="1605" name="Google Shape;1605;p48"/>
          <p:cNvSpPr txBox="1">
            <a:spLocks noGrp="1"/>
          </p:cNvSpPr>
          <p:nvPr>
            <p:ph type="title" idx="4294967295"/>
          </p:nvPr>
        </p:nvSpPr>
        <p:spPr>
          <a:xfrm>
            <a:off x="-1138969" y="3808618"/>
            <a:ext cx="7047300" cy="10492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US" sz="4400" dirty="0">
                <a:solidFill>
                  <a:srgbClr val="FFFFFF"/>
                </a:solidFill>
                <a:latin typeface="Arial"/>
                <a:ea typeface="Arial"/>
                <a:cs typeface="Arial"/>
                <a:sym typeface="Arial"/>
              </a:rPr>
              <a:t>Thank You…!</a:t>
            </a:r>
            <a:endParaRPr sz="4400" dirty="0">
              <a:solidFill>
                <a:srgbClr val="FFFFFF"/>
              </a:solidFill>
              <a:latin typeface="Arial"/>
              <a:ea typeface="Arial"/>
              <a:cs typeface="Arial"/>
              <a:sym typeface="Arial"/>
            </a:endParaRPr>
          </a:p>
        </p:txBody>
      </p:sp>
      <p:grpSp>
        <p:nvGrpSpPr>
          <p:cNvPr id="1608" name="Google Shape;1608;p48"/>
          <p:cNvGrpSpPr/>
          <p:nvPr/>
        </p:nvGrpSpPr>
        <p:grpSpPr>
          <a:xfrm>
            <a:off x="6874322" y="1729557"/>
            <a:ext cx="1446116" cy="2858697"/>
            <a:chOff x="6529419" y="1729630"/>
            <a:chExt cx="1480463" cy="2926594"/>
          </a:xfrm>
        </p:grpSpPr>
        <p:grpSp>
          <p:nvGrpSpPr>
            <p:cNvPr id="1609" name="Google Shape;1609;p48"/>
            <p:cNvGrpSpPr/>
            <p:nvPr/>
          </p:nvGrpSpPr>
          <p:grpSpPr>
            <a:xfrm>
              <a:off x="6556801" y="1729630"/>
              <a:ext cx="956596" cy="944294"/>
              <a:chOff x="3800319" y="1244877"/>
              <a:chExt cx="1098904" cy="1084772"/>
            </a:xfrm>
          </p:grpSpPr>
          <p:grpSp>
            <p:nvGrpSpPr>
              <p:cNvPr id="1610" name="Google Shape;1610;p48"/>
              <p:cNvGrpSpPr/>
              <p:nvPr/>
            </p:nvGrpSpPr>
            <p:grpSpPr>
              <a:xfrm>
                <a:off x="3800319" y="1244877"/>
                <a:ext cx="1098904" cy="1084772"/>
                <a:chOff x="3800319" y="1244877"/>
                <a:chExt cx="1098904" cy="1084772"/>
              </a:xfrm>
            </p:grpSpPr>
            <p:sp>
              <p:nvSpPr>
                <p:cNvPr id="1611" name="Google Shape;1611;p48"/>
                <p:cNvSpPr/>
                <p:nvPr/>
              </p:nvSpPr>
              <p:spPr>
                <a:xfrm>
                  <a:off x="3800319" y="1244877"/>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48"/>
              <p:cNvSpPr/>
              <p:nvPr/>
            </p:nvSpPr>
            <p:spPr>
              <a:xfrm>
                <a:off x="4162496" y="1599765"/>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48"/>
            <p:cNvGrpSpPr/>
            <p:nvPr/>
          </p:nvGrpSpPr>
          <p:grpSpPr>
            <a:xfrm>
              <a:off x="7053286" y="2227254"/>
              <a:ext cx="956596" cy="944252"/>
              <a:chOff x="4370663" y="1816530"/>
              <a:chExt cx="1098904" cy="1084724"/>
            </a:xfrm>
          </p:grpSpPr>
          <p:grpSp>
            <p:nvGrpSpPr>
              <p:cNvPr id="1615" name="Google Shape;1615;p48"/>
              <p:cNvGrpSpPr/>
              <p:nvPr/>
            </p:nvGrpSpPr>
            <p:grpSpPr>
              <a:xfrm>
                <a:off x="4370663" y="1816530"/>
                <a:ext cx="1098904" cy="1084724"/>
                <a:chOff x="4370663" y="1816530"/>
                <a:chExt cx="1098904" cy="1084724"/>
              </a:xfrm>
            </p:grpSpPr>
            <p:sp>
              <p:nvSpPr>
                <p:cNvPr id="1616" name="Google Shape;1616;p48"/>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48"/>
              <p:cNvGrpSpPr/>
              <p:nvPr/>
            </p:nvGrpSpPr>
            <p:grpSpPr>
              <a:xfrm>
                <a:off x="4732628" y="2171596"/>
                <a:ext cx="374986" cy="374572"/>
                <a:chOff x="3303268" y="3817349"/>
                <a:chExt cx="346056" cy="345674"/>
              </a:xfrm>
            </p:grpSpPr>
            <p:sp>
              <p:nvSpPr>
                <p:cNvPr id="1619" name="Google Shape;1619;p48"/>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8"/>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3" name="Google Shape;1623;p48"/>
            <p:cNvGrpSpPr/>
            <p:nvPr/>
          </p:nvGrpSpPr>
          <p:grpSpPr>
            <a:xfrm>
              <a:off x="6547098" y="2715744"/>
              <a:ext cx="956596" cy="944315"/>
              <a:chOff x="3789173" y="2377690"/>
              <a:chExt cx="1098904" cy="1084796"/>
            </a:xfrm>
          </p:grpSpPr>
          <p:grpSp>
            <p:nvGrpSpPr>
              <p:cNvPr id="1624" name="Google Shape;1624;p48"/>
              <p:cNvGrpSpPr/>
              <p:nvPr/>
            </p:nvGrpSpPr>
            <p:grpSpPr>
              <a:xfrm>
                <a:off x="3789173" y="2377690"/>
                <a:ext cx="1098904" cy="1084796"/>
                <a:chOff x="3789173" y="2377690"/>
                <a:chExt cx="1098904" cy="1084796"/>
              </a:xfrm>
            </p:grpSpPr>
            <p:sp>
              <p:nvSpPr>
                <p:cNvPr id="1625" name="Google Shape;1625;p48"/>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7" name="Google Shape;1627;p48"/>
              <p:cNvGrpSpPr/>
              <p:nvPr/>
            </p:nvGrpSpPr>
            <p:grpSpPr>
              <a:xfrm>
                <a:off x="4151137" y="2732796"/>
                <a:ext cx="374986" cy="374572"/>
                <a:chOff x="3752358" y="3817349"/>
                <a:chExt cx="346056" cy="345674"/>
              </a:xfrm>
            </p:grpSpPr>
            <p:sp>
              <p:nvSpPr>
                <p:cNvPr id="1628" name="Google Shape;1628;p48"/>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8"/>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2" name="Google Shape;1632;p48"/>
            <p:cNvGrpSpPr/>
            <p:nvPr/>
          </p:nvGrpSpPr>
          <p:grpSpPr>
            <a:xfrm>
              <a:off x="7034853" y="3222917"/>
              <a:ext cx="956596" cy="944252"/>
              <a:chOff x="4349489" y="2960313"/>
              <a:chExt cx="1098904" cy="1084724"/>
            </a:xfrm>
          </p:grpSpPr>
          <p:grpSp>
            <p:nvGrpSpPr>
              <p:cNvPr id="1633" name="Google Shape;1633;p48"/>
              <p:cNvGrpSpPr/>
              <p:nvPr/>
            </p:nvGrpSpPr>
            <p:grpSpPr>
              <a:xfrm>
                <a:off x="4349489" y="2960313"/>
                <a:ext cx="1098904" cy="1084724"/>
                <a:chOff x="4349489" y="2960313"/>
                <a:chExt cx="1098904" cy="1084724"/>
              </a:xfrm>
            </p:grpSpPr>
            <p:sp>
              <p:nvSpPr>
                <p:cNvPr id="1634" name="Google Shape;1634;p48"/>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8"/>
              <p:cNvGrpSpPr/>
              <p:nvPr/>
            </p:nvGrpSpPr>
            <p:grpSpPr>
              <a:xfrm>
                <a:off x="4732657" y="3315384"/>
                <a:ext cx="374952" cy="374572"/>
                <a:chOff x="4201447" y="3817349"/>
                <a:chExt cx="346024" cy="345674"/>
              </a:xfrm>
            </p:grpSpPr>
            <p:sp>
              <p:nvSpPr>
                <p:cNvPr id="1637" name="Google Shape;1637;p48"/>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9" name="Google Shape;1639;p48"/>
            <p:cNvGrpSpPr/>
            <p:nvPr/>
          </p:nvGrpSpPr>
          <p:grpSpPr>
            <a:xfrm>
              <a:off x="6529419" y="3711909"/>
              <a:ext cx="956596" cy="944315"/>
              <a:chOff x="3768864" y="3522050"/>
              <a:chExt cx="1098904" cy="1084796"/>
            </a:xfrm>
          </p:grpSpPr>
          <p:grpSp>
            <p:nvGrpSpPr>
              <p:cNvPr id="1640" name="Google Shape;1640;p48"/>
              <p:cNvGrpSpPr/>
              <p:nvPr/>
            </p:nvGrpSpPr>
            <p:grpSpPr>
              <a:xfrm>
                <a:off x="3768864" y="3522050"/>
                <a:ext cx="1098904" cy="1084796"/>
                <a:chOff x="3768864" y="3522050"/>
                <a:chExt cx="1098904" cy="1084796"/>
              </a:xfrm>
            </p:grpSpPr>
            <p:sp>
              <p:nvSpPr>
                <p:cNvPr id="1641" name="Google Shape;1641;p48"/>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1643;p48"/>
              <p:cNvGrpSpPr/>
              <p:nvPr/>
            </p:nvGrpSpPr>
            <p:grpSpPr>
              <a:xfrm>
                <a:off x="4139616" y="3871555"/>
                <a:ext cx="357419" cy="357005"/>
                <a:chOff x="7482229" y="3351230"/>
                <a:chExt cx="357419" cy="357005"/>
              </a:xfrm>
            </p:grpSpPr>
            <p:sp>
              <p:nvSpPr>
                <p:cNvPr id="1644" name="Google Shape;1644;p48"/>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470400" y="243701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00"/>
                </a:solidFill>
              </a:rPr>
              <a:t>Data Columns Overview</a:t>
            </a:r>
            <a:endParaRPr dirty="0">
              <a:solidFill>
                <a:srgbClr val="000000"/>
              </a:solidFill>
            </a:endParaRPr>
          </a:p>
        </p:txBody>
      </p:sp>
      <p:pic>
        <p:nvPicPr>
          <p:cNvPr id="3" name="Graphic 2" descr="Chevron arrows with solid fill">
            <a:extLst>
              <a:ext uri="{FF2B5EF4-FFF2-40B4-BE49-F238E27FC236}">
                <a16:creationId xmlns:a16="http://schemas.microsoft.com/office/drawing/2014/main" id="{4F5DAB07-F0B0-AC6C-96EB-DE301C1646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588176" y="3215773"/>
            <a:ext cx="504907" cy="504907"/>
          </a:xfrm>
          <a:prstGeom prst="rect">
            <a:avLst/>
          </a:prstGeom>
        </p:spPr>
      </p:pic>
      <p:sp>
        <p:nvSpPr>
          <p:cNvPr id="5" name="TextBox 4">
            <a:extLst>
              <a:ext uri="{FF2B5EF4-FFF2-40B4-BE49-F238E27FC236}">
                <a16:creationId xmlns:a16="http://schemas.microsoft.com/office/drawing/2014/main" id="{FF40EBC6-C57A-3CD8-B7B8-B37F7047CCD1}"/>
              </a:ext>
            </a:extLst>
          </p:cNvPr>
          <p:cNvSpPr txBox="1"/>
          <p:nvPr/>
        </p:nvSpPr>
        <p:spPr>
          <a:xfrm>
            <a:off x="1339055" y="3215773"/>
            <a:ext cx="7545787" cy="1631216"/>
          </a:xfrm>
          <a:prstGeom prst="rect">
            <a:avLst/>
          </a:prstGeom>
          <a:noFill/>
        </p:spPr>
        <p:txBody>
          <a:bodyPr wrap="square">
            <a:spAutoFit/>
          </a:bodyPr>
          <a:lstStyle/>
          <a:p>
            <a:r>
              <a:rPr lang="en-US" sz="2000" b="0" i="0" dirty="0">
                <a:solidFill>
                  <a:schemeClr val="accent1"/>
                </a:solidFill>
                <a:effectLst/>
                <a:latin typeface="Söhne"/>
              </a:rPr>
              <a:t>This dataset encompasses various demographic, financial, and loan-related attributes, providing a comprehensive view of loan applications and their outcomes. Analysis of this data can offer valuable insights into factors influencing loan approval and help in developing strategies for risk assessment and loan management.</a:t>
            </a:r>
            <a:endParaRPr lang="en-US" sz="2000" dirty="0">
              <a:solidFill>
                <a:schemeClr val="accent1"/>
              </a:solidFill>
            </a:endParaRPr>
          </a:p>
        </p:txBody>
      </p:sp>
      <p:grpSp>
        <p:nvGrpSpPr>
          <p:cNvPr id="84" name="Google Shape;71;p15">
            <a:extLst>
              <a:ext uri="{FF2B5EF4-FFF2-40B4-BE49-F238E27FC236}">
                <a16:creationId xmlns:a16="http://schemas.microsoft.com/office/drawing/2014/main" id="{D050DB8C-CC1D-03CA-E80B-A6452E494F09}"/>
              </a:ext>
            </a:extLst>
          </p:cNvPr>
          <p:cNvGrpSpPr/>
          <p:nvPr/>
        </p:nvGrpSpPr>
        <p:grpSpPr>
          <a:xfrm rot="10800000">
            <a:off x="-1111777" y="-556044"/>
            <a:ext cx="10790078" cy="2519041"/>
            <a:chOff x="710288" y="2137750"/>
            <a:chExt cx="7723197" cy="1803050"/>
          </a:xfrm>
        </p:grpSpPr>
        <p:sp>
          <p:nvSpPr>
            <p:cNvPr id="85" name="Google Shape;72;p15">
              <a:extLst>
                <a:ext uri="{FF2B5EF4-FFF2-40B4-BE49-F238E27FC236}">
                  <a16:creationId xmlns:a16="http://schemas.microsoft.com/office/drawing/2014/main" id="{E46AB094-8E83-5D05-0482-4C486B02A4AC}"/>
                </a:ext>
              </a:extLst>
            </p:cNvPr>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86" name="Google Shape;73;p15">
              <a:extLst>
                <a:ext uri="{FF2B5EF4-FFF2-40B4-BE49-F238E27FC236}">
                  <a16:creationId xmlns:a16="http://schemas.microsoft.com/office/drawing/2014/main" id="{A94C6A01-CAAC-727D-DE62-F6C762236C63}"/>
                </a:ext>
              </a:extLst>
            </p:cNvPr>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74;p15">
              <a:extLst>
                <a:ext uri="{FF2B5EF4-FFF2-40B4-BE49-F238E27FC236}">
                  <a16:creationId xmlns:a16="http://schemas.microsoft.com/office/drawing/2014/main" id="{DB56097F-00F5-D28F-1434-E995B8A7C4D7}"/>
                </a:ext>
              </a:extLst>
            </p:cNvPr>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75;p15">
              <a:extLst>
                <a:ext uri="{FF2B5EF4-FFF2-40B4-BE49-F238E27FC236}">
                  <a16:creationId xmlns:a16="http://schemas.microsoft.com/office/drawing/2014/main" id="{6FE3072E-092A-877E-17D9-C309E09C1E99}"/>
                </a:ext>
              </a:extLst>
            </p:cNvPr>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76;p15">
              <a:extLst>
                <a:ext uri="{FF2B5EF4-FFF2-40B4-BE49-F238E27FC236}">
                  <a16:creationId xmlns:a16="http://schemas.microsoft.com/office/drawing/2014/main" id="{EAE8B7E1-FF6F-6A83-EF86-4B2F5DCC5146}"/>
                </a:ext>
              </a:extLst>
            </p:cNvPr>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77;p15">
              <a:extLst>
                <a:ext uri="{FF2B5EF4-FFF2-40B4-BE49-F238E27FC236}">
                  <a16:creationId xmlns:a16="http://schemas.microsoft.com/office/drawing/2014/main" id="{6341E9F6-D6CB-9401-90E7-ABBF486D7668}"/>
                </a:ext>
              </a:extLst>
            </p:cNvPr>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78;p15">
              <a:extLst>
                <a:ext uri="{FF2B5EF4-FFF2-40B4-BE49-F238E27FC236}">
                  <a16:creationId xmlns:a16="http://schemas.microsoft.com/office/drawing/2014/main" id="{FAA7C903-07DB-1A45-2D77-72B1B0302017}"/>
                </a:ext>
              </a:extLst>
            </p:cNvPr>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79;p15">
              <a:extLst>
                <a:ext uri="{FF2B5EF4-FFF2-40B4-BE49-F238E27FC236}">
                  <a16:creationId xmlns:a16="http://schemas.microsoft.com/office/drawing/2014/main" id="{2BE915E6-8966-3AD2-CBA9-A3096D222908}"/>
                </a:ext>
              </a:extLst>
            </p:cNvPr>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80;p15">
              <a:extLst>
                <a:ext uri="{FF2B5EF4-FFF2-40B4-BE49-F238E27FC236}">
                  <a16:creationId xmlns:a16="http://schemas.microsoft.com/office/drawing/2014/main" id="{354FBE37-BAB9-D894-E6E2-4CC0D7B975A4}"/>
                </a:ext>
              </a:extLst>
            </p:cNvPr>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81;p15">
              <a:extLst>
                <a:ext uri="{FF2B5EF4-FFF2-40B4-BE49-F238E27FC236}">
                  <a16:creationId xmlns:a16="http://schemas.microsoft.com/office/drawing/2014/main" id="{C1EA9D06-034D-621E-83DA-E3501AAD25F7}"/>
                </a:ext>
              </a:extLst>
            </p:cNvPr>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82;p15">
              <a:extLst>
                <a:ext uri="{FF2B5EF4-FFF2-40B4-BE49-F238E27FC236}">
                  <a16:creationId xmlns:a16="http://schemas.microsoft.com/office/drawing/2014/main" id="{21C38995-80D6-9AC0-789A-673C4B8D2B35}"/>
                </a:ext>
              </a:extLst>
            </p:cNvPr>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83;p15">
              <a:extLst>
                <a:ext uri="{FF2B5EF4-FFF2-40B4-BE49-F238E27FC236}">
                  <a16:creationId xmlns:a16="http://schemas.microsoft.com/office/drawing/2014/main" id="{6746608B-0C18-0CA1-2094-38F5B81F8340}"/>
                </a:ext>
              </a:extLst>
            </p:cNvPr>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84;p15">
              <a:extLst>
                <a:ext uri="{FF2B5EF4-FFF2-40B4-BE49-F238E27FC236}">
                  <a16:creationId xmlns:a16="http://schemas.microsoft.com/office/drawing/2014/main" id="{405E97CE-D6A1-331C-946C-DE83E84620C0}"/>
                </a:ext>
              </a:extLst>
            </p:cNvPr>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 name="Google Shape;57;p15">
            <a:extLst>
              <a:ext uri="{FF2B5EF4-FFF2-40B4-BE49-F238E27FC236}">
                <a16:creationId xmlns:a16="http://schemas.microsoft.com/office/drawing/2014/main" id="{AF7E26EA-0CF8-8875-6C4C-4EE67B4500F1}"/>
              </a:ext>
            </a:extLst>
          </p:cNvPr>
          <p:cNvGrpSpPr/>
          <p:nvPr/>
        </p:nvGrpSpPr>
        <p:grpSpPr>
          <a:xfrm rot="10800000">
            <a:off x="245396" y="-1305930"/>
            <a:ext cx="10787812" cy="3283201"/>
            <a:chOff x="711150" y="1559663"/>
            <a:chExt cx="7721575" cy="2350012"/>
          </a:xfrm>
        </p:grpSpPr>
        <p:sp>
          <p:nvSpPr>
            <p:cNvPr id="132" name="Google Shape;58;p15">
              <a:extLst>
                <a:ext uri="{FF2B5EF4-FFF2-40B4-BE49-F238E27FC236}">
                  <a16:creationId xmlns:a16="http://schemas.microsoft.com/office/drawing/2014/main" id="{2DCFBF85-8C31-DC11-A404-9D7526A6C34D}"/>
                </a:ext>
              </a:extLst>
            </p:cNvPr>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133" name="Google Shape;59;p15">
              <a:extLst>
                <a:ext uri="{FF2B5EF4-FFF2-40B4-BE49-F238E27FC236}">
                  <a16:creationId xmlns:a16="http://schemas.microsoft.com/office/drawing/2014/main" id="{10A49917-44DF-378E-6D2E-BC100140BA2D}"/>
                </a:ext>
              </a:extLst>
            </p:cNvPr>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0;p15">
              <a:extLst>
                <a:ext uri="{FF2B5EF4-FFF2-40B4-BE49-F238E27FC236}">
                  <a16:creationId xmlns:a16="http://schemas.microsoft.com/office/drawing/2014/main" id="{AFC6E013-B481-5F9E-649A-325CD4FBC950}"/>
                </a:ext>
              </a:extLst>
            </p:cNvPr>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1;p15">
              <a:extLst>
                <a:ext uri="{FF2B5EF4-FFF2-40B4-BE49-F238E27FC236}">
                  <a16:creationId xmlns:a16="http://schemas.microsoft.com/office/drawing/2014/main" id="{07EF4680-2484-4412-B95B-87D18DEFF2FB}"/>
                </a:ext>
              </a:extLst>
            </p:cNvPr>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2;p15">
              <a:extLst>
                <a:ext uri="{FF2B5EF4-FFF2-40B4-BE49-F238E27FC236}">
                  <a16:creationId xmlns:a16="http://schemas.microsoft.com/office/drawing/2014/main" id="{E53E0A2E-A00A-B8A0-A85C-0CAD7A8501BD}"/>
                </a:ext>
              </a:extLst>
            </p:cNvPr>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3;p15">
              <a:extLst>
                <a:ext uri="{FF2B5EF4-FFF2-40B4-BE49-F238E27FC236}">
                  <a16:creationId xmlns:a16="http://schemas.microsoft.com/office/drawing/2014/main" id="{6C6ED88A-B9B4-5065-C07B-93EF4EE0420E}"/>
                </a:ext>
              </a:extLst>
            </p:cNvPr>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4;p15">
              <a:extLst>
                <a:ext uri="{FF2B5EF4-FFF2-40B4-BE49-F238E27FC236}">
                  <a16:creationId xmlns:a16="http://schemas.microsoft.com/office/drawing/2014/main" id="{3C6B3417-97EA-9340-1B3E-BF26370853EF}"/>
                </a:ext>
              </a:extLst>
            </p:cNvPr>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65;p15">
              <a:extLst>
                <a:ext uri="{FF2B5EF4-FFF2-40B4-BE49-F238E27FC236}">
                  <a16:creationId xmlns:a16="http://schemas.microsoft.com/office/drawing/2014/main" id="{A19EFCCE-6998-E65C-7329-1F9BE8C2DC6A}"/>
                </a:ext>
              </a:extLst>
            </p:cNvPr>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66;p15">
              <a:extLst>
                <a:ext uri="{FF2B5EF4-FFF2-40B4-BE49-F238E27FC236}">
                  <a16:creationId xmlns:a16="http://schemas.microsoft.com/office/drawing/2014/main" id="{96D69617-833E-A97A-33B5-37310DE55C0B}"/>
                </a:ext>
              </a:extLst>
            </p:cNvPr>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7;p15">
              <a:extLst>
                <a:ext uri="{FF2B5EF4-FFF2-40B4-BE49-F238E27FC236}">
                  <a16:creationId xmlns:a16="http://schemas.microsoft.com/office/drawing/2014/main" id="{75D94E38-E6EC-5FD4-073F-F6AF9D5012B1}"/>
                </a:ext>
              </a:extLst>
            </p:cNvPr>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68;p15">
              <a:extLst>
                <a:ext uri="{FF2B5EF4-FFF2-40B4-BE49-F238E27FC236}">
                  <a16:creationId xmlns:a16="http://schemas.microsoft.com/office/drawing/2014/main" id="{ACB9A6ED-48A1-A406-941C-C29304BC7491}"/>
                </a:ext>
              </a:extLst>
            </p:cNvPr>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69;p15">
              <a:extLst>
                <a:ext uri="{FF2B5EF4-FFF2-40B4-BE49-F238E27FC236}">
                  <a16:creationId xmlns:a16="http://schemas.microsoft.com/office/drawing/2014/main" id="{2BD4916D-F190-839C-F801-2AD075737F28}"/>
                </a:ext>
              </a:extLst>
            </p:cNvPr>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70;p15">
              <a:extLst>
                <a:ext uri="{FF2B5EF4-FFF2-40B4-BE49-F238E27FC236}">
                  <a16:creationId xmlns:a16="http://schemas.microsoft.com/office/drawing/2014/main" id="{86267DA7-7425-8263-6239-073743FA9A13}"/>
                </a:ext>
              </a:extLst>
            </p:cNvPr>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436173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anim calcmode="lin" valueType="num">
                                      <p:cBhvr>
                                        <p:cTn id="8" dur="1000" fill="hold"/>
                                        <p:tgtEl>
                                          <p:spTgt spid="89"/>
                                        </p:tgtEl>
                                        <p:attrNameLst>
                                          <p:attrName>ppt_x</p:attrName>
                                        </p:attrNameLst>
                                      </p:cBhvr>
                                      <p:tavLst>
                                        <p:tav tm="0">
                                          <p:val>
                                            <p:strVal val="#ppt_x"/>
                                          </p:val>
                                        </p:tav>
                                        <p:tav tm="100000">
                                          <p:val>
                                            <p:strVal val="#ppt_x"/>
                                          </p:val>
                                        </p:tav>
                                      </p:tavLst>
                                    </p:anim>
                                    <p:anim calcmode="lin" valueType="num">
                                      <p:cBhvr>
                                        <p:cTn id="9" dur="1000" fill="hold"/>
                                        <p:tgtEl>
                                          <p:spTgt spid="8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200"/>
                                  </p:stCondLst>
                                  <p:childTnLst>
                                    <p:set>
                                      <p:cBhvr>
                                        <p:cTn id="12" dur="1" fill="hold">
                                          <p:stCondLst>
                                            <p:cond delay="0"/>
                                          </p:stCondLst>
                                        </p:cTn>
                                        <p:tgtEl>
                                          <p:spTgt spid="3"/>
                                        </p:tgtEl>
                                        <p:attrNameLst>
                                          <p:attrName>style.visibility</p:attrName>
                                        </p:attrNameLst>
                                      </p:cBhvr>
                                      <p:to>
                                        <p:strVal val="visible"/>
                                      </p:to>
                                    </p:set>
                                    <p:animEffect transition="in" filter="barn(inVertical)">
                                      <p:cBhvr>
                                        <p:cTn id="13" dur="500"/>
                                        <p:tgtEl>
                                          <p:spTgt spid="3"/>
                                        </p:tgtEl>
                                      </p:cBhvr>
                                    </p:animEffect>
                                  </p:childTnLst>
                                </p:cTn>
                              </p:par>
                            </p:childTnLst>
                          </p:cTn>
                        </p:par>
                        <p:par>
                          <p:cTn id="14" fill="hold">
                            <p:stCondLst>
                              <p:cond delay="1700"/>
                            </p:stCondLst>
                            <p:childTnLst>
                              <p:par>
                                <p:cTn id="15" presetID="16" presetClass="entr" presetSubtype="21" fill="hold" grpId="0" nodeType="afterEffect">
                                  <p:stCondLst>
                                    <p:cond delay="20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par>
                          <p:cTn id="18" fill="hold">
                            <p:stCondLst>
                              <p:cond delay="2400"/>
                            </p:stCondLst>
                            <p:childTnLst>
                              <p:par>
                                <p:cTn id="19" presetID="22" presetClass="entr" presetSubtype="4" fill="hold" nodeType="after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wipe(down)">
                                      <p:cBhvr>
                                        <p:cTn id="21" dur="500"/>
                                        <p:tgtEl>
                                          <p:spTgt spid="131"/>
                                        </p:tgtEl>
                                      </p:cBhvr>
                                    </p:animEffect>
                                  </p:childTnLst>
                                </p:cTn>
                              </p:par>
                            </p:childTnLst>
                          </p:cTn>
                        </p:par>
                        <p:par>
                          <p:cTn id="22" fill="hold">
                            <p:stCondLst>
                              <p:cond delay="2900"/>
                            </p:stCondLst>
                            <p:childTnLst>
                              <p:par>
                                <p:cTn id="23" presetID="22" presetClass="entr" presetSubtype="4" fill="hold" nodeType="afterEffect">
                                  <p:stCondLst>
                                    <p:cond delay="200"/>
                                  </p:stCondLst>
                                  <p:childTnLst>
                                    <p:set>
                                      <p:cBhvr>
                                        <p:cTn id="24" dur="1" fill="hold">
                                          <p:stCondLst>
                                            <p:cond delay="0"/>
                                          </p:stCondLst>
                                        </p:cTn>
                                        <p:tgtEl>
                                          <p:spTgt spid="84"/>
                                        </p:tgtEl>
                                        <p:attrNameLst>
                                          <p:attrName>style.visibility</p:attrName>
                                        </p:attrNameLst>
                                      </p:cBhvr>
                                      <p:to>
                                        <p:strVal val="visible"/>
                                      </p:to>
                                    </p:set>
                                    <p:animEffect transition="in" filter="wipe(down)">
                                      <p:cBhvr>
                                        <p:cTn id="2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2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Data Model Steps</a:t>
            </a:r>
            <a:endParaRPr dirty="0"/>
          </a:p>
        </p:txBody>
      </p:sp>
      <p:grpSp>
        <p:nvGrpSpPr>
          <p:cNvPr id="444" name="Google Shape;444;p24"/>
          <p:cNvGrpSpPr/>
          <p:nvPr/>
        </p:nvGrpSpPr>
        <p:grpSpPr>
          <a:xfrm>
            <a:off x="581356" y="1416052"/>
            <a:ext cx="1244039" cy="1244039"/>
            <a:chOff x="851762" y="1342427"/>
            <a:chExt cx="1244039" cy="1244039"/>
          </a:xfrm>
        </p:grpSpPr>
        <p:sp>
          <p:nvSpPr>
            <p:cNvPr id="445" name="Google Shape;445;p24"/>
            <p:cNvSpPr/>
            <p:nvPr/>
          </p:nvSpPr>
          <p:spPr>
            <a:xfrm>
              <a:off x="851762" y="1342427"/>
              <a:ext cx="1244039" cy="1244039"/>
            </a:xfrm>
            <a:prstGeom prst="donut">
              <a:avLst>
                <a:gd name="adj" fmla="val 15028"/>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895152" y="1385620"/>
              <a:ext cx="1157203" cy="1157571"/>
            </a:xfrm>
            <a:prstGeom prst="blockArc">
              <a:avLst>
                <a:gd name="adj1" fmla="val 10812714"/>
                <a:gd name="adj2" fmla="val 7605643"/>
                <a:gd name="adj3" fmla="val 79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5" name="Google Shape;455;p24"/>
          <p:cNvGrpSpPr/>
          <p:nvPr/>
        </p:nvGrpSpPr>
        <p:grpSpPr>
          <a:xfrm>
            <a:off x="5205411" y="1416052"/>
            <a:ext cx="1244039" cy="1244039"/>
            <a:chOff x="4935067" y="1342427"/>
            <a:chExt cx="1244039" cy="1244039"/>
          </a:xfrm>
        </p:grpSpPr>
        <p:sp>
          <p:nvSpPr>
            <p:cNvPr id="456" name="Google Shape;456;p24"/>
            <p:cNvSpPr/>
            <p:nvPr/>
          </p:nvSpPr>
          <p:spPr>
            <a:xfrm>
              <a:off x="4935067" y="1342427"/>
              <a:ext cx="1244039" cy="1244039"/>
            </a:xfrm>
            <a:prstGeom prst="donut">
              <a:avLst>
                <a:gd name="adj" fmla="val 15028"/>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4978457" y="1385620"/>
              <a:ext cx="1157203" cy="1157571"/>
            </a:xfrm>
            <a:prstGeom prst="blockArc">
              <a:avLst>
                <a:gd name="adj1" fmla="val 7014339"/>
                <a:gd name="adj2" fmla="val 20091295"/>
                <a:gd name="adj3" fmla="val 79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24"/>
          <p:cNvGrpSpPr/>
          <p:nvPr/>
        </p:nvGrpSpPr>
        <p:grpSpPr>
          <a:xfrm>
            <a:off x="2238054" y="3424690"/>
            <a:ext cx="1244039" cy="1244039"/>
            <a:chOff x="851762" y="3073379"/>
            <a:chExt cx="1244039" cy="1244039"/>
          </a:xfrm>
        </p:grpSpPr>
        <p:sp>
          <p:nvSpPr>
            <p:cNvPr id="467" name="Google Shape;467;p24"/>
            <p:cNvSpPr/>
            <p:nvPr/>
          </p:nvSpPr>
          <p:spPr>
            <a:xfrm>
              <a:off x="851762" y="3073379"/>
              <a:ext cx="1244039" cy="1244039"/>
            </a:xfrm>
            <a:prstGeom prst="donut">
              <a:avLst>
                <a:gd name="adj" fmla="val 15028"/>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895152" y="3116572"/>
              <a:ext cx="1157203" cy="1157571"/>
            </a:xfrm>
            <a:prstGeom prst="blockArc">
              <a:avLst>
                <a:gd name="adj1" fmla="val 5431384"/>
                <a:gd name="adj2" fmla="val 21599774"/>
                <a:gd name="adj3" fmla="val 84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4"/>
          <p:cNvGrpSpPr/>
          <p:nvPr/>
        </p:nvGrpSpPr>
        <p:grpSpPr>
          <a:xfrm>
            <a:off x="3710692" y="3551796"/>
            <a:ext cx="1884600" cy="989826"/>
            <a:chOff x="2273150" y="3489923"/>
            <a:chExt cx="1884600" cy="989826"/>
          </a:xfrm>
        </p:grpSpPr>
        <p:sp>
          <p:nvSpPr>
            <p:cNvPr id="474" name="Google Shape;474;p24"/>
            <p:cNvSpPr txBox="1"/>
            <p:nvPr/>
          </p:nvSpPr>
          <p:spPr>
            <a:xfrm>
              <a:off x="2273150" y="3782549"/>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Create visualizations to present your analysis effectively. </a:t>
              </a:r>
              <a:endParaRPr sz="1200" dirty="0">
                <a:solidFill>
                  <a:srgbClr val="434343"/>
                </a:solidFill>
                <a:latin typeface="Roboto"/>
                <a:ea typeface="Roboto"/>
                <a:cs typeface="Roboto"/>
                <a:sym typeface="Roboto"/>
              </a:endParaRPr>
            </a:p>
          </p:txBody>
        </p:sp>
        <p:sp>
          <p:nvSpPr>
            <p:cNvPr id="475" name="Google Shape;475;p24"/>
            <p:cNvSpPr/>
            <p:nvPr/>
          </p:nvSpPr>
          <p:spPr>
            <a:xfrm>
              <a:off x="2273150" y="3489923"/>
              <a:ext cx="1884600" cy="273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Data </a:t>
              </a:r>
              <a:r>
                <a:rPr lang="en-US" sz="1700" dirty="0">
                  <a:solidFill>
                    <a:srgbClr val="FFFFFF"/>
                  </a:solidFill>
                  <a:latin typeface="Fira Sans Extra Condensed Medium"/>
                  <a:ea typeface="Fira Sans Extra Condensed Medium"/>
                  <a:cs typeface="Fira Sans Extra Condensed Medium"/>
                  <a:sym typeface="Fira Sans Extra Condensed Medium"/>
                </a:rPr>
                <a:t>Visualization</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grpSp>
        <p:nvGrpSpPr>
          <p:cNvPr id="476" name="Google Shape;476;p24"/>
          <p:cNvGrpSpPr/>
          <p:nvPr/>
        </p:nvGrpSpPr>
        <p:grpSpPr>
          <a:xfrm>
            <a:off x="2053994" y="1543158"/>
            <a:ext cx="1884600" cy="989826"/>
            <a:chOff x="2273150" y="3489925"/>
            <a:chExt cx="1884600" cy="989826"/>
          </a:xfrm>
        </p:grpSpPr>
        <p:sp>
          <p:nvSpPr>
            <p:cNvPr id="477" name="Google Shape;477;p24"/>
            <p:cNvSpPr txBox="1"/>
            <p:nvPr/>
          </p:nvSpPr>
          <p:spPr>
            <a:xfrm>
              <a:off x="2273150" y="3782551"/>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Gather the dataset containing the required information.</a:t>
              </a:r>
            </a:p>
          </p:txBody>
        </p:sp>
        <p:sp>
          <p:nvSpPr>
            <p:cNvPr id="478" name="Google Shape;478;p24"/>
            <p:cNvSpPr/>
            <p:nvPr/>
          </p:nvSpPr>
          <p:spPr>
            <a:xfrm>
              <a:off x="2273150" y="3489925"/>
              <a:ext cx="1884600" cy="273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700" dirty="0">
                  <a:solidFill>
                    <a:srgbClr val="FFFFFF"/>
                  </a:solidFill>
                  <a:latin typeface="Fira Sans Extra Condensed Medium"/>
                  <a:ea typeface="Fira Sans Extra Condensed Medium"/>
                  <a:cs typeface="Fira Sans Extra Condensed Medium"/>
                  <a:sym typeface="Fira Sans Extra Condensed Medium"/>
                </a:rPr>
                <a:t>Data Cleaning</a:t>
              </a:r>
            </a:p>
          </p:txBody>
        </p:sp>
      </p:grpSp>
      <p:grpSp>
        <p:nvGrpSpPr>
          <p:cNvPr id="482" name="Google Shape;482;p24"/>
          <p:cNvGrpSpPr/>
          <p:nvPr/>
        </p:nvGrpSpPr>
        <p:grpSpPr>
          <a:xfrm>
            <a:off x="6678044" y="1543158"/>
            <a:ext cx="1884600" cy="989826"/>
            <a:chOff x="2273150" y="3489925"/>
            <a:chExt cx="1884600" cy="989826"/>
          </a:xfrm>
        </p:grpSpPr>
        <p:sp>
          <p:nvSpPr>
            <p:cNvPr id="483" name="Google Shape;483;p24"/>
            <p:cNvSpPr txBox="1"/>
            <p:nvPr/>
          </p:nvSpPr>
          <p:spPr>
            <a:xfrm>
              <a:off x="2273150" y="3782551"/>
              <a:ext cx="1884600" cy="69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rgbClr val="434343"/>
                  </a:solidFill>
                  <a:latin typeface="Roboto"/>
                  <a:ea typeface="Roboto"/>
                  <a:cs typeface="Roboto"/>
                  <a:sym typeface="Roboto"/>
                </a:rPr>
                <a:t>Perform various analyses to gain insights into Kohli's performance. </a:t>
              </a:r>
            </a:p>
          </p:txBody>
        </p:sp>
        <p:sp>
          <p:nvSpPr>
            <p:cNvPr id="484" name="Google Shape;484;p24"/>
            <p:cNvSpPr/>
            <p:nvPr/>
          </p:nvSpPr>
          <p:spPr>
            <a:xfrm>
              <a:off x="2273150" y="3489925"/>
              <a:ext cx="1884600" cy="273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Data Analysis</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pic>
        <p:nvPicPr>
          <p:cNvPr id="9" name="Graphic 8" descr="Line arrow: Straight with solid fill">
            <a:extLst>
              <a:ext uri="{FF2B5EF4-FFF2-40B4-BE49-F238E27FC236}">
                <a16:creationId xmlns:a16="http://schemas.microsoft.com/office/drawing/2014/main" id="{70151AB7-5EB6-7A46-478A-44CDC9DBAD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4208493" y="1661224"/>
            <a:ext cx="673608" cy="673608"/>
          </a:xfrm>
          <a:prstGeom prst="rect">
            <a:avLst/>
          </a:prstGeom>
        </p:spPr>
      </p:pic>
      <p:pic>
        <p:nvPicPr>
          <p:cNvPr id="11" name="Graphic 10" descr="Research with solid fill">
            <a:extLst>
              <a:ext uri="{FF2B5EF4-FFF2-40B4-BE49-F238E27FC236}">
                <a16:creationId xmlns:a16="http://schemas.microsoft.com/office/drawing/2014/main" id="{C98FD8F7-AC76-C88E-3294-55FD61AF59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1079" y="1767211"/>
            <a:ext cx="567621" cy="567621"/>
          </a:xfrm>
          <a:prstGeom prst="rect">
            <a:avLst/>
          </a:prstGeom>
        </p:spPr>
      </p:pic>
      <p:pic>
        <p:nvPicPr>
          <p:cNvPr id="13" name="Graphic 12" descr="Statistics with solid fill">
            <a:extLst>
              <a:ext uri="{FF2B5EF4-FFF2-40B4-BE49-F238E27FC236}">
                <a16:creationId xmlns:a16="http://schemas.microsoft.com/office/drawing/2014/main" id="{0E80A340-6879-829F-4F8F-715ADC9045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16316" y="1743358"/>
            <a:ext cx="632602" cy="632602"/>
          </a:xfrm>
          <a:prstGeom prst="rect">
            <a:avLst/>
          </a:prstGeom>
        </p:spPr>
      </p:pic>
      <p:pic>
        <p:nvPicPr>
          <p:cNvPr id="15" name="Graphic 14" descr="Line arrow: Straight with solid fill">
            <a:extLst>
              <a:ext uri="{FF2B5EF4-FFF2-40B4-BE49-F238E27FC236}">
                <a16:creationId xmlns:a16="http://schemas.microsoft.com/office/drawing/2014/main" id="{400591A6-44D9-5638-FE4C-6A990D0B64C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8508272">
            <a:off x="4767830" y="2624361"/>
            <a:ext cx="754227" cy="754227"/>
          </a:xfrm>
          <a:prstGeom prst="rect">
            <a:avLst/>
          </a:prstGeom>
        </p:spPr>
      </p:pic>
      <p:pic>
        <p:nvPicPr>
          <p:cNvPr id="17" name="Graphic 16" descr="Pie chart with solid fill">
            <a:extLst>
              <a:ext uri="{FF2B5EF4-FFF2-40B4-BE49-F238E27FC236}">
                <a16:creationId xmlns:a16="http://schemas.microsoft.com/office/drawing/2014/main" id="{3A65B31A-6971-F5D7-70AC-6606DD653FC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2646" y="3749269"/>
            <a:ext cx="594797" cy="594797"/>
          </a:xfrm>
          <a:prstGeom prst="rect">
            <a:avLst/>
          </a:prstGeom>
        </p:spPr>
      </p:pic>
    </p:spTree>
    <p:extLst>
      <p:ext uri="{BB962C8B-B14F-4D97-AF65-F5344CB8AC3E}">
        <p14:creationId xmlns:p14="http://schemas.microsoft.com/office/powerpoint/2010/main" val="168665015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1"/>
                </a:solidFill>
              </a:rPr>
              <a:t>Some data from data set</a:t>
            </a:r>
            <a:endParaRPr lang="en-US" dirty="0"/>
          </a:p>
        </p:txBody>
      </p:sp>
      <p:graphicFrame>
        <p:nvGraphicFramePr>
          <p:cNvPr id="5" name="Table 4">
            <a:extLst>
              <a:ext uri="{FF2B5EF4-FFF2-40B4-BE49-F238E27FC236}">
                <a16:creationId xmlns:a16="http://schemas.microsoft.com/office/drawing/2014/main" id="{C444E7E7-FF74-775A-1AFE-94D99F6BCCC7}"/>
              </a:ext>
            </a:extLst>
          </p:cNvPr>
          <p:cNvGraphicFramePr>
            <a:graphicFrameLocks noGrp="1"/>
          </p:cNvGraphicFramePr>
          <p:nvPr>
            <p:extLst>
              <p:ext uri="{D42A27DB-BD31-4B8C-83A1-F6EECF244321}">
                <p14:modId xmlns:p14="http://schemas.microsoft.com/office/powerpoint/2010/main" val="2710126044"/>
              </p:ext>
            </p:extLst>
          </p:nvPr>
        </p:nvGraphicFramePr>
        <p:xfrm>
          <a:off x="147746" y="1179389"/>
          <a:ext cx="8875057" cy="3840480"/>
        </p:xfrm>
        <a:graphic>
          <a:graphicData uri="http://schemas.openxmlformats.org/drawingml/2006/table">
            <a:tbl>
              <a:tblPr firstRow="1" bandRow="1">
                <a:tableStyleId>{00A15C55-8517-42AA-B614-E9B94910E393}</a:tableStyleId>
              </a:tblPr>
              <a:tblGrid>
                <a:gridCol w="644056">
                  <a:extLst>
                    <a:ext uri="{9D8B030D-6E8A-4147-A177-3AD203B41FA5}">
                      <a16:colId xmlns:a16="http://schemas.microsoft.com/office/drawing/2014/main" val="362926256"/>
                    </a:ext>
                  </a:extLst>
                </a:gridCol>
                <a:gridCol w="532738">
                  <a:extLst>
                    <a:ext uri="{9D8B030D-6E8A-4147-A177-3AD203B41FA5}">
                      <a16:colId xmlns:a16="http://schemas.microsoft.com/office/drawing/2014/main" val="2334671343"/>
                    </a:ext>
                  </a:extLst>
                </a:gridCol>
                <a:gridCol w="548640">
                  <a:extLst>
                    <a:ext uri="{9D8B030D-6E8A-4147-A177-3AD203B41FA5}">
                      <a16:colId xmlns:a16="http://schemas.microsoft.com/office/drawing/2014/main" val="2969099046"/>
                    </a:ext>
                  </a:extLst>
                </a:gridCol>
                <a:gridCol w="461175">
                  <a:extLst>
                    <a:ext uri="{9D8B030D-6E8A-4147-A177-3AD203B41FA5}">
                      <a16:colId xmlns:a16="http://schemas.microsoft.com/office/drawing/2014/main" val="2836418101"/>
                    </a:ext>
                  </a:extLst>
                </a:gridCol>
                <a:gridCol w="731520">
                  <a:extLst>
                    <a:ext uri="{9D8B030D-6E8A-4147-A177-3AD203B41FA5}">
                      <a16:colId xmlns:a16="http://schemas.microsoft.com/office/drawing/2014/main" val="40646874"/>
                    </a:ext>
                  </a:extLst>
                </a:gridCol>
                <a:gridCol w="604299">
                  <a:extLst>
                    <a:ext uri="{9D8B030D-6E8A-4147-A177-3AD203B41FA5}">
                      <a16:colId xmlns:a16="http://schemas.microsoft.com/office/drawing/2014/main" val="575746071"/>
                    </a:ext>
                  </a:extLst>
                </a:gridCol>
                <a:gridCol w="780995">
                  <a:extLst>
                    <a:ext uri="{9D8B030D-6E8A-4147-A177-3AD203B41FA5}">
                      <a16:colId xmlns:a16="http://schemas.microsoft.com/office/drawing/2014/main" val="1619740774"/>
                    </a:ext>
                  </a:extLst>
                </a:gridCol>
                <a:gridCol w="1006315">
                  <a:extLst>
                    <a:ext uri="{9D8B030D-6E8A-4147-A177-3AD203B41FA5}">
                      <a16:colId xmlns:a16="http://schemas.microsoft.com/office/drawing/2014/main" val="3358031515"/>
                    </a:ext>
                  </a:extLst>
                </a:gridCol>
                <a:gridCol w="706360">
                  <a:extLst>
                    <a:ext uri="{9D8B030D-6E8A-4147-A177-3AD203B41FA5}">
                      <a16:colId xmlns:a16="http://schemas.microsoft.com/office/drawing/2014/main" val="2718509335"/>
                    </a:ext>
                  </a:extLst>
                </a:gridCol>
                <a:gridCol w="762547">
                  <a:extLst>
                    <a:ext uri="{9D8B030D-6E8A-4147-A177-3AD203B41FA5}">
                      <a16:colId xmlns:a16="http://schemas.microsoft.com/office/drawing/2014/main" val="1068003025"/>
                    </a:ext>
                  </a:extLst>
                </a:gridCol>
                <a:gridCol w="682279">
                  <a:extLst>
                    <a:ext uri="{9D8B030D-6E8A-4147-A177-3AD203B41FA5}">
                      <a16:colId xmlns:a16="http://schemas.microsoft.com/office/drawing/2014/main" val="740968364"/>
                    </a:ext>
                  </a:extLst>
                </a:gridCol>
                <a:gridCol w="810708">
                  <a:extLst>
                    <a:ext uri="{9D8B030D-6E8A-4147-A177-3AD203B41FA5}">
                      <a16:colId xmlns:a16="http://schemas.microsoft.com/office/drawing/2014/main" val="2553378914"/>
                    </a:ext>
                  </a:extLst>
                </a:gridCol>
                <a:gridCol w="603425">
                  <a:extLst>
                    <a:ext uri="{9D8B030D-6E8A-4147-A177-3AD203B41FA5}">
                      <a16:colId xmlns:a16="http://schemas.microsoft.com/office/drawing/2014/main" val="1811426570"/>
                    </a:ext>
                  </a:extLst>
                </a:gridCol>
              </a:tblGrid>
              <a:tr h="370840">
                <a:tc>
                  <a:txBody>
                    <a:bodyPr/>
                    <a:lstStyle/>
                    <a:p>
                      <a:pPr algn="ctr"/>
                      <a:r>
                        <a:rPr lang="en-US" sz="900" dirty="0" err="1">
                          <a:latin typeface="Aptos" panose="020B0004020202020204" pitchFamily="34" charset="0"/>
                        </a:rPr>
                        <a:t>Loan_id</a:t>
                      </a:r>
                      <a:endParaRPr lang="en-US" sz="900" dirty="0">
                        <a:latin typeface="Aptos" panose="020B0004020202020204" pitchFamily="34" charset="0"/>
                      </a:endParaRPr>
                    </a:p>
                  </a:txBody>
                  <a:tcPr anchor="ctr"/>
                </a:tc>
                <a:tc>
                  <a:txBody>
                    <a:bodyPr/>
                    <a:lstStyle/>
                    <a:p>
                      <a:pPr algn="ctr"/>
                      <a:r>
                        <a:rPr lang="en-US" sz="900" dirty="0">
                          <a:latin typeface="Aptos" panose="020B0004020202020204" pitchFamily="34" charset="0"/>
                        </a:rPr>
                        <a:t>Gender</a:t>
                      </a:r>
                    </a:p>
                  </a:txBody>
                  <a:tcPr anchor="ctr"/>
                </a:tc>
                <a:tc>
                  <a:txBody>
                    <a:bodyPr/>
                    <a:lstStyle/>
                    <a:p>
                      <a:pPr algn="ctr"/>
                      <a:r>
                        <a:rPr lang="en-US" sz="900" dirty="0">
                          <a:latin typeface="Aptos" panose="020B0004020202020204" pitchFamily="34" charset="0"/>
                        </a:rPr>
                        <a:t>Married</a:t>
                      </a:r>
                    </a:p>
                  </a:txBody>
                  <a:tcPr anchor="ctr"/>
                </a:tc>
                <a:tc>
                  <a:txBody>
                    <a:bodyPr/>
                    <a:lstStyle/>
                    <a:p>
                      <a:pPr algn="ctr"/>
                      <a:r>
                        <a:rPr lang="en-US" sz="900" dirty="0">
                          <a:latin typeface="Aptos" panose="020B0004020202020204" pitchFamily="34" charset="0"/>
                        </a:rPr>
                        <a:t>Dependents</a:t>
                      </a:r>
                    </a:p>
                  </a:txBody>
                  <a:tcPr anchor="ctr"/>
                </a:tc>
                <a:tc>
                  <a:txBody>
                    <a:bodyPr/>
                    <a:lstStyle/>
                    <a:p>
                      <a:pPr algn="ctr"/>
                      <a:r>
                        <a:rPr lang="en-US" sz="900" dirty="0">
                          <a:latin typeface="Aptos" panose="020B0004020202020204" pitchFamily="34" charset="0"/>
                        </a:rPr>
                        <a:t>Education</a:t>
                      </a:r>
                    </a:p>
                  </a:txBody>
                  <a:tcPr anchor="ctr"/>
                </a:tc>
                <a:tc>
                  <a:txBody>
                    <a:bodyPr/>
                    <a:lstStyle/>
                    <a:p>
                      <a:pPr algn="ctr"/>
                      <a:r>
                        <a:rPr lang="en-US" sz="900" dirty="0">
                          <a:latin typeface="Aptos" panose="020B0004020202020204" pitchFamily="34" charset="0"/>
                        </a:rPr>
                        <a:t>Self_</a:t>
                      </a:r>
                    </a:p>
                    <a:p>
                      <a:pPr algn="ctr"/>
                      <a:r>
                        <a:rPr lang="en-US" sz="900" dirty="0">
                          <a:latin typeface="Aptos" panose="020B0004020202020204" pitchFamily="34" charset="0"/>
                        </a:rPr>
                        <a:t>Employed</a:t>
                      </a:r>
                    </a:p>
                  </a:txBody>
                  <a:tcPr anchor="ctr"/>
                </a:tc>
                <a:tc>
                  <a:txBody>
                    <a:bodyPr/>
                    <a:lstStyle/>
                    <a:p>
                      <a:pPr algn="ctr"/>
                      <a:r>
                        <a:rPr lang="en-US" sz="900" dirty="0" err="1">
                          <a:latin typeface="Aptos" panose="020B0004020202020204" pitchFamily="34" charset="0"/>
                        </a:rPr>
                        <a:t>ApplicantIncome</a:t>
                      </a:r>
                      <a:endParaRPr lang="en-US" sz="900" dirty="0">
                        <a:latin typeface="Aptos" panose="020B0004020202020204" pitchFamily="34" charset="0"/>
                      </a:endParaRPr>
                    </a:p>
                  </a:txBody>
                  <a:tcPr anchor="ctr"/>
                </a:tc>
                <a:tc>
                  <a:txBody>
                    <a:bodyPr/>
                    <a:lstStyle/>
                    <a:p>
                      <a:pPr algn="ctr"/>
                      <a:r>
                        <a:rPr lang="en-US" sz="900" dirty="0" err="1">
                          <a:latin typeface="Aptos" panose="020B0004020202020204" pitchFamily="34" charset="0"/>
                        </a:rPr>
                        <a:t>Coapplicant</a:t>
                      </a:r>
                      <a:endParaRPr lang="en-US" sz="900" dirty="0">
                        <a:latin typeface="Aptos" panose="020B0004020202020204" pitchFamily="34" charset="0"/>
                      </a:endParaRPr>
                    </a:p>
                    <a:p>
                      <a:pPr algn="ctr"/>
                      <a:r>
                        <a:rPr lang="en-US" sz="900" dirty="0">
                          <a:latin typeface="Aptos" panose="020B0004020202020204" pitchFamily="34" charset="0"/>
                        </a:rPr>
                        <a:t>Income	</a:t>
                      </a:r>
                    </a:p>
                  </a:txBody>
                  <a:tcPr anchor="ctr"/>
                </a:tc>
                <a:tc>
                  <a:txBody>
                    <a:bodyPr/>
                    <a:lstStyle/>
                    <a:p>
                      <a:pPr algn="ctr"/>
                      <a:r>
                        <a:rPr lang="en-US" sz="900" dirty="0">
                          <a:latin typeface="Aptos" panose="020B0004020202020204" pitchFamily="34" charset="0"/>
                        </a:rPr>
                        <a:t>Loan</a:t>
                      </a:r>
                    </a:p>
                    <a:p>
                      <a:pPr algn="ctr"/>
                      <a:r>
                        <a:rPr lang="en-US" sz="900" dirty="0">
                          <a:latin typeface="Aptos" panose="020B0004020202020204" pitchFamily="34" charset="0"/>
                        </a:rPr>
                        <a:t>Amount</a:t>
                      </a:r>
                    </a:p>
                  </a:txBody>
                  <a:tcPr anchor="ctr"/>
                </a:tc>
                <a:tc>
                  <a:txBody>
                    <a:bodyPr/>
                    <a:lstStyle/>
                    <a:p>
                      <a:pPr algn="ctr"/>
                      <a:r>
                        <a:rPr lang="en-US" sz="900" dirty="0">
                          <a:latin typeface="Aptos" panose="020B0004020202020204" pitchFamily="34" charset="0"/>
                        </a:rPr>
                        <a:t>Loan_</a:t>
                      </a:r>
                    </a:p>
                    <a:p>
                      <a:pPr algn="ctr"/>
                      <a:r>
                        <a:rPr lang="en-US" sz="900" dirty="0">
                          <a:latin typeface="Aptos" panose="020B0004020202020204" pitchFamily="34" charset="0"/>
                        </a:rPr>
                        <a:t>Amount_</a:t>
                      </a:r>
                    </a:p>
                    <a:p>
                      <a:pPr algn="ctr"/>
                      <a:r>
                        <a:rPr lang="en-US" sz="900" dirty="0">
                          <a:latin typeface="Aptos" panose="020B0004020202020204" pitchFamily="34" charset="0"/>
                        </a:rPr>
                        <a:t>Term</a:t>
                      </a:r>
                    </a:p>
                  </a:txBody>
                  <a:tcPr anchor="ctr"/>
                </a:tc>
                <a:tc>
                  <a:txBody>
                    <a:bodyPr/>
                    <a:lstStyle/>
                    <a:p>
                      <a:pPr algn="ctr"/>
                      <a:r>
                        <a:rPr lang="en-US" sz="900" dirty="0">
                          <a:latin typeface="Aptos" panose="020B0004020202020204" pitchFamily="34" charset="0"/>
                        </a:rPr>
                        <a:t>Credit_</a:t>
                      </a:r>
                    </a:p>
                    <a:p>
                      <a:pPr algn="ctr"/>
                      <a:r>
                        <a:rPr lang="en-US" sz="900" dirty="0">
                          <a:latin typeface="Aptos" panose="020B0004020202020204" pitchFamily="34" charset="0"/>
                        </a:rPr>
                        <a:t>History</a:t>
                      </a:r>
                    </a:p>
                  </a:txBody>
                  <a:tcPr anchor="ctr"/>
                </a:tc>
                <a:tc>
                  <a:txBody>
                    <a:bodyPr/>
                    <a:lstStyle/>
                    <a:p>
                      <a:pPr algn="ctr"/>
                      <a:r>
                        <a:rPr lang="en-US" sz="900" dirty="0">
                          <a:latin typeface="Aptos" panose="020B0004020202020204" pitchFamily="34" charset="0"/>
                        </a:rPr>
                        <a:t>Property_</a:t>
                      </a:r>
                    </a:p>
                    <a:p>
                      <a:pPr algn="ctr"/>
                      <a:r>
                        <a:rPr lang="en-US" sz="900" dirty="0">
                          <a:latin typeface="Aptos" panose="020B0004020202020204" pitchFamily="34" charset="0"/>
                        </a:rPr>
                        <a:t>Area</a:t>
                      </a:r>
                    </a:p>
                  </a:txBody>
                  <a:tcPr anchor="ctr"/>
                </a:tc>
                <a:tc>
                  <a:txBody>
                    <a:bodyPr/>
                    <a:lstStyle/>
                    <a:p>
                      <a:pPr algn="ctr"/>
                      <a:r>
                        <a:rPr lang="en-US" sz="900" dirty="0">
                          <a:latin typeface="Aptos" panose="020B0004020202020204" pitchFamily="34" charset="0"/>
                        </a:rPr>
                        <a:t>Loan_</a:t>
                      </a:r>
                    </a:p>
                    <a:p>
                      <a:pPr algn="ctr"/>
                      <a:r>
                        <a:rPr lang="en-US" sz="900" dirty="0">
                          <a:latin typeface="Aptos" panose="020B0004020202020204" pitchFamily="34" charset="0"/>
                        </a:rPr>
                        <a:t>Status</a:t>
                      </a:r>
                    </a:p>
                  </a:txBody>
                  <a:tcPr anchor="ctr"/>
                </a:tc>
                <a:extLst>
                  <a:ext uri="{0D108BD9-81ED-4DB2-BD59-A6C34878D82A}">
                    <a16:rowId xmlns:a16="http://schemas.microsoft.com/office/drawing/2014/main" val="874927089"/>
                  </a:ext>
                </a:extLst>
              </a:tr>
              <a:tr h="370840">
                <a:tc>
                  <a:txBody>
                    <a:bodyPr/>
                    <a:lstStyle/>
                    <a:p>
                      <a:pPr algn="ctr"/>
                      <a:r>
                        <a:rPr lang="en-US" sz="800" dirty="0">
                          <a:latin typeface="Aptos" panose="020B0004020202020204" pitchFamily="34" charset="0"/>
                        </a:rPr>
                        <a:t>LP001002</a:t>
                      </a:r>
                    </a:p>
                  </a:txBody>
                  <a:tcPr anchor="ctr"/>
                </a:tc>
                <a:tc>
                  <a:txBody>
                    <a:bodyPr/>
                    <a:lstStyle/>
                    <a:p>
                      <a:pPr algn="ctr"/>
                      <a:r>
                        <a:rPr lang="en-US" sz="800" dirty="0">
                          <a:latin typeface="Aptos" panose="020B0004020202020204" pitchFamily="34" charset="0"/>
                        </a:rPr>
                        <a:t>Male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5849</a:t>
                      </a:r>
                    </a:p>
                  </a:txBody>
                  <a:tcPr anchor="ctr"/>
                </a:tc>
                <a:tc>
                  <a:txBody>
                    <a:bodyPr/>
                    <a:lstStyle/>
                    <a:p>
                      <a:pPr algn="ctr"/>
                      <a:r>
                        <a:rPr lang="en-US" sz="800" dirty="0">
                          <a:latin typeface="Aptos" panose="020B0004020202020204" pitchFamily="34" charset="0"/>
                        </a:rPr>
                        <a:t>0</a:t>
                      </a:r>
                    </a:p>
                  </a:txBody>
                  <a:tcPr anchor="ctr"/>
                </a:tc>
                <a:tc>
                  <a:txBody>
                    <a:bodyPr/>
                    <a:lstStyle/>
                    <a:p>
                      <a:pPr algn="ctr"/>
                      <a:endParaRPr lang="en-US" sz="800" dirty="0">
                        <a:latin typeface="Aptos" panose="020B0004020202020204" pitchFamily="34" charset="0"/>
                      </a:endParaRP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595662636"/>
                  </a:ext>
                </a:extLst>
              </a:tr>
              <a:tr h="370840">
                <a:tc>
                  <a:txBody>
                    <a:bodyPr/>
                    <a:lstStyle/>
                    <a:p>
                      <a:pPr algn="ctr"/>
                      <a:r>
                        <a:rPr lang="en-US" sz="800" dirty="0">
                          <a:latin typeface="Aptos" panose="020B0004020202020204" pitchFamily="34" charset="0"/>
                        </a:rPr>
                        <a:t>LP001003</a:t>
                      </a:r>
                    </a:p>
                  </a:txBody>
                  <a:tcPr anchor="ctr"/>
                </a:tc>
                <a:tc>
                  <a:txBody>
                    <a:bodyPr/>
                    <a:lstStyle/>
                    <a:p>
                      <a:pPr algn="ctr"/>
                      <a:r>
                        <a:rPr lang="en-US" sz="800" dirty="0">
                          <a:latin typeface="Aptos" panose="020B0004020202020204" pitchFamily="34" charset="0"/>
                        </a:rPr>
                        <a:t>Male</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4583</a:t>
                      </a:r>
                    </a:p>
                  </a:txBody>
                  <a:tcPr anchor="ctr"/>
                </a:tc>
                <a:tc>
                  <a:txBody>
                    <a:bodyPr/>
                    <a:lstStyle/>
                    <a:p>
                      <a:pPr algn="ctr"/>
                      <a:r>
                        <a:rPr lang="en-US" sz="800" dirty="0">
                          <a:latin typeface="Aptos" panose="020B0004020202020204" pitchFamily="34" charset="0"/>
                        </a:rPr>
                        <a:t>1508</a:t>
                      </a:r>
                    </a:p>
                  </a:txBody>
                  <a:tcPr anchor="ctr"/>
                </a:tc>
                <a:tc>
                  <a:txBody>
                    <a:bodyPr/>
                    <a:lstStyle/>
                    <a:p>
                      <a:pPr algn="ctr"/>
                      <a:r>
                        <a:rPr lang="en-US" sz="800" dirty="0">
                          <a:latin typeface="Aptos" panose="020B0004020202020204" pitchFamily="34" charset="0"/>
                        </a:rPr>
                        <a:t>128</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Rural</a:t>
                      </a:r>
                    </a:p>
                  </a:txBody>
                  <a:tcPr anchor="ctr"/>
                </a:tc>
                <a:tc>
                  <a:txBody>
                    <a:bodyPr/>
                    <a:lstStyle/>
                    <a:p>
                      <a:pPr algn="ctr"/>
                      <a:r>
                        <a:rPr lang="en-US" sz="800" dirty="0">
                          <a:latin typeface="Aptos" panose="020B0004020202020204" pitchFamily="34" charset="0"/>
                        </a:rPr>
                        <a:t>N</a:t>
                      </a:r>
                    </a:p>
                  </a:txBody>
                  <a:tcPr anchor="ctr"/>
                </a:tc>
                <a:extLst>
                  <a:ext uri="{0D108BD9-81ED-4DB2-BD59-A6C34878D82A}">
                    <a16:rowId xmlns:a16="http://schemas.microsoft.com/office/drawing/2014/main" val="2921980719"/>
                  </a:ext>
                </a:extLst>
              </a:tr>
              <a:tr h="370840">
                <a:tc>
                  <a:txBody>
                    <a:bodyPr/>
                    <a:lstStyle/>
                    <a:p>
                      <a:pPr algn="ctr"/>
                      <a:r>
                        <a:rPr lang="en-US" sz="800" dirty="0">
                          <a:latin typeface="Aptos" panose="020B0004020202020204" pitchFamily="34" charset="0"/>
                        </a:rPr>
                        <a:t>LP001005</a:t>
                      </a:r>
                    </a:p>
                  </a:txBody>
                  <a:tcPr anchor="ctr"/>
                </a:tc>
                <a:tc>
                  <a:txBody>
                    <a:bodyPr/>
                    <a:lstStyle/>
                    <a:p>
                      <a:pPr algn="ctr"/>
                      <a:r>
                        <a:rPr lang="en-US" sz="800" dirty="0">
                          <a:latin typeface="Aptos" panose="020B0004020202020204" pitchFamily="34" charset="0"/>
                        </a:rPr>
                        <a:t>Male</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3000</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66</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3953891682"/>
                  </a:ext>
                </a:extLst>
              </a:tr>
              <a:tr h="370840">
                <a:tc>
                  <a:txBody>
                    <a:bodyPr/>
                    <a:lstStyle/>
                    <a:p>
                      <a:pPr algn="ctr"/>
                      <a:r>
                        <a:rPr lang="en-US" sz="800" dirty="0">
                          <a:latin typeface="Aptos" panose="020B0004020202020204" pitchFamily="34" charset="0"/>
                        </a:rPr>
                        <a:t>LP001006</a:t>
                      </a:r>
                    </a:p>
                  </a:txBody>
                  <a:tcPr anchor="ctr"/>
                </a:tc>
                <a:tc>
                  <a:txBody>
                    <a:bodyPr/>
                    <a:lstStyle/>
                    <a:p>
                      <a:pPr algn="ctr"/>
                      <a:r>
                        <a:rPr lang="en-US" sz="800" dirty="0">
                          <a:latin typeface="Aptos" panose="020B0004020202020204" pitchFamily="34" charset="0"/>
                        </a:rPr>
                        <a:t>Male </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Not 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2583</a:t>
                      </a:r>
                    </a:p>
                  </a:txBody>
                  <a:tcPr anchor="ctr"/>
                </a:tc>
                <a:tc>
                  <a:txBody>
                    <a:bodyPr/>
                    <a:lstStyle/>
                    <a:p>
                      <a:pPr algn="ctr"/>
                      <a:r>
                        <a:rPr lang="en-US" sz="800" dirty="0">
                          <a:latin typeface="Aptos" panose="020B0004020202020204" pitchFamily="34" charset="0"/>
                        </a:rPr>
                        <a:t>2358</a:t>
                      </a:r>
                    </a:p>
                  </a:txBody>
                  <a:tcPr anchor="ctr"/>
                </a:tc>
                <a:tc>
                  <a:txBody>
                    <a:bodyPr/>
                    <a:lstStyle/>
                    <a:p>
                      <a:pPr algn="ctr"/>
                      <a:r>
                        <a:rPr lang="en-US" sz="800" dirty="0">
                          <a:latin typeface="Aptos" panose="020B0004020202020204" pitchFamily="34" charset="0"/>
                        </a:rPr>
                        <a:t>120</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928870662"/>
                  </a:ext>
                </a:extLst>
              </a:tr>
              <a:tr h="370840">
                <a:tc>
                  <a:txBody>
                    <a:bodyPr/>
                    <a:lstStyle/>
                    <a:p>
                      <a:pPr algn="ctr"/>
                      <a:r>
                        <a:rPr lang="en-US" sz="800" dirty="0">
                          <a:latin typeface="Aptos" panose="020B0004020202020204" pitchFamily="34" charset="0"/>
                        </a:rPr>
                        <a:t>LP001008</a:t>
                      </a:r>
                    </a:p>
                  </a:txBody>
                  <a:tcPr anchor="ctr"/>
                </a:tc>
                <a:tc>
                  <a:txBody>
                    <a:bodyPr/>
                    <a:lstStyle/>
                    <a:p>
                      <a:pPr algn="ctr"/>
                      <a:r>
                        <a:rPr lang="en-US" sz="800" dirty="0">
                          <a:latin typeface="Aptos" panose="020B0004020202020204" pitchFamily="34" charset="0"/>
                        </a:rPr>
                        <a:t>Male </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6000</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141</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3244108384"/>
                  </a:ext>
                </a:extLst>
              </a:tr>
              <a:tr h="370840">
                <a:tc>
                  <a:txBody>
                    <a:bodyPr/>
                    <a:lstStyle/>
                    <a:p>
                      <a:pPr algn="ctr"/>
                      <a:r>
                        <a:rPr lang="en-US" sz="800" dirty="0">
                          <a:latin typeface="Aptos" panose="020B0004020202020204" pitchFamily="34" charset="0"/>
                        </a:rPr>
                        <a:t>LP001011</a:t>
                      </a:r>
                    </a:p>
                  </a:txBody>
                  <a:tcPr anchor="ctr"/>
                </a:tc>
                <a:tc>
                  <a:txBody>
                    <a:bodyPr/>
                    <a:lstStyle/>
                    <a:p>
                      <a:pPr algn="ctr"/>
                      <a:r>
                        <a:rPr lang="en-US" sz="800" dirty="0">
                          <a:latin typeface="Aptos" panose="020B0004020202020204" pitchFamily="34" charset="0"/>
                        </a:rPr>
                        <a:t>Male</a:t>
                      </a:r>
                    </a:p>
                  </a:txBody>
                  <a:tcPr anchor="ctr"/>
                </a:tc>
                <a:tc>
                  <a:txBody>
                    <a:bodyPr/>
                    <a:lstStyle/>
                    <a:p>
                      <a:pPr algn="ctr"/>
                      <a:r>
                        <a:rPr lang="en-US" sz="800" dirty="0">
                          <a:latin typeface="Aptos" panose="020B0004020202020204" pitchFamily="34" charset="0"/>
                        </a:rPr>
                        <a:t>Yes </a:t>
                      </a:r>
                    </a:p>
                  </a:txBody>
                  <a:tcPr anchor="ctr"/>
                </a:tc>
                <a:tc>
                  <a:txBody>
                    <a:bodyPr/>
                    <a:lstStyle/>
                    <a:p>
                      <a:pPr algn="ctr"/>
                      <a:r>
                        <a:rPr lang="en-US" sz="800" dirty="0">
                          <a:latin typeface="Aptos" panose="020B0004020202020204" pitchFamily="34" charset="0"/>
                        </a:rPr>
                        <a:t>2</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5417</a:t>
                      </a:r>
                    </a:p>
                  </a:txBody>
                  <a:tcPr anchor="ctr"/>
                </a:tc>
                <a:tc>
                  <a:txBody>
                    <a:bodyPr/>
                    <a:lstStyle/>
                    <a:p>
                      <a:pPr algn="ctr"/>
                      <a:r>
                        <a:rPr lang="en-US" sz="800" dirty="0">
                          <a:latin typeface="Aptos" panose="020B0004020202020204" pitchFamily="34" charset="0"/>
                        </a:rPr>
                        <a:t>4196</a:t>
                      </a:r>
                    </a:p>
                  </a:txBody>
                  <a:tcPr anchor="ctr"/>
                </a:tc>
                <a:tc>
                  <a:txBody>
                    <a:bodyPr/>
                    <a:lstStyle/>
                    <a:p>
                      <a:pPr algn="ctr"/>
                      <a:r>
                        <a:rPr lang="en-US" sz="800" dirty="0">
                          <a:latin typeface="Aptos" panose="020B0004020202020204" pitchFamily="34" charset="0"/>
                        </a:rPr>
                        <a:t>267</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3973153848"/>
                  </a:ext>
                </a:extLst>
              </a:tr>
              <a:tr h="370840">
                <a:tc>
                  <a:txBody>
                    <a:bodyPr/>
                    <a:lstStyle/>
                    <a:p>
                      <a:pPr algn="ctr"/>
                      <a:r>
                        <a:rPr lang="en-US" sz="800" dirty="0">
                          <a:latin typeface="Aptos" panose="020B0004020202020204" pitchFamily="34" charset="0"/>
                        </a:rPr>
                        <a:t>LP001013</a:t>
                      </a:r>
                    </a:p>
                  </a:txBody>
                  <a:tcPr anchor="ctr"/>
                </a:tc>
                <a:tc>
                  <a:txBody>
                    <a:bodyPr/>
                    <a:lstStyle/>
                    <a:p>
                      <a:pPr algn="ctr"/>
                      <a:r>
                        <a:rPr lang="en-US" sz="800" dirty="0">
                          <a:latin typeface="Aptos" panose="020B0004020202020204" pitchFamily="34" charset="0"/>
                        </a:rPr>
                        <a:t>Male</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Not Graduate</a:t>
                      </a:r>
                    </a:p>
                  </a:txBody>
                  <a:tcPr anchor="ctr"/>
                </a:tc>
                <a:tc>
                  <a:txBody>
                    <a:bodyPr/>
                    <a:lstStyle/>
                    <a:p>
                      <a:pPr algn="ctr"/>
                      <a:r>
                        <a:rPr lang="en-US" sz="800" dirty="0">
                          <a:latin typeface="Aptos" panose="020B0004020202020204" pitchFamily="34" charset="0"/>
                        </a:rPr>
                        <a:t>No </a:t>
                      </a:r>
                    </a:p>
                  </a:txBody>
                  <a:tcPr anchor="ctr"/>
                </a:tc>
                <a:tc>
                  <a:txBody>
                    <a:bodyPr/>
                    <a:lstStyle/>
                    <a:p>
                      <a:pPr algn="ctr"/>
                      <a:r>
                        <a:rPr lang="en-US" sz="800" dirty="0">
                          <a:latin typeface="Aptos" panose="020B0004020202020204" pitchFamily="34" charset="0"/>
                        </a:rPr>
                        <a:t>2333</a:t>
                      </a:r>
                    </a:p>
                  </a:txBody>
                  <a:tcPr anchor="ctr"/>
                </a:tc>
                <a:tc>
                  <a:txBody>
                    <a:bodyPr/>
                    <a:lstStyle/>
                    <a:p>
                      <a:pPr algn="ctr"/>
                      <a:r>
                        <a:rPr lang="en-US" sz="800" dirty="0">
                          <a:latin typeface="Aptos" panose="020B0004020202020204" pitchFamily="34" charset="0"/>
                        </a:rPr>
                        <a:t>1516</a:t>
                      </a:r>
                    </a:p>
                  </a:txBody>
                  <a:tcPr anchor="ctr"/>
                </a:tc>
                <a:tc>
                  <a:txBody>
                    <a:bodyPr/>
                    <a:lstStyle/>
                    <a:p>
                      <a:pPr algn="ctr"/>
                      <a:r>
                        <a:rPr lang="en-US" sz="800" dirty="0">
                          <a:latin typeface="Aptos" panose="020B0004020202020204" pitchFamily="34" charset="0"/>
                        </a:rPr>
                        <a:t>95</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3714025195"/>
                  </a:ext>
                </a:extLst>
              </a:tr>
              <a:tr h="370840">
                <a:tc>
                  <a:txBody>
                    <a:bodyPr/>
                    <a:lstStyle/>
                    <a:p>
                      <a:pPr algn="ctr"/>
                      <a:r>
                        <a:rPr lang="en-US" sz="800" dirty="0">
                          <a:latin typeface="Aptos" panose="020B0004020202020204" pitchFamily="34" charset="0"/>
                        </a:rPr>
                        <a:t>LP001014</a:t>
                      </a:r>
                    </a:p>
                  </a:txBody>
                  <a:tcPr anchor="ctr"/>
                </a:tc>
                <a:tc>
                  <a:txBody>
                    <a:bodyPr/>
                    <a:lstStyle/>
                    <a:p>
                      <a:pPr algn="ctr"/>
                      <a:r>
                        <a:rPr lang="en-US" sz="800" dirty="0">
                          <a:latin typeface="Aptos" panose="020B0004020202020204" pitchFamily="34" charset="0"/>
                        </a:rPr>
                        <a:t>Male </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3+</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3036</a:t>
                      </a:r>
                    </a:p>
                  </a:txBody>
                  <a:tcPr anchor="ctr"/>
                </a:tc>
                <a:tc>
                  <a:txBody>
                    <a:bodyPr/>
                    <a:lstStyle/>
                    <a:p>
                      <a:pPr algn="ctr"/>
                      <a:r>
                        <a:rPr lang="en-US" sz="800" dirty="0">
                          <a:latin typeface="Aptos" panose="020B0004020202020204" pitchFamily="34" charset="0"/>
                        </a:rPr>
                        <a:t>2504</a:t>
                      </a:r>
                    </a:p>
                  </a:txBody>
                  <a:tcPr anchor="ctr"/>
                </a:tc>
                <a:tc>
                  <a:txBody>
                    <a:bodyPr/>
                    <a:lstStyle/>
                    <a:p>
                      <a:pPr algn="ctr"/>
                      <a:r>
                        <a:rPr lang="en-US" sz="800" dirty="0">
                          <a:latin typeface="Aptos" panose="020B0004020202020204" pitchFamily="34" charset="0"/>
                        </a:rPr>
                        <a:t>158</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0</a:t>
                      </a:r>
                    </a:p>
                  </a:txBody>
                  <a:tcPr anchor="ctr"/>
                </a:tc>
                <a:tc>
                  <a:txBody>
                    <a:bodyPr/>
                    <a:lstStyle/>
                    <a:p>
                      <a:pPr algn="ctr"/>
                      <a:r>
                        <a:rPr lang="en-US" sz="800" dirty="0">
                          <a:latin typeface="Aptos" panose="020B0004020202020204" pitchFamily="34" charset="0"/>
                        </a:rPr>
                        <a:t>Semiurban</a:t>
                      </a:r>
                    </a:p>
                  </a:txBody>
                  <a:tcPr anchor="ctr"/>
                </a:tc>
                <a:tc>
                  <a:txBody>
                    <a:bodyPr/>
                    <a:lstStyle/>
                    <a:p>
                      <a:pPr algn="ctr"/>
                      <a:r>
                        <a:rPr lang="en-US" sz="800" dirty="0">
                          <a:latin typeface="Aptos" panose="020B0004020202020204" pitchFamily="34" charset="0"/>
                        </a:rPr>
                        <a:t>N</a:t>
                      </a:r>
                    </a:p>
                  </a:txBody>
                  <a:tcPr anchor="ctr"/>
                </a:tc>
                <a:extLst>
                  <a:ext uri="{0D108BD9-81ED-4DB2-BD59-A6C34878D82A}">
                    <a16:rowId xmlns:a16="http://schemas.microsoft.com/office/drawing/2014/main" val="1328803628"/>
                  </a:ext>
                </a:extLst>
              </a:tr>
              <a:tr h="370840">
                <a:tc>
                  <a:txBody>
                    <a:bodyPr/>
                    <a:lstStyle/>
                    <a:p>
                      <a:pPr algn="ctr"/>
                      <a:r>
                        <a:rPr lang="en-US" sz="800" dirty="0">
                          <a:latin typeface="Aptos" panose="020B0004020202020204" pitchFamily="34" charset="0"/>
                        </a:rPr>
                        <a:t>LP001018</a:t>
                      </a:r>
                    </a:p>
                  </a:txBody>
                  <a:tcPr anchor="ctr"/>
                </a:tc>
                <a:tc>
                  <a:txBody>
                    <a:bodyPr/>
                    <a:lstStyle/>
                    <a:p>
                      <a:pPr algn="ctr"/>
                      <a:r>
                        <a:rPr lang="en-US" sz="800" dirty="0">
                          <a:latin typeface="Aptos" panose="020B0004020202020204" pitchFamily="34" charset="0"/>
                        </a:rPr>
                        <a:t>Male </a:t>
                      </a:r>
                    </a:p>
                  </a:txBody>
                  <a:tcPr anchor="ctr"/>
                </a:tc>
                <a:tc>
                  <a:txBody>
                    <a:bodyPr/>
                    <a:lstStyle/>
                    <a:p>
                      <a:pPr algn="ctr"/>
                      <a:r>
                        <a:rPr lang="en-US" sz="800" dirty="0">
                          <a:latin typeface="Aptos" panose="020B0004020202020204" pitchFamily="34" charset="0"/>
                        </a:rPr>
                        <a:t>Yes</a:t>
                      </a:r>
                    </a:p>
                  </a:txBody>
                  <a:tcPr anchor="ctr"/>
                </a:tc>
                <a:tc>
                  <a:txBody>
                    <a:bodyPr/>
                    <a:lstStyle/>
                    <a:p>
                      <a:pPr algn="ctr"/>
                      <a:r>
                        <a:rPr lang="en-US" sz="800" dirty="0">
                          <a:latin typeface="Aptos" panose="020B0004020202020204" pitchFamily="34" charset="0"/>
                        </a:rPr>
                        <a:t>2</a:t>
                      </a:r>
                    </a:p>
                  </a:txBody>
                  <a:tcPr anchor="ctr"/>
                </a:tc>
                <a:tc>
                  <a:txBody>
                    <a:bodyPr/>
                    <a:lstStyle/>
                    <a:p>
                      <a:pPr algn="ctr"/>
                      <a:r>
                        <a:rPr lang="en-US" sz="800" dirty="0">
                          <a:latin typeface="Aptos" panose="020B0004020202020204" pitchFamily="34" charset="0"/>
                        </a:rPr>
                        <a:t>Graduate</a:t>
                      </a:r>
                    </a:p>
                  </a:txBody>
                  <a:tcPr anchor="ctr"/>
                </a:tc>
                <a:tc>
                  <a:txBody>
                    <a:bodyPr/>
                    <a:lstStyle/>
                    <a:p>
                      <a:pPr algn="ctr"/>
                      <a:r>
                        <a:rPr lang="en-US" sz="800" dirty="0">
                          <a:latin typeface="Aptos" panose="020B0004020202020204" pitchFamily="34" charset="0"/>
                        </a:rPr>
                        <a:t>No</a:t>
                      </a:r>
                    </a:p>
                  </a:txBody>
                  <a:tcPr anchor="ctr"/>
                </a:tc>
                <a:tc>
                  <a:txBody>
                    <a:bodyPr/>
                    <a:lstStyle/>
                    <a:p>
                      <a:pPr algn="ctr"/>
                      <a:r>
                        <a:rPr lang="en-US" sz="800" dirty="0">
                          <a:latin typeface="Aptos" panose="020B0004020202020204" pitchFamily="34" charset="0"/>
                        </a:rPr>
                        <a:t>4006</a:t>
                      </a:r>
                    </a:p>
                  </a:txBody>
                  <a:tcPr anchor="ctr"/>
                </a:tc>
                <a:tc>
                  <a:txBody>
                    <a:bodyPr/>
                    <a:lstStyle/>
                    <a:p>
                      <a:pPr algn="ctr"/>
                      <a:r>
                        <a:rPr lang="en-US" sz="800" dirty="0">
                          <a:latin typeface="Aptos" panose="020B0004020202020204" pitchFamily="34" charset="0"/>
                        </a:rPr>
                        <a:t>1526</a:t>
                      </a:r>
                    </a:p>
                  </a:txBody>
                  <a:tcPr anchor="ctr"/>
                </a:tc>
                <a:tc>
                  <a:txBody>
                    <a:bodyPr/>
                    <a:lstStyle/>
                    <a:p>
                      <a:pPr algn="ctr"/>
                      <a:r>
                        <a:rPr lang="en-US" sz="800" dirty="0">
                          <a:latin typeface="Aptos" panose="020B0004020202020204" pitchFamily="34" charset="0"/>
                        </a:rPr>
                        <a:t>168</a:t>
                      </a:r>
                    </a:p>
                  </a:txBody>
                  <a:tcPr anchor="ctr"/>
                </a:tc>
                <a:tc>
                  <a:txBody>
                    <a:bodyPr/>
                    <a:lstStyle/>
                    <a:p>
                      <a:pPr algn="ctr"/>
                      <a:r>
                        <a:rPr lang="en-US" sz="800" dirty="0">
                          <a:latin typeface="Aptos" panose="020B0004020202020204" pitchFamily="34" charset="0"/>
                        </a:rPr>
                        <a:t>360</a:t>
                      </a:r>
                    </a:p>
                  </a:txBody>
                  <a:tcPr anchor="ctr"/>
                </a:tc>
                <a:tc>
                  <a:txBody>
                    <a:bodyPr/>
                    <a:lstStyle/>
                    <a:p>
                      <a:pPr algn="ctr"/>
                      <a:r>
                        <a:rPr lang="en-US" sz="800" dirty="0">
                          <a:latin typeface="Aptos" panose="020B0004020202020204" pitchFamily="34" charset="0"/>
                        </a:rPr>
                        <a:t>1</a:t>
                      </a:r>
                    </a:p>
                  </a:txBody>
                  <a:tcPr anchor="ctr"/>
                </a:tc>
                <a:tc>
                  <a:txBody>
                    <a:bodyPr/>
                    <a:lstStyle/>
                    <a:p>
                      <a:pPr algn="ctr"/>
                      <a:r>
                        <a:rPr lang="en-US" sz="800" dirty="0">
                          <a:latin typeface="Aptos" panose="020B0004020202020204" pitchFamily="34" charset="0"/>
                        </a:rPr>
                        <a:t>Urban</a:t>
                      </a:r>
                    </a:p>
                  </a:txBody>
                  <a:tcPr anchor="ctr"/>
                </a:tc>
                <a:tc>
                  <a:txBody>
                    <a:bodyPr/>
                    <a:lstStyle/>
                    <a:p>
                      <a:pPr algn="ctr"/>
                      <a:r>
                        <a:rPr lang="en-US" sz="800" dirty="0">
                          <a:latin typeface="Aptos" panose="020B0004020202020204" pitchFamily="34" charset="0"/>
                        </a:rPr>
                        <a:t>Y</a:t>
                      </a:r>
                    </a:p>
                  </a:txBody>
                  <a:tcPr anchor="ctr"/>
                </a:tc>
                <a:extLst>
                  <a:ext uri="{0D108BD9-81ED-4DB2-BD59-A6C34878D82A}">
                    <a16:rowId xmlns:a16="http://schemas.microsoft.com/office/drawing/2014/main" val="3812260242"/>
                  </a:ext>
                </a:extLst>
              </a:tr>
            </a:tbl>
          </a:graphicData>
        </a:graphic>
      </p:graphicFrame>
    </p:spTree>
    <p:extLst>
      <p:ext uri="{BB962C8B-B14F-4D97-AF65-F5344CB8AC3E}">
        <p14:creationId xmlns:p14="http://schemas.microsoft.com/office/powerpoint/2010/main" val="380141197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38" name="Google Shape;1438;p42"/>
          <p:cNvSpPr txBox="1">
            <a:spLocks noGrp="1"/>
          </p:cNvSpPr>
          <p:nvPr>
            <p:ph type="title"/>
          </p:nvPr>
        </p:nvSpPr>
        <p:spPr>
          <a:xfrm>
            <a:off x="457125" y="343863"/>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Description of Data Columns</a:t>
            </a:r>
            <a:endParaRPr dirty="0"/>
          </a:p>
        </p:txBody>
      </p:sp>
      <p:graphicFrame>
        <p:nvGraphicFramePr>
          <p:cNvPr id="4" name="Diagram 3">
            <a:extLst>
              <a:ext uri="{FF2B5EF4-FFF2-40B4-BE49-F238E27FC236}">
                <a16:creationId xmlns:a16="http://schemas.microsoft.com/office/drawing/2014/main" id="{B1D4B951-64F9-F42D-3F8E-6CB7DD0F0494}"/>
              </a:ext>
            </a:extLst>
          </p:cNvPr>
          <p:cNvGraphicFramePr/>
          <p:nvPr>
            <p:extLst>
              <p:ext uri="{D42A27DB-BD31-4B8C-83A1-F6EECF244321}">
                <p14:modId xmlns:p14="http://schemas.microsoft.com/office/powerpoint/2010/main" val="1544907400"/>
              </p:ext>
            </p:extLst>
          </p:nvPr>
        </p:nvGraphicFramePr>
        <p:xfrm>
          <a:off x="55659" y="989495"/>
          <a:ext cx="889360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8"/>
                                        </p:tgtEl>
                                        <p:attrNameLst>
                                          <p:attrName>style.visibility</p:attrName>
                                        </p:attrNameLst>
                                      </p:cBhvr>
                                      <p:to>
                                        <p:strVal val="visible"/>
                                      </p:to>
                                    </p:set>
                                    <p:animEffect transition="in" filter="wipe(down)">
                                      <p:cBhvr>
                                        <p:cTn id="7" dur="500"/>
                                        <p:tgtEl>
                                          <p:spTgt spid="14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 grpId="0"/>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92" name="Google Shape;192;p18"/>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ApplicantIncome Distribution</a:t>
            </a:r>
            <a:endParaRPr dirty="0"/>
          </a:p>
        </p:txBody>
      </p:sp>
      <p:grpSp>
        <p:nvGrpSpPr>
          <p:cNvPr id="234" name="Google Shape;234;p18"/>
          <p:cNvGrpSpPr/>
          <p:nvPr/>
        </p:nvGrpSpPr>
        <p:grpSpPr>
          <a:xfrm>
            <a:off x="6661075" y="1355606"/>
            <a:ext cx="1772700" cy="959883"/>
            <a:chOff x="6661075" y="1152494"/>
            <a:chExt cx="1772700" cy="959883"/>
          </a:xfrm>
        </p:grpSpPr>
        <p:sp>
          <p:nvSpPr>
            <p:cNvPr id="235" name="Google Shape;235;p18"/>
            <p:cNvSpPr txBox="1"/>
            <p:nvPr/>
          </p:nvSpPr>
          <p:spPr>
            <a:xfrm>
              <a:off x="6661075" y="1152494"/>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rgbClr val="434343"/>
                  </a:solidFill>
                  <a:latin typeface="Fira Sans Extra Condensed Medium"/>
                  <a:ea typeface="Fira Sans Extra Condensed Medium"/>
                  <a:cs typeface="Fira Sans Extra Condensed Medium"/>
                  <a:sym typeface="Fira Sans Extra Condensed Medium"/>
                </a:rPr>
                <a:t>Description</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36" name="Google Shape;236;p18"/>
            <p:cNvSpPr txBox="1"/>
            <p:nvPr/>
          </p:nvSpPr>
          <p:spPr>
            <a:xfrm>
              <a:off x="6661075" y="1406477"/>
              <a:ext cx="1772700" cy="70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lang="en-US" sz="1200" dirty="0">
                <a:solidFill>
                  <a:srgbClr val="434343"/>
                </a:solidFill>
                <a:latin typeface="Roboto"/>
                <a:ea typeface="Roboto"/>
                <a:cs typeface="Roboto"/>
                <a:sym typeface="Roboto"/>
              </a:endParaRPr>
            </a:p>
            <a:p>
              <a:pPr marL="0" lvl="0" indent="0" algn="r" rtl="0">
                <a:spcBef>
                  <a:spcPts val="0"/>
                </a:spcBef>
                <a:spcAft>
                  <a:spcPts val="0"/>
                </a:spcAft>
                <a:buNone/>
              </a:pPr>
              <a:r>
                <a:rPr lang="en-US" sz="1200" dirty="0">
                  <a:solidFill>
                    <a:srgbClr val="434343"/>
                  </a:solidFill>
                  <a:latin typeface="Roboto"/>
                  <a:ea typeface="Roboto"/>
                  <a:cs typeface="Roboto"/>
                  <a:sym typeface="Roboto"/>
                </a:rPr>
                <a:t>There are between 1299 to 3699 more applicants in this data</a:t>
              </a:r>
              <a:endParaRPr sz="1200" dirty="0">
                <a:solidFill>
                  <a:srgbClr val="434343"/>
                </a:solidFill>
                <a:latin typeface="Roboto"/>
                <a:ea typeface="Roboto"/>
                <a:cs typeface="Roboto"/>
                <a:sym typeface="Roboto"/>
              </a:endParaRPr>
            </a:p>
          </p:txBody>
        </p:sp>
      </p:grpSp>
      <p:grpSp>
        <p:nvGrpSpPr>
          <p:cNvPr id="240" name="Google Shape;240;p18"/>
          <p:cNvGrpSpPr/>
          <p:nvPr/>
        </p:nvGrpSpPr>
        <p:grpSpPr>
          <a:xfrm>
            <a:off x="6716734" y="2579207"/>
            <a:ext cx="1772700" cy="705900"/>
            <a:chOff x="6661075" y="3282544"/>
            <a:chExt cx="1772700" cy="705900"/>
          </a:xfrm>
        </p:grpSpPr>
        <p:sp>
          <p:nvSpPr>
            <p:cNvPr id="241" name="Google Shape;241;p18"/>
            <p:cNvSpPr txBox="1"/>
            <p:nvPr/>
          </p:nvSpPr>
          <p:spPr>
            <a:xfrm>
              <a:off x="6661075" y="3461706"/>
              <a:ext cx="17727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42" name="Google Shape;242;p18"/>
            <p:cNvSpPr txBox="1"/>
            <p:nvPr/>
          </p:nvSpPr>
          <p:spPr>
            <a:xfrm>
              <a:off x="6661075" y="3282544"/>
              <a:ext cx="1772700" cy="70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434343"/>
                  </a:solidFill>
                  <a:latin typeface="Roboto"/>
                  <a:ea typeface="Roboto"/>
                  <a:cs typeface="Roboto"/>
                  <a:sym typeface="Roboto"/>
                </a:rPr>
                <a:t>There are between 8499 to 10899 less applicants in this data</a:t>
              </a:r>
              <a:endParaRPr sz="1200" dirty="0">
                <a:solidFill>
                  <a:srgbClr val="434343"/>
                </a:solidFill>
                <a:latin typeface="Roboto"/>
                <a:ea typeface="Roboto"/>
                <a:cs typeface="Roboto"/>
                <a:sym typeface="Roboto"/>
              </a:endParaRPr>
            </a:p>
          </p:txBody>
        </p:sp>
      </p:gr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7D1E2172-DC41-CEA1-9D11-88054DDB9CBE}"/>
                  </a:ext>
                </a:extLst>
              </p:cNvPr>
              <p:cNvGraphicFramePr/>
              <p:nvPr>
                <p:extLst>
                  <p:ext uri="{D42A27DB-BD31-4B8C-83A1-F6EECF244321}">
                    <p14:modId xmlns:p14="http://schemas.microsoft.com/office/powerpoint/2010/main" val="153428891"/>
                  </p:ext>
                </p:extLst>
              </p:nvPr>
            </p:nvGraphicFramePr>
            <p:xfrm>
              <a:off x="198783" y="1113183"/>
              <a:ext cx="6462292" cy="3847442"/>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5" name="Chart 14">
                <a:extLst>
                  <a:ext uri="{FF2B5EF4-FFF2-40B4-BE49-F238E27FC236}">
                    <a16:creationId xmlns:a16="http://schemas.microsoft.com/office/drawing/2014/main" id="{7D1E2172-DC41-CEA1-9D11-88054DDB9CBE}"/>
                  </a:ext>
                </a:extLst>
              </p:cNvPr>
              <p:cNvPicPr>
                <a:picLocks noGrp="1" noRot="1" noChangeAspect="1" noMove="1" noResize="1" noEditPoints="1" noAdjustHandles="1" noChangeArrowheads="1" noChangeShapeType="1"/>
              </p:cNvPicPr>
              <p:nvPr/>
            </p:nvPicPr>
            <p:blipFill>
              <a:blip r:embed="rId4"/>
              <a:stretch>
                <a:fillRect/>
              </a:stretch>
            </p:blipFill>
            <p:spPr>
              <a:xfrm>
                <a:off x="198783" y="1113183"/>
                <a:ext cx="6462292" cy="3847442"/>
              </a:xfrm>
              <a:prstGeom prst="rect">
                <a:avLst/>
              </a:prstGeom>
            </p:spPr>
          </p:pic>
        </mc:Fallback>
      </mc:AlternateContent>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CoapplicantIncome Distribution</a:t>
            </a:r>
            <a:endParaRPr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F6EC352B-075B-09C7-4A10-24FB8749E582}"/>
                  </a:ext>
                </a:extLst>
              </p:cNvPr>
              <p:cNvGraphicFramePr/>
              <p:nvPr>
                <p:extLst>
                  <p:ext uri="{D42A27DB-BD31-4B8C-83A1-F6EECF244321}">
                    <p14:modId xmlns:p14="http://schemas.microsoft.com/office/powerpoint/2010/main" val="439400663"/>
                  </p:ext>
                </p:extLst>
              </p:nvPr>
            </p:nvGraphicFramePr>
            <p:xfrm>
              <a:off x="394915" y="1335818"/>
              <a:ext cx="6096000" cy="3697301"/>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F6EC352B-075B-09C7-4A10-24FB8749E582}"/>
                  </a:ext>
                </a:extLst>
              </p:cNvPr>
              <p:cNvPicPr>
                <a:picLocks noGrp="1" noRot="1" noChangeAspect="1" noMove="1" noResize="1" noEditPoints="1" noAdjustHandles="1" noChangeArrowheads="1" noChangeShapeType="1"/>
              </p:cNvPicPr>
              <p:nvPr/>
            </p:nvPicPr>
            <p:blipFill>
              <a:blip r:embed="rId4"/>
              <a:stretch>
                <a:fillRect/>
              </a:stretch>
            </p:blipFill>
            <p:spPr>
              <a:xfrm>
                <a:off x="394915" y="1335818"/>
                <a:ext cx="6096000" cy="3697301"/>
              </a:xfrm>
              <a:prstGeom prst="rect">
                <a:avLst/>
              </a:prstGeom>
            </p:spPr>
          </p:pic>
        </mc:Fallback>
      </mc:AlternateContent>
      <p:grpSp>
        <p:nvGrpSpPr>
          <p:cNvPr id="5" name="Google Shape;623;p28">
            <a:extLst>
              <a:ext uri="{FF2B5EF4-FFF2-40B4-BE49-F238E27FC236}">
                <a16:creationId xmlns:a16="http://schemas.microsoft.com/office/drawing/2014/main" id="{0DFD7019-EC65-181E-A9FD-6DDAF96CF9DB}"/>
              </a:ext>
            </a:extLst>
          </p:cNvPr>
          <p:cNvGrpSpPr/>
          <p:nvPr/>
        </p:nvGrpSpPr>
        <p:grpSpPr>
          <a:xfrm>
            <a:off x="6963943" y="3774452"/>
            <a:ext cx="1929665" cy="1163252"/>
            <a:chOff x="5329271" y="1319488"/>
            <a:chExt cx="2864854" cy="837600"/>
          </a:xfrm>
        </p:grpSpPr>
        <p:sp>
          <p:nvSpPr>
            <p:cNvPr id="6" name="Google Shape;624;p28">
              <a:extLst>
                <a:ext uri="{FF2B5EF4-FFF2-40B4-BE49-F238E27FC236}">
                  <a16:creationId xmlns:a16="http://schemas.microsoft.com/office/drawing/2014/main" id="{5686AF5E-9720-F304-5B80-9E568506948F}"/>
                </a:ext>
              </a:extLst>
            </p:cNvPr>
            <p:cNvSpPr txBox="1"/>
            <p:nvPr/>
          </p:nvSpPr>
          <p:spPr>
            <a:xfrm>
              <a:off x="5520225" y="1593388"/>
              <a:ext cx="2673900" cy="563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434343"/>
                  </a:solidFill>
                  <a:latin typeface="Roboto"/>
                  <a:ea typeface="Roboto"/>
                  <a:cs typeface="Roboto"/>
                  <a:sym typeface="Roboto"/>
                </a:rPr>
                <a:t>There are between 0 to 2200 more applicants in this data.</a:t>
              </a:r>
            </a:p>
          </p:txBody>
        </p:sp>
        <p:sp>
          <p:nvSpPr>
            <p:cNvPr id="7" name="Google Shape;625;p28">
              <a:extLst>
                <a:ext uri="{FF2B5EF4-FFF2-40B4-BE49-F238E27FC236}">
                  <a16:creationId xmlns:a16="http://schemas.microsoft.com/office/drawing/2014/main" id="{165226B1-9522-29B3-C363-523D7B50812A}"/>
                </a:ext>
              </a:extLst>
            </p:cNvPr>
            <p:cNvSpPr/>
            <p:nvPr/>
          </p:nvSpPr>
          <p:spPr>
            <a:xfrm>
              <a:off x="5329271" y="1319488"/>
              <a:ext cx="2673900" cy="2739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rgbClr val="FFFFFF"/>
                  </a:solidFill>
                  <a:latin typeface="Fira Sans Extra Condensed Medium"/>
                  <a:ea typeface="Fira Sans Extra Condensed Medium"/>
                  <a:cs typeface="Fira Sans Extra Condensed Medium"/>
                  <a:sym typeface="Fira Sans Extra Condensed Medium"/>
                </a:rPr>
                <a:t>Description</a:t>
              </a:r>
              <a:endParaRPr sz="1700" dirty="0">
                <a:solidFill>
                  <a:srgbClr val="FFFFFF"/>
                </a:solidFill>
                <a:latin typeface="Fira Sans Extra Condensed Medium"/>
                <a:ea typeface="Fira Sans Extra Condensed Medium"/>
                <a:cs typeface="Fira Sans Extra Condensed Medium"/>
                <a:sym typeface="Fira Sans Extra Condensed Medium"/>
              </a:endParaRPr>
            </a:p>
          </p:txBody>
        </p:sp>
      </p:gr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300" name="Google Shape;300;p20"/>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Credit_history Distribution</a:t>
            </a:r>
            <a:endParaRPr dirty="0"/>
          </a:p>
        </p:txBody>
      </p:sp>
      <p:grpSp>
        <p:nvGrpSpPr>
          <p:cNvPr id="322" name="Google Shape;322;p20"/>
          <p:cNvGrpSpPr/>
          <p:nvPr/>
        </p:nvGrpSpPr>
        <p:grpSpPr>
          <a:xfrm>
            <a:off x="219986" y="1023749"/>
            <a:ext cx="1704229" cy="709424"/>
            <a:chOff x="1837513" y="3944913"/>
            <a:chExt cx="1704229" cy="709424"/>
          </a:xfrm>
        </p:grpSpPr>
        <p:sp>
          <p:nvSpPr>
            <p:cNvPr id="323" name="Google Shape;323;p20"/>
            <p:cNvSpPr txBox="1"/>
            <p:nvPr/>
          </p:nvSpPr>
          <p:spPr>
            <a:xfrm>
              <a:off x="1837513" y="3944913"/>
              <a:ext cx="1242600" cy="20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chemeClr val="accent1"/>
                  </a:solidFill>
                  <a:latin typeface="Fira Sans Extra Condensed Medium"/>
                  <a:ea typeface="Fira Sans Extra Condensed Medium"/>
                  <a:cs typeface="Fira Sans Extra Condensed Medium"/>
                  <a:sym typeface="Fira Sans Extra Condensed Medium"/>
                </a:rPr>
                <a:t>Defination</a:t>
              </a:r>
              <a:endParaRPr sz="1500" dirty="0">
                <a:solidFill>
                  <a:schemeClr val="accent1"/>
                </a:solidFill>
                <a:latin typeface="Fira Sans Extra Condensed Medium"/>
                <a:ea typeface="Fira Sans Extra Condensed Medium"/>
                <a:cs typeface="Fira Sans Extra Condensed Medium"/>
                <a:sym typeface="Fira Sans Extra Condensed Medium"/>
              </a:endParaRPr>
            </a:p>
          </p:txBody>
        </p:sp>
        <p:sp>
          <p:nvSpPr>
            <p:cNvPr id="324" name="Google Shape;324;p20"/>
            <p:cNvSpPr txBox="1"/>
            <p:nvPr/>
          </p:nvSpPr>
          <p:spPr>
            <a:xfrm>
              <a:off x="1932928" y="4276937"/>
              <a:ext cx="1608814" cy="377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endParaRPr lang="en-US" sz="1200" dirty="0">
                <a:solidFill>
                  <a:srgbClr val="434343"/>
                </a:solidFill>
                <a:latin typeface="Roboto"/>
                <a:ea typeface="Roboto"/>
                <a:cs typeface="Roboto"/>
                <a:sym typeface="Roboto"/>
              </a:endParaRPr>
            </a:p>
            <a:p>
              <a:pPr marL="0" lvl="0" indent="0" rtl="0">
                <a:spcBef>
                  <a:spcPts val="0"/>
                </a:spcBef>
                <a:spcAft>
                  <a:spcPts val="0"/>
                </a:spcAft>
                <a:buNone/>
              </a:pPr>
              <a:r>
                <a:rPr lang="en-US" sz="1200" dirty="0">
                  <a:solidFill>
                    <a:srgbClr val="434343"/>
                  </a:solidFill>
                  <a:latin typeface="Roboto"/>
                  <a:ea typeface="Roboto"/>
                  <a:cs typeface="Roboto"/>
                  <a:sym typeface="Roboto"/>
                </a:rPr>
                <a:t>Credit history in the data has a value of 1 greater than 0</a:t>
              </a:r>
              <a:endParaRPr sz="1200" dirty="0">
                <a:solidFill>
                  <a:srgbClr val="434343"/>
                </a:solidFill>
                <a:latin typeface="Roboto"/>
                <a:ea typeface="Roboto"/>
                <a:cs typeface="Roboto"/>
                <a:sym typeface="Roboto"/>
              </a:endParaRPr>
            </a:p>
          </p:txBody>
        </p:sp>
      </p:grpSp>
      <p:graphicFrame>
        <p:nvGraphicFramePr>
          <p:cNvPr id="29" name="Chart 28">
            <a:extLst>
              <a:ext uri="{FF2B5EF4-FFF2-40B4-BE49-F238E27FC236}">
                <a16:creationId xmlns:a16="http://schemas.microsoft.com/office/drawing/2014/main" id="{E9E9F73B-7417-226F-7637-F59F3F0F01CC}"/>
              </a:ext>
            </a:extLst>
          </p:cNvPr>
          <p:cNvGraphicFramePr/>
          <p:nvPr>
            <p:extLst>
              <p:ext uri="{D42A27DB-BD31-4B8C-83A1-F6EECF244321}">
                <p14:modId xmlns:p14="http://schemas.microsoft.com/office/powerpoint/2010/main" val="1964262254"/>
              </p:ext>
            </p:extLst>
          </p:nvPr>
        </p:nvGraphicFramePr>
        <p:xfrm>
          <a:off x="2828014" y="1087358"/>
          <a:ext cx="6096000" cy="39378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18" name="Google Shape;418;p23"/>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rPr>
              <a:t>Loan amount Distribution</a:t>
            </a:r>
            <a:endParaRPr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CE685946-D188-C048-29F3-D20BAE5210F7}"/>
                  </a:ext>
                </a:extLst>
              </p:cNvPr>
              <p:cNvGraphicFramePr/>
              <p:nvPr>
                <p:extLst>
                  <p:ext uri="{D42A27DB-BD31-4B8C-83A1-F6EECF244321}">
                    <p14:modId xmlns:p14="http://schemas.microsoft.com/office/powerpoint/2010/main" val="748470987"/>
                  </p:ext>
                </p:extLst>
              </p:nvPr>
            </p:nvGraphicFramePr>
            <p:xfrm>
              <a:off x="649356" y="1152938"/>
              <a:ext cx="6096000" cy="389608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4" name="Chart 3">
                <a:extLst>
                  <a:ext uri="{FF2B5EF4-FFF2-40B4-BE49-F238E27FC236}">
                    <a16:creationId xmlns:a16="http://schemas.microsoft.com/office/drawing/2014/main" id="{CE685946-D188-C048-29F3-D20BAE5210F7}"/>
                  </a:ext>
                </a:extLst>
              </p:cNvPr>
              <p:cNvPicPr>
                <a:picLocks noGrp="1" noRot="1" noChangeAspect="1" noMove="1" noResize="1" noEditPoints="1" noAdjustHandles="1" noChangeArrowheads="1" noChangeShapeType="1"/>
              </p:cNvPicPr>
              <p:nvPr/>
            </p:nvPicPr>
            <p:blipFill>
              <a:blip r:embed="rId4"/>
              <a:stretch>
                <a:fillRect/>
              </a:stretch>
            </p:blipFill>
            <p:spPr>
              <a:xfrm>
                <a:off x="649356" y="1152938"/>
                <a:ext cx="6096000" cy="3896085"/>
              </a:xfrm>
              <a:prstGeom prst="rect">
                <a:avLst/>
              </a:prstGeom>
            </p:spPr>
          </p:pic>
        </mc:Fallback>
      </mc:AlternateContent>
      <p:grpSp>
        <p:nvGrpSpPr>
          <p:cNvPr id="5" name="Google Shape;603;p27">
            <a:extLst>
              <a:ext uri="{FF2B5EF4-FFF2-40B4-BE49-F238E27FC236}">
                <a16:creationId xmlns:a16="http://schemas.microsoft.com/office/drawing/2014/main" id="{684D7175-2B57-38D6-4474-21C019BD3DFF}"/>
              </a:ext>
            </a:extLst>
          </p:cNvPr>
          <p:cNvGrpSpPr/>
          <p:nvPr/>
        </p:nvGrpSpPr>
        <p:grpSpPr>
          <a:xfrm>
            <a:off x="6802275" y="1290433"/>
            <a:ext cx="1884600" cy="1157899"/>
            <a:chOff x="6549175" y="1626963"/>
            <a:chExt cx="1884600" cy="1157899"/>
          </a:xfrm>
        </p:grpSpPr>
        <p:sp>
          <p:nvSpPr>
            <p:cNvPr id="6" name="Google Shape;604;p27">
              <a:extLst>
                <a:ext uri="{FF2B5EF4-FFF2-40B4-BE49-F238E27FC236}">
                  <a16:creationId xmlns:a16="http://schemas.microsoft.com/office/drawing/2014/main" id="{BE0398D1-E752-0E3B-B4B5-4699B1151ECE}"/>
                </a:ext>
              </a:extLst>
            </p:cNvPr>
            <p:cNvSpPr txBox="1"/>
            <p:nvPr/>
          </p:nvSpPr>
          <p:spPr>
            <a:xfrm>
              <a:off x="6549175" y="1626963"/>
              <a:ext cx="1884600" cy="262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700" dirty="0">
                  <a:solidFill>
                    <a:schemeClr val="accent4"/>
                  </a:solidFill>
                  <a:latin typeface="Fira Sans Extra Condensed Medium"/>
                  <a:ea typeface="Fira Sans Extra Condensed Medium"/>
                  <a:cs typeface="Fira Sans Extra Condensed Medium"/>
                  <a:sym typeface="Fira Sans Extra Condensed Medium"/>
                </a:rPr>
                <a:t>Description</a:t>
              </a:r>
              <a:endParaRPr sz="1700" dirty="0">
                <a:solidFill>
                  <a:schemeClr val="accent4"/>
                </a:solidFill>
                <a:latin typeface="Fira Sans Extra Condensed Medium"/>
                <a:ea typeface="Fira Sans Extra Condensed Medium"/>
                <a:cs typeface="Fira Sans Extra Condensed Medium"/>
                <a:sym typeface="Fira Sans Extra Condensed Medium"/>
              </a:endParaRPr>
            </a:p>
          </p:txBody>
        </p:sp>
        <p:sp>
          <p:nvSpPr>
            <p:cNvPr id="7" name="Google Shape;605;p27">
              <a:extLst>
                <a:ext uri="{FF2B5EF4-FFF2-40B4-BE49-F238E27FC236}">
                  <a16:creationId xmlns:a16="http://schemas.microsoft.com/office/drawing/2014/main" id="{F2722483-9440-F84A-05DB-624771FD8947}"/>
                </a:ext>
              </a:extLst>
            </p:cNvPr>
            <p:cNvSpPr txBox="1"/>
            <p:nvPr/>
          </p:nvSpPr>
          <p:spPr>
            <a:xfrm>
              <a:off x="6549175" y="2024062"/>
              <a:ext cx="1884600" cy="760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rgbClr val="434343"/>
                  </a:solidFill>
                  <a:latin typeface="Roboto"/>
                  <a:ea typeface="Roboto"/>
                  <a:cs typeface="Roboto"/>
                  <a:sym typeface="Roboto"/>
                </a:rPr>
                <a:t>In this data of loan amount, there is more amount between 72 and 127.</a:t>
              </a:r>
              <a:endParaRPr sz="1200" dirty="0">
                <a:solidFill>
                  <a:srgbClr val="434343"/>
                </a:solidFill>
                <a:latin typeface="Roboto"/>
                <a:ea typeface="Roboto"/>
                <a:cs typeface="Roboto"/>
                <a:sym typeface="Roboto"/>
              </a:endParaRPr>
            </a:p>
          </p:txBody>
        </p:sp>
      </p:grpSp>
    </p:spTree>
  </p:cSld>
  <p:clrMapOvr>
    <a:masterClrMapping/>
  </p:clrMapOvr>
  <p:transition spd="slow">
    <p:wipe/>
  </p:transition>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752</TotalTime>
  <Words>1002</Words>
  <Application>Microsoft Office PowerPoint</Application>
  <PresentationFormat>On-screen Show (16:9)</PresentationFormat>
  <Paragraphs>226</Paragraphs>
  <Slides>19</Slides>
  <Notes>19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Söhne</vt:lpstr>
      <vt:lpstr>Roboto</vt:lpstr>
      <vt:lpstr>Arial</vt:lpstr>
      <vt:lpstr>Proxima Nova Semibold</vt:lpstr>
      <vt:lpstr>Fira Sans Extra Condensed Medium</vt:lpstr>
      <vt:lpstr>Fira Sans Extra Condensed</vt:lpstr>
      <vt:lpstr>Aptos</vt:lpstr>
      <vt:lpstr>Proxima Nova</vt:lpstr>
      <vt:lpstr>Data Charts Infographics by Slidesgo</vt:lpstr>
      <vt:lpstr>Slidesgo Final Pages</vt:lpstr>
      <vt:lpstr>Loan Data Model</vt:lpstr>
      <vt:lpstr>Data Columns Overview</vt:lpstr>
      <vt:lpstr>Data Model Steps</vt:lpstr>
      <vt:lpstr>Some data from data set</vt:lpstr>
      <vt:lpstr>Description of Data Columns</vt:lpstr>
      <vt:lpstr>ApplicantIncome Distribution</vt:lpstr>
      <vt:lpstr>CoapplicantIncome Distribution</vt:lpstr>
      <vt:lpstr>Credit_history Distribution</vt:lpstr>
      <vt:lpstr>Loan amount Distribution</vt:lpstr>
      <vt:lpstr>Loan_amount_term Distribution</vt:lpstr>
      <vt:lpstr>Dependents Distribution</vt:lpstr>
      <vt:lpstr>Loan Status by Gender</vt:lpstr>
      <vt:lpstr>Loan Status by Married</vt:lpstr>
      <vt:lpstr>Loan Status by Education</vt:lpstr>
      <vt:lpstr>Loan Status by Property Area</vt:lpstr>
      <vt:lpstr>Loan Status by Self Employed</vt:lpstr>
      <vt:lpstr>How many people are eligible to take a loan from all this data</vt:lpstr>
      <vt:lpstr>Data Prediction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Virat Kohli Data Analytics</dc:title>
  <cp:lastModifiedBy>HP</cp:lastModifiedBy>
  <cp:revision>12</cp:revision>
  <dcterms:modified xsi:type="dcterms:W3CDTF">2024-03-20T07:39:47Z</dcterms:modified>
</cp:coreProperties>
</file>