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7772400" cy="10058400"/>
  <p:embeddedFontLs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57TzmELyEC1nPEWlHlFQ9X8vP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ccfde4e1b_0_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ccfde4e1b_0_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 name="Shape 8"/>
        <p:cNvGrpSpPr/>
        <p:nvPr/>
      </p:nvGrpSpPr>
      <p:grpSpPr>
        <a:xfrm>
          <a:off x="0" y="0"/>
          <a:ext cx="0" cy="0"/>
          <a:chOff x="0" y="0"/>
          <a:chExt cx="0" cy="0"/>
        </a:xfrm>
      </p:grpSpPr>
      <p:sp>
        <p:nvSpPr>
          <p:cNvPr id="9" name="Google Shape;9;p13"/>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 name="Google Shape;10;p13"/>
          <p:cNvSpPr txBox="1"/>
          <p:nvPr>
            <p:ph idx="1" type="body"/>
          </p:nvPr>
        </p:nvSpPr>
        <p:spPr>
          <a:xfrm>
            <a:off x="311760" y="1152360"/>
            <a:ext cx="1951200" cy="3415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24"/>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4"/>
          <p:cNvSpPr txBox="1"/>
          <p:nvPr>
            <p:ph idx="1" type="body"/>
          </p:nvPr>
        </p:nvSpPr>
        <p:spPr>
          <a:xfrm>
            <a:off x="311760" y="1152360"/>
            <a:ext cx="1951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4"/>
          <p:cNvSpPr txBox="1"/>
          <p:nvPr>
            <p:ph idx="2" type="body"/>
          </p:nvPr>
        </p:nvSpPr>
        <p:spPr>
          <a:xfrm>
            <a:off x="311760" y="2936520"/>
            <a:ext cx="1951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25"/>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5"/>
          <p:cNvSpPr txBox="1"/>
          <p:nvPr>
            <p:ph idx="1" type="body"/>
          </p:nvPr>
        </p:nvSpPr>
        <p:spPr>
          <a:xfrm>
            <a:off x="311760" y="115236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5"/>
          <p:cNvSpPr txBox="1"/>
          <p:nvPr>
            <p:ph idx="2" type="body"/>
          </p:nvPr>
        </p:nvSpPr>
        <p:spPr>
          <a:xfrm>
            <a:off x="1311480" y="115236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3" type="body"/>
          </p:nvPr>
        </p:nvSpPr>
        <p:spPr>
          <a:xfrm>
            <a:off x="311760" y="293652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5"/>
          <p:cNvSpPr txBox="1"/>
          <p:nvPr>
            <p:ph idx="4" type="body"/>
          </p:nvPr>
        </p:nvSpPr>
        <p:spPr>
          <a:xfrm>
            <a:off x="1311480" y="293652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26"/>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6"/>
          <p:cNvSpPr txBox="1"/>
          <p:nvPr>
            <p:ph idx="1" type="body"/>
          </p:nvPr>
        </p:nvSpPr>
        <p:spPr>
          <a:xfrm>
            <a:off x="311760" y="1152360"/>
            <a:ext cx="628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6"/>
          <p:cNvSpPr txBox="1"/>
          <p:nvPr>
            <p:ph idx="2" type="body"/>
          </p:nvPr>
        </p:nvSpPr>
        <p:spPr>
          <a:xfrm>
            <a:off x="971640" y="1152360"/>
            <a:ext cx="628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6"/>
          <p:cNvSpPr txBox="1"/>
          <p:nvPr>
            <p:ph idx="3" type="body"/>
          </p:nvPr>
        </p:nvSpPr>
        <p:spPr>
          <a:xfrm>
            <a:off x="1631880" y="1152360"/>
            <a:ext cx="628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6"/>
          <p:cNvSpPr txBox="1"/>
          <p:nvPr>
            <p:ph idx="4" type="body"/>
          </p:nvPr>
        </p:nvSpPr>
        <p:spPr>
          <a:xfrm>
            <a:off x="311760" y="2936520"/>
            <a:ext cx="628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6"/>
          <p:cNvSpPr txBox="1"/>
          <p:nvPr>
            <p:ph idx="5" type="body"/>
          </p:nvPr>
        </p:nvSpPr>
        <p:spPr>
          <a:xfrm>
            <a:off x="971640" y="2936520"/>
            <a:ext cx="628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6"/>
          <p:cNvSpPr txBox="1"/>
          <p:nvPr>
            <p:ph idx="6" type="body"/>
          </p:nvPr>
        </p:nvSpPr>
        <p:spPr>
          <a:xfrm>
            <a:off x="1631880" y="2936520"/>
            <a:ext cx="628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0" name="Shape 60"/>
        <p:cNvGrpSpPr/>
        <p:nvPr/>
      </p:nvGrpSpPr>
      <p:grpSpPr>
        <a:xfrm>
          <a:off x="0" y="0"/>
          <a:ext cx="0" cy="0"/>
          <a:chOff x="0" y="0"/>
          <a:chExt cx="0" cy="0"/>
        </a:xfrm>
      </p:grpSpPr>
      <p:sp>
        <p:nvSpPr>
          <p:cNvPr id="61" name="Google Shape;61;p15"/>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5"/>
          <p:cNvSpPr txBox="1"/>
          <p:nvPr>
            <p:ph idx="1" type="body"/>
          </p:nvPr>
        </p:nvSpPr>
        <p:spPr>
          <a:xfrm>
            <a:off x="311760" y="1152360"/>
            <a:ext cx="951840" cy="3415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5"/>
          <p:cNvSpPr txBox="1"/>
          <p:nvPr>
            <p:ph idx="2" type="body"/>
          </p:nvPr>
        </p:nvSpPr>
        <p:spPr>
          <a:xfrm>
            <a:off x="1311480" y="1152360"/>
            <a:ext cx="951840" cy="3415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4" name="Shape 6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5" name="Shape 65"/>
        <p:cNvGrpSpPr/>
        <p:nvPr/>
      </p:nvGrpSpPr>
      <p:grpSpPr>
        <a:xfrm>
          <a:off x="0" y="0"/>
          <a:ext cx="0" cy="0"/>
          <a:chOff x="0" y="0"/>
          <a:chExt cx="0" cy="0"/>
        </a:xfrm>
      </p:grpSpPr>
      <p:sp>
        <p:nvSpPr>
          <p:cNvPr id="66" name="Google Shape;66;p28"/>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txBox="1"/>
          <p:nvPr>
            <p:ph idx="1" type="subTitle"/>
          </p:nvPr>
        </p:nvSpPr>
        <p:spPr>
          <a:xfrm>
            <a:off x="311760" y="1152360"/>
            <a:ext cx="1951200" cy="341568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29"/>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a:off x="311760" y="1152360"/>
            <a:ext cx="1951200" cy="3415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30"/>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3" name="Shape 73"/>
        <p:cNvGrpSpPr/>
        <p:nvPr/>
      </p:nvGrpSpPr>
      <p:grpSpPr>
        <a:xfrm>
          <a:off x="0" y="0"/>
          <a:ext cx="0" cy="0"/>
          <a:chOff x="0" y="0"/>
          <a:chExt cx="0" cy="0"/>
        </a:xfrm>
      </p:grpSpPr>
      <p:sp>
        <p:nvSpPr>
          <p:cNvPr id="74" name="Google Shape;74;p31"/>
          <p:cNvSpPr txBox="1"/>
          <p:nvPr>
            <p:ph idx="1" type="subTitle"/>
          </p:nvPr>
        </p:nvSpPr>
        <p:spPr>
          <a:xfrm>
            <a:off x="311760" y="444960"/>
            <a:ext cx="8519760" cy="26528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5" name="Shape 75"/>
        <p:cNvGrpSpPr/>
        <p:nvPr/>
      </p:nvGrpSpPr>
      <p:grpSpPr>
        <a:xfrm>
          <a:off x="0" y="0"/>
          <a:ext cx="0" cy="0"/>
          <a:chOff x="0" y="0"/>
          <a:chExt cx="0" cy="0"/>
        </a:xfrm>
      </p:grpSpPr>
      <p:sp>
        <p:nvSpPr>
          <p:cNvPr id="76" name="Google Shape;76;p32"/>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2"/>
          <p:cNvSpPr txBox="1"/>
          <p:nvPr>
            <p:ph idx="1" type="body"/>
          </p:nvPr>
        </p:nvSpPr>
        <p:spPr>
          <a:xfrm>
            <a:off x="311760" y="115236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2"/>
          <p:cNvSpPr txBox="1"/>
          <p:nvPr>
            <p:ph idx="2" type="body"/>
          </p:nvPr>
        </p:nvSpPr>
        <p:spPr>
          <a:xfrm>
            <a:off x="1311480" y="1152360"/>
            <a:ext cx="951840" cy="3415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2"/>
          <p:cNvSpPr txBox="1"/>
          <p:nvPr>
            <p:ph idx="3" type="body"/>
          </p:nvPr>
        </p:nvSpPr>
        <p:spPr>
          <a:xfrm>
            <a:off x="311760" y="293652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0" name="Shape 80"/>
        <p:cNvGrpSpPr/>
        <p:nvPr/>
      </p:nvGrpSpPr>
      <p:grpSpPr>
        <a:xfrm>
          <a:off x="0" y="0"/>
          <a:ext cx="0" cy="0"/>
          <a:chOff x="0" y="0"/>
          <a:chExt cx="0" cy="0"/>
        </a:xfrm>
      </p:grpSpPr>
      <p:sp>
        <p:nvSpPr>
          <p:cNvPr id="81" name="Google Shape;81;p33"/>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3"/>
          <p:cNvSpPr txBox="1"/>
          <p:nvPr>
            <p:ph idx="1" type="body"/>
          </p:nvPr>
        </p:nvSpPr>
        <p:spPr>
          <a:xfrm>
            <a:off x="311760" y="1152360"/>
            <a:ext cx="951840" cy="3415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3"/>
          <p:cNvSpPr txBox="1"/>
          <p:nvPr>
            <p:ph idx="2" type="body"/>
          </p:nvPr>
        </p:nvSpPr>
        <p:spPr>
          <a:xfrm>
            <a:off x="1311480" y="115236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3"/>
          <p:cNvSpPr txBox="1"/>
          <p:nvPr>
            <p:ph idx="3" type="body"/>
          </p:nvPr>
        </p:nvSpPr>
        <p:spPr>
          <a:xfrm>
            <a:off x="1311480" y="293652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5" name="Shape 85"/>
        <p:cNvGrpSpPr/>
        <p:nvPr/>
      </p:nvGrpSpPr>
      <p:grpSpPr>
        <a:xfrm>
          <a:off x="0" y="0"/>
          <a:ext cx="0" cy="0"/>
          <a:chOff x="0" y="0"/>
          <a:chExt cx="0" cy="0"/>
        </a:xfrm>
      </p:grpSpPr>
      <p:sp>
        <p:nvSpPr>
          <p:cNvPr id="86" name="Google Shape;86;p34"/>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4"/>
          <p:cNvSpPr txBox="1"/>
          <p:nvPr>
            <p:ph idx="1" type="body"/>
          </p:nvPr>
        </p:nvSpPr>
        <p:spPr>
          <a:xfrm>
            <a:off x="311760" y="115236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34"/>
          <p:cNvSpPr txBox="1"/>
          <p:nvPr>
            <p:ph idx="2" type="body"/>
          </p:nvPr>
        </p:nvSpPr>
        <p:spPr>
          <a:xfrm>
            <a:off x="1311480" y="115236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4"/>
          <p:cNvSpPr txBox="1"/>
          <p:nvPr>
            <p:ph idx="3" type="body"/>
          </p:nvPr>
        </p:nvSpPr>
        <p:spPr>
          <a:xfrm>
            <a:off x="311760" y="2936520"/>
            <a:ext cx="1951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0" name="Shape 90"/>
        <p:cNvGrpSpPr/>
        <p:nvPr/>
      </p:nvGrpSpPr>
      <p:grpSpPr>
        <a:xfrm>
          <a:off x="0" y="0"/>
          <a:ext cx="0" cy="0"/>
          <a:chOff x="0" y="0"/>
          <a:chExt cx="0" cy="0"/>
        </a:xfrm>
      </p:grpSpPr>
      <p:sp>
        <p:nvSpPr>
          <p:cNvPr id="91" name="Google Shape;91;p35"/>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5"/>
          <p:cNvSpPr txBox="1"/>
          <p:nvPr>
            <p:ph idx="1" type="body"/>
          </p:nvPr>
        </p:nvSpPr>
        <p:spPr>
          <a:xfrm>
            <a:off x="311760" y="1152360"/>
            <a:ext cx="1951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5"/>
          <p:cNvSpPr txBox="1"/>
          <p:nvPr>
            <p:ph idx="2" type="body"/>
          </p:nvPr>
        </p:nvSpPr>
        <p:spPr>
          <a:xfrm>
            <a:off x="311760" y="2936520"/>
            <a:ext cx="1951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4" name="Shape 94"/>
        <p:cNvGrpSpPr/>
        <p:nvPr/>
      </p:nvGrpSpPr>
      <p:grpSpPr>
        <a:xfrm>
          <a:off x="0" y="0"/>
          <a:ext cx="0" cy="0"/>
          <a:chOff x="0" y="0"/>
          <a:chExt cx="0" cy="0"/>
        </a:xfrm>
      </p:grpSpPr>
      <p:sp>
        <p:nvSpPr>
          <p:cNvPr id="95" name="Google Shape;95;p36"/>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6"/>
          <p:cNvSpPr txBox="1"/>
          <p:nvPr>
            <p:ph idx="1" type="body"/>
          </p:nvPr>
        </p:nvSpPr>
        <p:spPr>
          <a:xfrm>
            <a:off x="311760" y="115236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36"/>
          <p:cNvSpPr txBox="1"/>
          <p:nvPr>
            <p:ph idx="2" type="body"/>
          </p:nvPr>
        </p:nvSpPr>
        <p:spPr>
          <a:xfrm>
            <a:off x="1311480" y="115236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36"/>
          <p:cNvSpPr txBox="1"/>
          <p:nvPr>
            <p:ph idx="3" type="body"/>
          </p:nvPr>
        </p:nvSpPr>
        <p:spPr>
          <a:xfrm>
            <a:off x="311760" y="293652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36"/>
          <p:cNvSpPr txBox="1"/>
          <p:nvPr>
            <p:ph idx="4" type="body"/>
          </p:nvPr>
        </p:nvSpPr>
        <p:spPr>
          <a:xfrm>
            <a:off x="1311480" y="293652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0" name="Shape 100"/>
        <p:cNvGrpSpPr/>
        <p:nvPr/>
      </p:nvGrpSpPr>
      <p:grpSpPr>
        <a:xfrm>
          <a:off x="0" y="0"/>
          <a:ext cx="0" cy="0"/>
          <a:chOff x="0" y="0"/>
          <a:chExt cx="0" cy="0"/>
        </a:xfrm>
      </p:grpSpPr>
      <p:sp>
        <p:nvSpPr>
          <p:cNvPr id="101" name="Google Shape;101;p37"/>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7"/>
          <p:cNvSpPr txBox="1"/>
          <p:nvPr>
            <p:ph idx="1" type="body"/>
          </p:nvPr>
        </p:nvSpPr>
        <p:spPr>
          <a:xfrm>
            <a:off x="311760" y="1152360"/>
            <a:ext cx="628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37"/>
          <p:cNvSpPr txBox="1"/>
          <p:nvPr>
            <p:ph idx="2" type="body"/>
          </p:nvPr>
        </p:nvSpPr>
        <p:spPr>
          <a:xfrm>
            <a:off x="971640" y="1152360"/>
            <a:ext cx="628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37"/>
          <p:cNvSpPr txBox="1"/>
          <p:nvPr>
            <p:ph idx="3" type="body"/>
          </p:nvPr>
        </p:nvSpPr>
        <p:spPr>
          <a:xfrm>
            <a:off x="1631880" y="1152360"/>
            <a:ext cx="628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7"/>
          <p:cNvSpPr txBox="1"/>
          <p:nvPr>
            <p:ph idx="4" type="body"/>
          </p:nvPr>
        </p:nvSpPr>
        <p:spPr>
          <a:xfrm>
            <a:off x="311760" y="2936520"/>
            <a:ext cx="628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7"/>
          <p:cNvSpPr txBox="1"/>
          <p:nvPr>
            <p:ph idx="5" type="body"/>
          </p:nvPr>
        </p:nvSpPr>
        <p:spPr>
          <a:xfrm>
            <a:off x="971640" y="2936520"/>
            <a:ext cx="628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7"/>
          <p:cNvSpPr txBox="1"/>
          <p:nvPr>
            <p:ph idx="6" type="body"/>
          </p:nvPr>
        </p:nvSpPr>
        <p:spPr>
          <a:xfrm>
            <a:off x="1631880" y="2936520"/>
            <a:ext cx="628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17"/>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7"/>
          <p:cNvSpPr txBox="1"/>
          <p:nvPr>
            <p:ph idx="1" type="subTitle"/>
          </p:nvPr>
        </p:nvSpPr>
        <p:spPr>
          <a:xfrm>
            <a:off x="311760" y="1152360"/>
            <a:ext cx="1951200" cy="341568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18"/>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body"/>
          </p:nvPr>
        </p:nvSpPr>
        <p:spPr>
          <a:xfrm>
            <a:off x="311760" y="1152360"/>
            <a:ext cx="951840" cy="3415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8"/>
          <p:cNvSpPr txBox="1"/>
          <p:nvPr>
            <p:ph idx="2" type="body"/>
          </p:nvPr>
        </p:nvSpPr>
        <p:spPr>
          <a:xfrm>
            <a:off x="1311480" y="1152360"/>
            <a:ext cx="951840" cy="3415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9"/>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20"/>
          <p:cNvSpPr txBox="1"/>
          <p:nvPr>
            <p:ph idx="1" type="subTitle"/>
          </p:nvPr>
        </p:nvSpPr>
        <p:spPr>
          <a:xfrm>
            <a:off x="311760" y="444960"/>
            <a:ext cx="8519760" cy="26528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21"/>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311760" y="115236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1"/>
          <p:cNvSpPr txBox="1"/>
          <p:nvPr>
            <p:ph idx="2" type="body"/>
          </p:nvPr>
        </p:nvSpPr>
        <p:spPr>
          <a:xfrm>
            <a:off x="1311480" y="1152360"/>
            <a:ext cx="951840" cy="3415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1"/>
          <p:cNvSpPr txBox="1"/>
          <p:nvPr>
            <p:ph idx="3" type="body"/>
          </p:nvPr>
        </p:nvSpPr>
        <p:spPr>
          <a:xfrm>
            <a:off x="311760" y="293652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22"/>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2"/>
          <p:cNvSpPr txBox="1"/>
          <p:nvPr>
            <p:ph idx="1" type="body"/>
          </p:nvPr>
        </p:nvSpPr>
        <p:spPr>
          <a:xfrm>
            <a:off x="311760" y="1152360"/>
            <a:ext cx="951840" cy="34156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2"/>
          <p:cNvSpPr txBox="1"/>
          <p:nvPr>
            <p:ph idx="2" type="body"/>
          </p:nvPr>
        </p:nvSpPr>
        <p:spPr>
          <a:xfrm>
            <a:off x="1311480" y="115236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3" type="body"/>
          </p:nvPr>
        </p:nvSpPr>
        <p:spPr>
          <a:xfrm>
            <a:off x="1311480" y="293652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23"/>
          <p:cNvSpPr txBox="1"/>
          <p:nvPr>
            <p:ph type="title"/>
          </p:nvPr>
        </p:nvSpPr>
        <p:spPr>
          <a:xfrm>
            <a:off x="311760" y="418320"/>
            <a:ext cx="8519760" cy="62532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311760" y="115236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1311480" y="1152360"/>
            <a:ext cx="95184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3" type="body"/>
          </p:nvPr>
        </p:nvSpPr>
        <p:spPr>
          <a:xfrm>
            <a:off x="311760" y="2936520"/>
            <a:ext cx="1951200" cy="16290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60" y="444960"/>
            <a:ext cx="8519760" cy="5720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311760" y="444960"/>
            <a:ext cx="8519760" cy="5720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14"/>
          <p:cNvSpPr txBox="1"/>
          <p:nvPr>
            <p:ph idx="1" type="body"/>
          </p:nvPr>
        </p:nvSpPr>
        <p:spPr>
          <a:xfrm>
            <a:off x="311760" y="1152360"/>
            <a:ext cx="1951200" cy="34156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9" name="Google Shape;59;p14"/>
          <p:cNvSpPr txBox="1"/>
          <p:nvPr>
            <p:ph idx="2" type="body"/>
          </p:nvPr>
        </p:nvSpPr>
        <p:spPr>
          <a:xfrm>
            <a:off x="2361240" y="1152360"/>
            <a:ext cx="1951200" cy="34156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p:nvPr/>
        </p:nvSpPr>
        <p:spPr>
          <a:xfrm>
            <a:off x="311760" y="744480"/>
            <a:ext cx="8519760" cy="205200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0" i="0" lang="en-US" sz="5200" u="none" cap="none" strike="noStrike">
                <a:solidFill>
                  <a:srgbClr val="000000"/>
                </a:solidFill>
                <a:latin typeface="Arial"/>
                <a:ea typeface="Arial"/>
                <a:cs typeface="Arial"/>
                <a:sym typeface="Arial"/>
              </a:rPr>
              <a:t>CS 6320 Project 6</a:t>
            </a:r>
            <a:endParaRPr b="0" i="0" sz="5200" u="none" cap="none" strike="noStrike">
              <a:solidFill>
                <a:schemeClr val="dk1"/>
              </a:solidFill>
              <a:latin typeface="Arial"/>
              <a:ea typeface="Arial"/>
              <a:cs typeface="Arial"/>
              <a:sym typeface="Arial"/>
            </a:endParaRPr>
          </a:p>
        </p:txBody>
      </p:sp>
      <p:sp>
        <p:nvSpPr>
          <p:cNvPr id="113" name="Google Shape;113;p1"/>
          <p:cNvSpPr/>
          <p:nvPr/>
        </p:nvSpPr>
        <p:spPr>
          <a:xfrm>
            <a:off x="311760" y="2834280"/>
            <a:ext cx="8519760" cy="7920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lang="en-US" sz="2800">
                <a:solidFill>
                  <a:srgbClr val="595959"/>
                </a:solidFill>
              </a:rPr>
              <a:t>Disha Kunjadia</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800">
                <a:solidFill>
                  <a:srgbClr val="595959"/>
                </a:solidFill>
              </a:rPr>
              <a:t>                                         </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lang="en-US" sz="2800">
                <a:solidFill>
                  <a:srgbClr val="595959"/>
                </a:solidFill>
              </a:rPr>
              <a:t>u1464153</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p:nvPr/>
        </p:nvSpPr>
        <p:spPr>
          <a:xfrm>
            <a:off x="311760" y="438840"/>
            <a:ext cx="8352720" cy="41295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0" lang="en-US" sz="1400" u="none" cap="none" strike="noStrike">
                <a:solidFill>
                  <a:srgbClr val="595959"/>
                </a:solidFill>
                <a:latin typeface="Arial"/>
                <a:ea typeface="Arial"/>
                <a:cs typeface="Arial"/>
                <a:sym typeface="Arial"/>
              </a:rPr>
              <a:t>Part 3: Reflection: why do we want to “freeze” the conv layers and some of the linear layers in pretrained AlexNet? Why CAN we do this?</a:t>
            </a:r>
            <a:endParaRPr b="0" i="0" sz="1400" u="none" cap="none" strike="noStrike">
              <a:solidFill>
                <a:schemeClr val="dk1"/>
              </a:solidFill>
              <a:latin typeface="Arial"/>
              <a:ea typeface="Arial"/>
              <a:cs typeface="Arial"/>
              <a:sym typeface="Arial"/>
            </a:endParaRPr>
          </a:p>
          <a:p>
            <a:pPr indent="0" lvl="0" marL="0" rtl="0" algn="l">
              <a:lnSpc>
                <a:spcPct val="115000"/>
              </a:lnSpc>
              <a:spcBef>
                <a:spcPts val="1200"/>
              </a:spcBef>
              <a:spcAft>
                <a:spcPts val="0"/>
              </a:spcAft>
              <a:buSzPts val="1100"/>
              <a:buNone/>
            </a:pPr>
            <a:r>
              <a:rPr lang="en-US">
                <a:solidFill>
                  <a:srgbClr val="595959"/>
                </a:solidFill>
              </a:rPr>
              <a:t>Freezing the convolutional layers and some of the linear layers in a pretrained AlexNet learning because it allows us to reuse the powerful features the model has already learned on a large dataset. </a:t>
            </a:r>
            <a:endParaRPr>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US">
                <a:solidFill>
                  <a:srgbClr val="595959"/>
                </a:solidFill>
              </a:rPr>
              <a:t>These features, such as detecting edges and textures, are general and transferable to many tasks, so retraining them is unnecessary and could lead to overfitting, especially with limited data. Freezing these layers also speeds up training by reducing the number of parameters that need to be updated. We can do this because pretrained weights are robust and have already captured important patterns. That allows us to focus on fine-tuning the higher, task-specific layers for better performance on our target problem.</a:t>
            </a:r>
            <a:endParaRPr>
              <a:solidFill>
                <a:srgbClr val="595959"/>
              </a:solidFill>
            </a:endParaRPr>
          </a:p>
          <a:p>
            <a:pPr indent="0" lvl="0" marL="0" marR="0" rtl="0" algn="l">
              <a:lnSpc>
                <a:spcPct val="115000"/>
              </a:lnSpc>
              <a:spcBef>
                <a:spcPts val="1599"/>
              </a:spcBef>
              <a:spcAft>
                <a:spcPts val="0"/>
              </a:spcAft>
              <a:buNone/>
            </a:pPr>
            <a:r>
              <a:t/>
            </a:r>
            <a:endParaRPr>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p:nvPr/>
        </p:nvSpPr>
        <p:spPr>
          <a:xfrm>
            <a:off x="311760" y="438840"/>
            <a:ext cx="8394840" cy="41295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0" lang="en-US" sz="1400" u="none" cap="none" strike="noStrike">
                <a:solidFill>
                  <a:srgbClr val="595959"/>
                </a:solidFill>
                <a:latin typeface="Arial"/>
                <a:ea typeface="Arial"/>
                <a:cs typeface="Arial"/>
                <a:sym typeface="Arial"/>
              </a:rPr>
              <a:t>Conclusion: briefly discuss what you have learned from this project.</a:t>
            </a:r>
            <a:endParaRPr b="0" i="0" sz="1400" u="none" cap="none" strike="noStrike">
              <a:solidFill>
                <a:schemeClr val="dk1"/>
              </a:solidFill>
              <a:latin typeface="Arial"/>
              <a:ea typeface="Arial"/>
              <a:cs typeface="Arial"/>
              <a:sym typeface="Arial"/>
            </a:endParaRPr>
          </a:p>
          <a:p>
            <a:pPr indent="0" lvl="0" marL="0" rtl="0" algn="l">
              <a:lnSpc>
                <a:spcPct val="115000"/>
              </a:lnSpc>
              <a:spcBef>
                <a:spcPts val="1200"/>
              </a:spcBef>
              <a:spcAft>
                <a:spcPts val="0"/>
              </a:spcAft>
              <a:buSzPts val="1100"/>
              <a:buNone/>
            </a:pPr>
            <a:r>
              <a:rPr lang="en-US">
                <a:solidFill>
                  <a:srgbClr val="595959"/>
                </a:solidFill>
              </a:rPr>
              <a:t>This project taught me the essentials of building and training deep learning models for scene recognition using PyTorch. I gained hands-on experience constructing neural networks, understanding key components like convolutional layers, optimizers, and learning schedules, and observing how these affect performance. </a:t>
            </a:r>
            <a:endParaRPr>
              <a:solidFill>
                <a:srgbClr val="595959"/>
              </a:solidFill>
            </a:endParaRPr>
          </a:p>
          <a:p>
            <a:pPr indent="0" lvl="0" marL="0" rtl="0" algn="l">
              <a:lnSpc>
                <a:spcPct val="115000"/>
              </a:lnSpc>
              <a:spcBef>
                <a:spcPts val="1200"/>
              </a:spcBef>
              <a:spcAft>
                <a:spcPts val="0"/>
              </a:spcAft>
              <a:buSzPts val="1100"/>
              <a:buNone/>
            </a:pPr>
            <a:r>
              <a:rPr lang="en-US">
                <a:solidFill>
                  <a:srgbClr val="595959"/>
                </a:solidFill>
              </a:rPr>
              <a:t>Experimenting with different architectures helped me appreciate the trade-offs between model complexity, training speed, and accuracy. </a:t>
            </a:r>
            <a:endParaRPr>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US">
                <a:solidFill>
                  <a:srgbClr val="595959"/>
                </a:solidFill>
              </a:rPr>
              <a:t>I also learned the importance of tools like data augmentation and pooling for improving generalization in image classification tasks. Overall, this project deepened my understanding of deep learning fundamentals and strengthened my ability to apply them effectively to real-world problems.</a:t>
            </a:r>
            <a:endParaRPr>
              <a:solidFill>
                <a:srgbClr val="595959"/>
              </a:solidFill>
            </a:endParaRPr>
          </a:p>
          <a:p>
            <a:pPr indent="0" lvl="0" marL="0" marR="0" rtl="0" algn="l">
              <a:lnSpc>
                <a:spcPct val="115000"/>
              </a:lnSpc>
              <a:spcBef>
                <a:spcPts val="1599"/>
              </a:spcBef>
              <a:spcAft>
                <a:spcPts val="0"/>
              </a:spcAft>
              <a:buNone/>
            </a:pPr>
            <a:r>
              <a:t/>
            </a:r>
            <a:endParaRPr>
              <a:solidFill>
                <a:srgbClr val="59595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p:nvPr/>
        </p:nvSpPr>
        <p:spPr>
          <a:xfrm>
            <a:off x="311760" y="444960"/>
            <a:ext cx="8519760" cy="5720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Extra Credit</a:t>
            </a:r>
            <a:endParaRPr b="0" i="0" sz="2800" u="none" cap="none" strike="noStrike">
              <a:solidFill>
                <a:schemeClr val="dk1"/>
              </a:solidFill>
              <a:latin typeface="Arial"/>
              <a:ea typeface="Arial"/>
              <a:cs typeface="Arial"/>
              <a:sym typeface="Arial"/>
            </a:endParaRPr>
          </a:p>
        </p:txBody>
      </p:sp>
      <p:sp>
        <p:nvSpPr>
          <p:cNvPr id="177" name="Google Shape;177;p11"/>
          <p:cNvSpPr/>
          <p:nvPr/>
        </p:nvSpPr>
        <p:spPr>
          <a:xfrm>
            <a:off x="311760" y="1152360"/>
            <a:ext cx="8519760" cy="341568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0" i="0" lang="en-US" sz="1400" u="none" cap="none" strike="noStrike">
                <a:solidFill>
                  <a:srgbClr val="595959"/>
                </a:solidFill>
                <a:latin typeface="Arial"/>
                <a:ea typeface="Arial"/>
                <a:cs typeface="Arial"/>
                <a:sym typeface="Arial"/>
              </a:rPr>
              <a:t>&lt;Discuss what extra credit you did and analyze it. Include images of results as well &gt;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p:nvPr/>
        </p:nvSpPr>
        <p:spPr>
          <a:xfrm>
            <a:off x="311760" y="438840"/>
            <a:ext cx="8352720" cy="41295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0" lang="en-US" sz="1400" u="none" cap="none" strike="noStrike">
                <a:solidFill>
                  <a:srgbClr val="595959"/>
                </a:solidFill>
                <a:latin typeface="Arial"/>
                <a:ea typeface="Arial"/>
                <a:cs typeface="Arial"/>
                <a:sym typeface="Arial"/>
              </a:rPr>
              <a:t>Part 1: Your Training History Plots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rPr b="0" i="0" lang="en-US" sz="1400" u="none" cap="none" strike="noStrike">
                <a:solidFill>
                  <a:srgbClr val="595959"/>
                </a:solidFill>
                <a:latin typeface="Arial"/>
                <a:ea typeface="Arial"/>
                <a:cs typeface="Arial"/>
                <a:sym typeface="Arial"/>
              </a:rPr>
              <a:t>&lt;Loss plot here&gt;				&lt;Accuracy plot here&gt;</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rPr lang="en-US" sz="1000">
                <a:solidFill>
                  <a:schemeClr val="dk1"/>
                </a:solidFill>
              </a:rPr>
              <a:t>Train Accuracy = 1.0</a:t>
            </a:r>
            <a:br>
              <a:rPr lang="en-US" sz="1000">
                <a:solidFill>
                  <a:schemeClr val="dk1"/>
                </a:solidFill>
              </a:rPr>
            </a:br>
            <a:r>
              <a:rPr lang="en-US" sz="1000">
                <a:solidFill>
                  <a:schemeClr val="dk1"/>
                </a:solidFill>
              </a:rPr>
              <a:t>Validation Accuracy = 0.51266</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marR="0" rtl="0" algn="l">
              <a:lnSpc>
                <a:spcPct val="115000"/>
              </a:lnSpc>
              <a:spcBef>
                <a:spcPts val="1599"/>
              </a:spcBef>
              <a:spcAft>
                <a:spcPts val="0"/>
              </a:spcAft>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marR="0" rtl="0" algn="l">
              <a:lnSpc>
                <a:spcPct val="115000"/>
              </a:lnSpc>
              <a:spcBef>
                <a:spcPts val="1599"/>
              </a:spcBef>
              <a:spcAft>
                <a:spcPts val="0"/>
              </a:spcAft>
              <a:buNone/>
            </a:pPr>
            <a:r>
              <a:t/>
            </a:r>
            <a:endParaRPr>
              <a:solidFill>
                <a:srgbClr val="595959"/>
              </a:solidFil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19" name="Google Shape;119;p2"/>
          <p:cNvPicPr preferRelativeResize="0"/>
          <p:nvPr/>
        </p:nvPicPr>
        <p:blipFill>
          <a:blip r:embed="rId3">
            <a:alphaModFix/>
          </a:blip>
          <a:stretch>
            <a:fillRect/>
          </a:stretch>
        </p:blipFill>
        <p:spPr>
          <a:xfrm>
            <a:off x="311750" y="1304175"/>
            <a:ext cx="4111230" cy="2539725"/>
          </a:xfrm>
          <a:prstGeom prst="rect">
            <a:avLst/>
          </a:prstGeom>
          <a:noFill/>
          <a:ln>
            <a:noFill/>
          </a:ln>
        </p:spPr>
      </p:pic>
      <p:pic>
        <p:nvPicPr>
          <p:cNvPr id="120" name="Google Shape;120;p2"/>
          <p:cNvPicPr preferRelativeResize="0"/>
          <p:nvPr/>
        </p:nvPicPr>
        <p:blipFill>
          <a:blip r:embed="rId4">
            <a:alphaModFix/>
          </a:blip>
          <a:stretch>
            <a:fillRect/>
          </a:stretch>
        </p:blipFill>
        <p:spPr>
          <a:xfrm>
            <a:off x="4606698" y="1304187"/>
            <a:ext cx="3780201" cy="281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p:nvPr/>
        </p:nvSpPr>
        <p:spPr>
          <a:xfrm>
            <a:off x="311760" y="438840"/>
            <a:ext cx="8352720" cy="41295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0" lang="en-US" sz="1400" u="none" cap="none" strike="noStrike">
                <a:solidFill>
                  <a:srgbClr val="595959"/>
                </a:solidFill>
                <a:latin typeface="Arial"/>
                <a:ea typeface="Arial"/>
                <a:cs typeface="Arial"/>
                <a:sym typeface="Arial"/>
              </a:rPr>
              <a:t>Part 1: </a:t>
            </a:r>
            <a:r>
              <a:rPr b="1" i="0" lang="en-US" sz="1400" u="none" cap="none" strike="noStrike">
                <a:solidFill>
                  <a:srgbClr val="595959"/>
                </a:solidFill>
                <a:latin typeface="Arial"/>
                <a:ea typeface="Arial"/>
                <a:cs typeface="Arial"/>
                <a:sym typeface="Arial"/>
              </a:rPr>
              <a:t>Experiment: play around with some of the parameters in nn.Conv2d and nn.Linear, and report the effects for: 1. kernel size; 2. stride size; 3. dim of nn.Linear. Provide observations for training time and performance, and why do you see that?</a:t>
            </a:r>
            <a:br>
              <a:rPr lang="en-US">
                <a:solidFill>
                  <a:schemeClr val="dk1"/>
                </a:solidFill>
              </a:rPr>
            </a:br>
            <a:br>
              <a:rPr lang="en-US">
                <a:solidFill>
                  <a:schemeClr val="dk1"/>
                </a:solidFill>
              </a:rPr>
            </a:br>
            <a:r>
              <a:rPr lang="en-US" sz="1100">
                <a:solidFill>
                  <a:schemeClr val="dk1"/>
                </a:solidFill>
              </a:rPr>
              <a:t>It took 7 mins to train.</a:t>
            </a:r>
            <a:endParaRPr>
              <a:solidFill>
                <a:schemeClr val="dk1"/>
              </a:solidFill>
            </a:endParaRPr>
          </a:p>
          <a:p>
            <a:pPr indent="0" lvl="0" marL="0" marR="0" rtl="0" algn="l">
              <a:lnSpc>
                <a:spcPct val="115000"/>
              </a:lnSpc>
              <a:spcBef>
                <a:spcPts val="1599"/>
              </a:spcBef>
              <a:spcAft>
                <a:spcPts val="0"/>
              </a:spcAft>
              <a:buNone/>
            </a:pPr>
            <a:r>
              <a:rPr b="0" i="0" lang="en-US" sz="1400" u="none" cap="none" strike="noStrike">
                <a:solidFill>
                  <a:srgbClr val="595959"/>
                </a:solidFill>
                <a:latin typeface="Arial"/>
                <a:ea typeface="Arial"/>
                <a:cs typeface="Arial"/>
                <a:sym typeface="Arial"/>
              </a:rPr>
              <a:t>Kernel size: </a:t>
            </a:r>
            <a:r>
              <a:rPr lang="en-US">
                <a:solidFill>
                  <a:schemeClr val="dk1"/>
                </a:solidFill>
              </a:rPr>
              <a:t>(</a:t>
            </a:r>
            <a:r>
              <a:rPr lang="en-US" sz="1000">
                <a:solidFill>
                  <a:schemeClr val="dk1"/>
                </a:solidFill>
              </a:rPr>
              <a:t>3, 3) </a:t>
            </a:r>
            <a:br>
              <a:rPr lang="en-US" sz="1000">
                <a:solidFill>
                  <a:schemeClr val="dk1"/>
                </a:solidFill>
              </a:rPr>
            </a:br>
            <a:r>
              <a:rPr lang="en-US" sz="1000">
                <a:solidFill>
                  <a:schemeClr val="dk1"/>
                </a:solidFill>
              </a:rPr>
              <a:t>This </a:t>
            </a:r>
            <a:r>
              <a:rPr lang="en-US" sz="1100">
                <a:solidFill>
                  <a:schemeClr val="dk1"/>
                </a:solidFill>
              </a:rPr>
              <a:t>kernel is standard for extracting fine-grained spatial features in modern CNNs.Smaller kernel sizes are computationally efficient and work well when combined with multiple layers.</a:t>
            </a:r>
            <a:br>
              <a:rPr lang="en-US" sz="1100">
                <a:solidFill>
                  <a:schemeClr val="dk1"/>
                </a:solidFill>
              </a:rPr>
            </a:br>
            <a:br>
              <a:rPr lang="en-US">
                <a:solidFill>
                  <a:schemeClr val="dk1"/>
                </a:solidFill>
              </a:rPr>
            </a:br>
            <a:r>
              <a:rPr b="0" i="0" lang="en-US" sz="1400" u="none" cap="none" strike="noStrike">
                <a:solidFill>
                  <a:srgbClr val="595959"/>
                </a:solidFill>
                <a:latin typeface="Arial"/>
                <a:ea typeface="Arial"/>
                <a:cs typeface="Arial"/>
                <a:sym typeface="Arial"/>
              </a:rPr>
              <a:t>Stride size:</a:t>
            </a:r>
            <a:r>
              <a:rPr lang="en-US">
                <a:solidFill>
                  <a:schemeClr val="dk1"/>
                </a:solidFill>
              </a:rPr>
              <a:t>  </a:t>
            </a:r>
            <a:r>
              <a:rPr lang="en-US" sz="1000">
                <a:solidFill>
                  <a:schemeClr val="dk1"/>
                </a:solidFill>
              </a:rPr>
              <a:t>(1, 1)</a:t>
            </a:r>
            <a:br>
              <a:rPr lang="en-US" sz="1000">
                <a:solidFill>
                  <a:schemeClr val="dk1"/>
                </a:solidFill>
              </a:rPr>
            </a:br>
            <a:r>
              <a:rPr lang="en-US" sz="1000">
                <a:solidFill>
                  <a:schemeClr val="dk1"/>
                </a:solidFill>
              </a:rPr>
              <a:t>padding=(1, 1))</a:t>
            </a:r>
            <a:endParaRPr sz="1000">
              <a:solidFill>
                <a:schemeClr val="dk1"/>
              </a:solidFill>
            </a:endParaRPr>
          </a:p>
          <a:p>
            <a:pPr indent="0" lvl="0" marL="0" marR="0" rtl="0" algn="l">
              <a:lnSpc>
                <a:spcPct val="115000"/>
              </a:lnSpc>
              <a:spcBef>
                <a:spcPts val="1599"/>
              </a:spcBef>
              <a:spcAft>
                <a:spcPts val="0"/>
              </a:spcAft>
              <a:buNone/>
            </a:pPr>
            <a:r>
              <a:rPr lang="en-US" sz="1000">
                <a:solidFill>
                  <a:schemeClr val="dk1"/>
                </a:solidFill>
              </a:rPr>
              <a:t>Stride 1: </a:t>
            </a:r>
            <a:r>
              <a:rPr lang="en-US" sz="1100">
                <a:solidFill>
                  <a:schemeClr val="dk1"/>
                </a:solidFill>
              </a:rPr>
              <a:t>preserves spatial resolution for feature extraction and ensures no information is skipped during feature extraction.</a:t>
            </a:r>
            <a:br>
              <a:rPr lang="en-US" sz="1000">
                <a:solidFill>
                  <a:schemeClr val="dk1"/>
                </a:solidFill>
              </a:rPr>
            </a:br>
            <a:r>
              <a:rPr b="0" i="0" lang="en-US" sz="1400" u="none" cap="none" strike="noStrike">
                <a:solidFill>
                  <a:srgbClr val="595959"/>
                </a:solidFill>
                <a:latin typeface="Arial"/>
                <a:ea typeface="Arial"/>
                <a:cs typeface="Arial"/>
                <a:sym typeface="Arial"/>
              </a:rPr>
              <a:t>Dim of nn.Linear:</a:t>
            </a:r>
            <a:br>
              <a:rPr b="0" i="0" lang="en-US" sz="1400" u="none" cap="none" strike="noStrike">
                <a:solidFill>
                  <a:srgbClr val="595959"/>
                </a:solidFill>
                <a:latin typeface="Arial"/>
                <a:ea typeface="Arial"/>
                <a:cs typeface="Arial"/>
                <a:sym typeface="Arial"/>
              </a:rPr>
            </a:br>
            <a:r>
              <a:rPr lang="en-US" sz="1100">
                <a:solidFill>
                  <a:schemeClr val="dk1"/>
                </a:solidFill>
              </a:rPr>
              <a:t>First layer:</a:t>
            </a:r>
            <a:r>
              <a:rPr lang="en-US" sz="1000">
                <a:solidFill>
                  <a:schemeClr val="dk1"/>
                </a:solidFill>
              </a:rPr>
              <a:t> </a:t>
            </a:r>
            <a:r>
              <a:rPr lang="en-US" sz="1000">
                <a:solidFill>
                  <a:schemeClr val="dk1"/>
                </a:solidFill>
                <a:latin typeface="Roboto Mono"/>
                <a:ea typeface="Roboto Mono"/>
                <a:cs typeface="Roboto Mono"/>
                <a:sym typeface="Roboto Mono"/>
              </a:rPr>
              <a:t>(8192, 128)</a:t>
            </a:r>
            <a:br>
              <a:rPr lang="en-US" sz="1000">
                <a:solidFill>
                  <a:schemeClr val="dk1"/>
                </a:solidFill>
                <a:latin typeface="Roboto Mono"/>
                <a:ea typeface="Roboto Mono"/>
                <a:cs typeface="Roboto Mono"/>
                <a:sym typeface="Roboto Mono"/>
              </a:rPr>
            </a:br>
            <a:r>
              <a:rPr lang="en-US" sz="1000">
                <a:solidFill>
                  <a:schemeClr val="dk1"/>
                </a:solidFill>
              </a:rPr>
              <a:t>Second layer: </a:t>
            </a:r>
            <a:r>
              <a:rPr lang="en-US" sz="1000">
                <a:solidFill>
                  <a:schemeClr val="dk1"/>
                </a:solidFill>
                <a:latin typeface="Roboto Mono"/>
                <a:ea typeface="Roboto Mono"/>
                <a:cs typeface="Roboto Mono"/>
                <a:sym typeface="Roboto Mono"/>
              </a:rPr>
              <a:t>Linear(128, 15)</a:t>
            </a:r>
            <a:r>
              <a:rPr lang="en-US" sz="1000">
                <a:solidFill>
                  <a:schemeClr val="dk1"/>
                </a:solidFill>
              </a:rPr>
              <a:t> (15 output classes).</a:t>
            </a:r>
            <a:endParaRPr sz="1000">
              <a:solidFill>
                <a:schemeClr val="dk1"/>
              </a:solidFill>
            </a:endParaRPr>
          </a:p>
          <a:p>
            <a:pPr indent="0" lvl="0" marL="0" rtl="0" algn="l">
              <a:lnSpc>
                <a:spcPct val="115000"/>
              </a:lnSpc>
              <a:spcBef>
                <a:spcPts val="1200"/>
              </a:spcBef>
              <a:spcAft>
                <a:spcPts val="0"/>
              </a:spcAft>
              <a:buNone/>
            </a:pPr>
            <a:r>
              <a:rPr lang="en-US" sz="1100">
                <a:solidFill>
                  <a:schemeClr val="dk1"/>
                </a:solidFill>
              </a:rPr>
              <a:t>The large input size of </a:t>
            </a:r>
            <a:r>
              <a:rPr lang="en-US" sz="1100">
                <a:solidFill>
                  <a:schemeClr val="dk1"/>
                </a:solidFill>
                <a:latin typeface="Roboto Mono"/>
                <a:ea typeface="Roboto Mono"/>
                <a:cs typeface="Roboto Mono"/>
                <a:sym typeface="Roboto Mono"/>
              </a:rPr>
              <a:t>8192</a:t>
            </a:r>
            <a:r>
              <a:rPr lang="en-US" sz="1100">
                <a:solidFill>
                  <a:schemeClr val="dk1"/>
                </a:solidFill>
              </a:rPr>
              <a:t> comes from flattening the feature maps from the convolutional layers.</a:t>
            </a:r>
            <a:endParaRPr>
              <a:solidFill>
                <a:schemeClr val="dk1"/>
              </a:solidFill>
            </a:endParaRPr>
          </a:p>
          <a:p>
            <a:pPr indent="0" lvl="0" marL="0" marR="0" rtl="0" algn="l">
              <a:lnSpc>
                <a:spcPct val="115000"/>
              </a:lnSpc>
              <a:spcBef>
                <a:spcPts val="1599"/>
              </a:spcBef>
              <a:spcAft>
                <a:spcPts val="0"/>
              </a:spcAft>
              <a:buNone/>
            </a:pPr>
            <a:r>
              <a:t/>
            </a:r>
            <a:endParaRPr>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p:nvPr/>
        </p:nvSpPr>
        <p:spPr>
          <a:xfrm>
            <a:off x="311750" y="109825"/>
            <a:ext cx="4731000" cy="48600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0" lang="en-US" sz="1400" u="none" cap="none" strike="noStrike">
                <a:solidFill>
                  <a:srgbClr val="595959"/>
                </a:solidFill>
                <a:latin typeface="Arial"/>
                <a:ea typeface="Arial"/>
                <a:cs typeface="Arial"/>
                <a:sym typeface="Arial"/>
              </a:rPr>
              <a:t>Part 2: Screenshot of your get_data_augmentation_transforms() [code and image example]</a:t>
            </a:r>
            <a:endParaRPr b="0" i="0" sz="1400" u="none" cap="none" strike="noStrike">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aug_transforms = transforms.Compose([</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transforms.RandomHorizontalFlip(),</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transforms.RandomRotation(15),</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transforms.Resize(inp_size),</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transforms.ColorJitter(brightness=0.2,contrast=0.2,saturation=0.2, hue=0.1),</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transforms.ToTensor(),</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transforms.Normalize(mean=pixel_mean.tolist(), std=pixel_std.tolist())</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   </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#raise NotImplementedError('get_data_augmentation_transforms not implemented')</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return aug_transforms</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pixel_mean = np.array([0.485, 0.456, 0.406])  </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pixel_std = np.array([0.229, 0.224, 0.225])   </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unnorm = transforms.Normalize(</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mean=(-pixel_mean / pixel_std).tolist(),</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std=(1 / pixel_std).tolist()</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def tensor_to_image(tensor):</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tensor = unnorm(tensor)</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tensor = torch.clamp(tensor, 0, 1)</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img = tensor.permute(1, 2, 0).cpu().numpy()</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rPr lang="en-US" sz="1000">
                <a:solidFill>
                  <a:srgbClr val="595959"/>
                </a:solidFill>
              </a:rPr>
              <a:t>    return (img * 255).astype(np.uint8)</a:t>
            </a:r>
            <a:endParaRPr sz="1000">
              <a:solidFill>
                <a:srgbClr val="595959"/>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rgbClr val="595959"/>
              </a:solidFill>
            </a:endParaRPr>
          </a:p>
          <a:p>
            <a:pPr indent="0" lvl="0" marL="0" marR="0" rtl="0" algn="l">
              <a:lnSpc>
                <a:spcPct val="115000"/>
              </a:lnSpc>
              <a:spcBef>
                <a:spcPts val="1599"/>
              </a:spcBef>
              <a:spcAft>
                <a:spcPts val="0"/>
              </a:spcAft>
              <a:buNone/>
            </a:pPr>
            <a:r>
              <a:rPr b="0" i="0" lang="en-US" sz="1400" u="none" cap="none" strike="noStrike">
                <a:solidFill>
                  <a:srgbClr val="595959"/>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p:txBody>
      </p:sp>
      <p:sp>
        <p:nvSpPr>
          <p:cNvPr id="131" name="Google Shape;131;p4"/>
          <p:cNvSpPr txBox="1"/>
          <p:nvPr/>
        </p:nvSpPr>
        <p:spPr>
          <a:xfrm>
            <a:off x="5088575" y="283725"/>
            <a:ext cx="3624300" cy="46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chemeClr val="dk2"/>
                </a:solidFill>
              </a:rPr>
              <a:t>inp_size = (224, 224)</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img_path = "/Users/u1464153/Documents/CV/proj6_6320/data/train/Bedroom/image_0040.jpg"  </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original_img = Image.open(img_path).convert("RGB")</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transforms_func = get_data_augmentation_transforms(inp_size, pixel_mean, pixel_std)</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plt.figure(figsize=(15, 6))</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augmented_imgs = [transforms_func(original_img) for _ in range(5)]</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plt.subplot(1, 6, 1)</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plt.title("Original")</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plt.imshow(original_img)</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plt.axis("off")</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for i, img in enumerate(augmented_imgs, 2):</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    augmented_img = tensor_to_image(img)</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    plt.title(f"Augmented {i-1}") </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    plt.imshow(augmented_img)</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    plt.subplot(1, 6, i)</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    plt.axis("off")</a:t>
            </a:r>
            <a:endParaRPr sz="1000">
              <a:solidFill>
                <a:schemeClr val="dk2"/>
              </a:solidFill>
            </a:endParaRPr>
          </a:p>
          <a:p>
            <a:pPr indent="0" lvl="0" marL="0" rtl="0" algn="l">
              <a:spcBef>
                <a:spcPts val="0"/>
              </a:spcBef>
              <a:spcAft>
                <a:spcPts val="0"/>
              </a:spcAft>
              <a:buClr>
                <a:schemeClr val="dk1"/>
              </a:buClr>
              <a:buSzPts val="1100"/>
              <a:buFont typeface="Arial"/>
              <a:buNone/>
            </a:pPr>
            <a:r>
              <a:rPr lang="en-US" sz="1000">
                <a:solidFill>
                  <a:schemeClr val="dk2"/>
                </a:solidFill>
              </a:rPr>
              <a:t>plt.show()</a:t>
            </a:r>
            <a:endParaRPr sz="1000">
              <a:solidFill>
                <a:schemeClr val="dk2"/>
              </a:solidFill>
            </a:endParaRPr>
          </a:p>
          <a:p>
            <a:pPr indent="0" lvl="0" marL="0" rtl="0" algn="l">
              <a:lnSpc>
                <a:spcPct val="115000"/>
              </a:lnSpc>
              <a:spcBef>
                <a:spcPts val="1599"/>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1ccfde4e1b_0_2"/>
          <p:cNvSpPr txBox="1"/>
          <p:nvPr>
            <p:ph idx="2" type="body"/>
          </p:nvPr>
        </p:nvSpPr>
        <p:spPr>
          <a:xfrm>
            <a:off x="1311480" y="1152360"/>
            <a:ext cx="951900" cy="3415800"/>
          </a:xfrm>
          <a:prstGeom prst="rect">
            <a:avLst/>
          </a:prstGeom>
        </p:spPr>
        <p:txBody>
          <a:bodyPr anchorCtr="0" anchor="t" bIns="0" lIns="0" spcFirstLastPara="1" rIns="0" wrap="square" tIns="0">
            <a:normAutofit/>
          </a:bodyPr>
          <a:lstStyle/>
          <a:p>
            <a:pPr indent="0" lvl="0" marL="0" rtl="0" algn="l">
              <a:spcBef>
                <a:spcPts val="1000"/>
              </a:spcBef>
              <a:spcAft>
                <a:spcPts val="0"/>
              </a:spcAft>
              <a:buNone/>
            </a:pPr>
            <a:r>
              <a:t/>
            </a:r>
            <a:endParaRPr/>
          </a:p>
        </p:txBody>
      </p:sp>
      <p:pic>
        <p:nvPicPr>
          <p:cNvPr id="137" name="Google Shape;137;g31ccfde4e1b_0_2"/>
          <p:cNvPicPr preferRelativeResize="0"/>
          <p:nvPr/>
        </p:nvPicPr>
        <p:blipFill rotWithShape="1">
          <a:blip r:embed="rId3">
            <a:alphaModFix/>
          </a:blip>
          <a:srcRect b="0" l="0" r="15690" t="0"/>
          <a:stretch/>
        </p:blipFill>
        <p:spPr>
          <a:xfrm>
            <a:off x="717363" y="961500"/>
            <a:ext cx="7709275" cy="372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p:nvPr/>
        </p:nvSpPr>
        <p:spPr>
          <a:xfrm>
            <a:off x="311760" y="438840"/>
            <a:ext cx="8352720" cy="41295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0" lang="en-US" sz="1400" u="none" cap="none" strike="noStrike">
                <a:solidFill>
                  <a:srgbClr val="595959"/>
                </a:solidFill>
                <a:latin typeface="Arial"/>
                <a:ea typeface="Arial"/>
                <a:cs typeface="Arial"/>
                <a:sym typeface="Arial"/>
              </a:rPr>
              <a:t>Part 2: Your Training History Plots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rPr b="0" i="0" lang="en-US" sz="1400" u="none" cap="none" strike="noStrike">
                <a:solidFill>
                  <a:srgbClr val="595959"/>
                </a:solidFill>
                <a:latin typeface="Arial"/>
                <a:ea typeface="Arial"/>
                <a:cs typeface="Arial"/>
                <a:sym typeface="Arial"/>
              </a:rPr>
              <a:t>&lt;Loss plot here&gt;				&lt;Accuracy plot here&gt;</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rPr lang="en-US" sz="1000">
                <a:solidFill>
                  <a:schemeClr val="dk1"/>
                </a:solidFill>
              </a:rPr>
              <a:t>Train Accuracy = 0.96716</a:t>
            </a:r>
            <a:br>
              <a:rPr lang="en-US" sz="1000">
                <a:solidFill>
                  <a:schemeClr val="dk1"/>
                </a:solidFill>
              </a:rPr>
            </a:br>
            <a:r>
              <a:rPr lang="en-US" sz="1000">
                <a:solidFill>
                  <a:schemeClr val="dk1"/>
                </a:solidFill>
              </a:rPr>
              <a:t>Validation Accuracy = 0.608</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marR="0" rtl="0" algn="l">
              <a:lnSpc>
                <a:spcPct val="115000"/>
              </a:lnSpc>
              <a:spcBef>
                <a:spcPts val="1599"/>
              </a:spcBef>
              <a:spcAft>
                <a:spcPts val="0"/>
              </a:spcAft>
              <a:buNone/>
            </a:pPr>
            <a:r>
              <a:t/>
            </a:r>
            <a:endParaRPr>
              <a:solidFill>
                <a:srgbClr val="595959"/>
              </a:solidFil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43" name="Google Shape;143;p5"/>
          <p:cNvPicPr preferRelativeResize="0"/>
          <p:nvPr/>
        </p:nvPicPr>
        <p:blipFill>
          <a:blip r:embed="rId3">
            <a:alphaModFix/>
          </a:blip>
          <a:stretch>
            <a:fillRect/>
          </a:stretch>
        </p:blipFill>
        <p:spPr>
          <a:xfrm>
            <a:off x="351950" y="1348163"/>
            <a:ext cx="3802999" cy="2310925"/>
          </a:xfrm>
          <a:prstGeom prst="rect">
            <a:avLst/>
          </a:prstGeom>
          <a:noFill/>
          <a:ln>
            <a:noFill/>
          </a:ln>
        </p:spPr>
      </p:pic>
      <p:pic>
        <p:nvPicPr>
          <p:cNvPr id="144" name="Google Shape;144;p5"/>
          <p:cNvPicPr preferRelativeResize="0"/>
          <p:nvPr/>
        </p:nvPicPr>
        <p:blipFill>
          <a:blip r:embed="rId4">
            <a:alphaModFix/>
          </a:blip>
          <a:stretch>
            <a:fillRect/>
          </a:stretch>
        </p:blipFill>
        <p:spPr>
          <a:xfrm>
            <a:off x="5243007" y="1348163"/>
            <a:ext cx="3421468" cy="231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311760" y="438840"/>
            <a:ext cx="8352600" cy="41295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0" lang="en-US" sz="1400" u="none" cap="none" strike="noStrike">
                <a:solidFill>
                  <a:srgbClr val="595959"/>
                </a:solidFill>
                <a:latin typeface="Arial"/>
                <a:ea typeface="Arial"/>
                <a:cs typeface="Arial"/>
                <a:sym typeface="Arial"/>
              </a:rPr>
              <a:t>Part 2: Reflection: compare the loss and accuracy for training and testing set, how does the result compare with Part 1? How to interpret this result?</a:t>
            </a:r>
            <a:endParaRPr b="0" i="0" sz="1400" u="none" cap="none" strike="noStrike">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rPr>
              <a:t>In Part 1, the model achieved a perfect training accuracy of 100%, but the validation accuracy stagnated at around 51%. This shows severe overfitting, where the model memorized the training data but failed to generalize to unseen data. The validation loss either plateaued or increased after a few epochs, further confirming that the model was not learning features that generalized well.</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rPr>
              <a:t>In Part 2, after introducing dropout and data augmentation, the training accuracy dropped slightly to 96.7%, but the validation accuracy improved significantly to 60.8%. The added regularization helped prevent the model from overfitting by reducing reliance on specific neurons and data augmentation.  The training loss remained above zero, showing the model was learning more generalizable features instead of just memorizing the data.</a:t>
            </a:r>
            <a:endParaRPr sz="1200">
              <a:solidFill>
                <a:schemeClr val="dk1"/>
              </a:solidFill>
            </a:endParaRPr>
          </a:p>
          <a:p>
            <a:pPr indent="0" lvl="0" marL="0" marR="0" rtl="0" algn="l">
              <a:lnSpc>
                <a:spcPct val="115000"/>
              </a:lnSpc>
              <a:spcBef>
                <a:spcPts val="1599"/>
              </a:spcBef>
              <a:spcAft>
                <a:spcPts val="0"/>
              </a:spcAft>
              <a:buNone/>
            </a:pPr>
            <a:r>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p:nvPr/>
        </p:nvSpPr>
        <p:spPr>
          <a:xfrm>
            <a:off x="311760" y="438840"/>
            <a:ext cx="8352720" cy="41295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0" lang="en-US" sz="1400" u="none" cap="none" strike="noStrike">
                <a:solidFill>
                  <a:srgbClr val="595959"/>
                </a:solidFill>
                <a:latin typeface="Arial"/>
                <a:ea typeface="Arial"/>
                <a:cs typeface="Arial"/>
                <a:sym typeface="Arial"/>
              </a:rPr>
              <a:t>Part 3: Your Training History Plots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rPr b="0" i="0" lang="en-US" sz="1400" u="none" cap="none" strike="noStrike">
                <a:solidFill>
                  <a:srgbClr val="595959"/>
                </a:solidFill>
                <a:latin typeface="Arial"/>
                <a:ea typeface="Arial"/>
                <a:cs typeface="Arial"/>
                <a:sym typeface="Arial"/>
              </a:rPr>
              <a:t>&lt;Loss plot here&gt;				&lt;Accuracy plot here&gt;</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599"/>
              </a:spcBef>
              <a:spcAft>
                <a:spcPts val="0"/>
              </a:spcAft>
              <a:buNone/>
            </a:pPr>
            <a:r>
              <a:rPr lang="en-US" sz="1000">
                <a:solidFill>
                  <a:schemeClr val="dk1"/>
                </a:solidFill>
              </a:rPr>
              <a:t>Train Accuracy = 0.967</a:t>
            </a:r>
            <a:br>
              <a:rPr lang="en-US" sz="1000">
                <a:solidFill>
                  <a:schemeClr val="dk1"/>
                </a:solidFill>
              </a:rPr>
            </a:br>
            <a:r>
              <a:rPr lang="en-US" sz="1000">
                <a:solidFill>
                  <a:schemeClr val="dk1"/>
                </a:solidFill>
              </a:rPr>
              <a:t>Validation Accuracy = 0.857</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marR="0" rtl="0" algn="l">
              <a:lnSpc>
                <a:spcPct val="115000"/>
              </a:lnSpc>
              <a:spcBef>
                <a:spcPts val="1599"/>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55" name="Google Shape;155;p7"/>
          <p:cNvPicPr preferRelativeResize="0"/>
          <p:nvPr/>
        </p:nvPicPr>
        <p:blipFill>
          <a:blip r:embed="rId3">
            <a:alphaModFix/>
          </a:blip>
          <a:stretch>
            <a:fillRect/>
          </a:stretch>
        </p:blipFill>
        <p:spPr>
          <a:xfrm>
            <a:off x="250896" y="1377400"/>
            <a:ext cx="3805026" cy="2388701"/>
          </a:xfrm>
          <a:prstGeom prst="rect">
            <a:avLst/>
          </a:prstGeom>
          <a:noFill/>
          <a:ln>
            <a:noFill/>
          </a:ln>
        </p:spPr>
      </p:pic>
      <p:pic>
        <p:nvPicPr>
          <p:cNvPr id="156" name="Google Shape;156;p7"/>
          <p:cNvPicPr preferRelativeResize="0"/>
          <p:nvPr/>
        </p:nvPicPr>
        <p:blipFill>
          <a:blip r:embed="rId4">
            <a:alphaModFix/>
          </a:blip>
          <a:stretch>
            <a:fillRect/>
          </a:stretch>
        </p:blipFill>
        <p:spPr>
          <a:xfrm>
            <a:off x="5097751" y="1333448"/>
            <a:ext cx="3441325" cy="247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p:nvPr/>
        </p:nvSpPr>
        <p:spPr>
          <a:xfrm>
            <a:off x="311760" y="438840"/>
            <a:ext cx="8352720" cy="41295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0" lang="en-US" sz="1400" u="none" cap="none" strike="noStrike">
                <a:solidFill>
                  <a:srgbClr val="595959"/>
                </a:solidFill>
                <a:latin typeface="Arial"/>
                <a:ea typeface="Arial"/>
                <a:cs typeface="Arial"/>
                <a:sym typeface="Arial"/>
              </a:rPr>
              <a:t>Part 3: Reflection: what does fine-tuning a network mean?</a:t>
            </a:r>
            <a:endParaRPr b="0" i="0" sz="1400" u="none" cap="none" strike="noStrike">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US" sz="1100">
                <a:solidFill>
                  <a:schemeClr val="dk1"/>
                </a:solidFill>
              </a:rPr>
              <a:t>Fine-tuning involves taking a pretrained model and adapting it to a new task by training it further on a different dataset.</a:t>
            </a:r>
            <a:endParaRPr sz="1100">
              <a:solidFill>
                <a:schemeClr val="dk1"/>
              </a:solidFill>
            </a:endParaRPr>
          </a:p>
          <a:p>
            <a:pPr indent="0" lvl="0" marL="0" rtl="0" algn="l">
              <a:lnSpc>
                <a:spcPct val="115000"/>
              </a:lnSpc>
              <a:spcBef>
                <a:spcPts val="1200"/>
              </a:spcBef>
              <a:spcAft>
                <a:spcPts val="0"/>
              </a:spcAft>
              <a:buNone/>
            </a:pPr>
            <a:r>
              <a:rPr lang="en-US" sz="1100">
                <a:solidFill>
                  <a:schemeClr val="dk1"/>
                </a:solidFill>
              </a:rPr>
              <a:t>So now here we can leverage the general features already learned by the pretrained model, like edges and textures, and adjusts specific layers to specialize in the new task.</a:t>
            </a:r>
            <a:br>
              <a:rPr lang="en-US" sz="1100">
                <a:solidFill>
                  <a:schemeClr val="dk1"/>
                </a:solidFill>
              </a:rPr>
            </a:br>
            <a:endParaRPr sz="1100">
              <a:solidFill>
                <a:schemeClr val="dk1"/>
              </a:solidFill>
            </a:endParaRPr>
          </a:p>
          <a:p>
            <a:pPr indent="0" lvl="0" marL="0" rtl="0" algn="l">
              <a:lnSpc>
                <a:spcPct val="115000"/>
              </a:lnSpc>
              <a:spcBef>
                <a:spcPts val="1200"/>
              </a:spcBef>
              <a:spcAft>
                <a:spcPts val="0"/>
              </a:spcAft>
              <a:buNone/>
            </a:pPr>
            <a:r>
              <a:rPr lang="en-US" sz="1100">
                <a:solidFill>
                  <a:schemeClr val="dk1"/>
                </a:solidFill>
              </a:rPr>
              <a:t>The lower layers of the network are frozen since they extract universal features, while the higher layers are fine-tuned to adapt to the specifics of the target dataset.</a:t>
            </a:r>
            <a:endParaRPr sz="1100">
              <a:solidFill>
                <a:schemeClr val="dk1"/>
              </a:solidFill>
            </a:endParaRPr>
          </a:p>
          <a:p>
            <a:pPr indent="0" lvl="0" marL="0" rtl="0" algn="l">
              <a:lnSpc>
                <a:spcPct val="115000"/>
              </a:lnSpc>
              <a:spcBef>
                <a:spcPts val="1200"/>
              </a:spcBef>
              <a:spcAft>
                <a:spcPts val="0"/>
              </a:spcAft>
              <a:buNone/>
            </a:pPr>
            <a:r>
              <a:rPr lang="en-US" sz="1100">
                <a:solidFill>
                  <a:schemeClr val="dk1"/>
                </a:solidFill>
              </a:rPr>
              <a:t>It saves training time by reusing pretrained features.</a:t>
            </a:r>
            <a:endParaRPr sz="1100">
              <a:solidFill>
                <a:schemeClr val="dk1"/>
              </a:solidFill>
            </a:endParaRPr>
          </a:p>
          <a:p>
            <a:pPr indent="0" lvl="0" marL="0" rtl="0" algn="l">
              <a:lnSpc>
                <a:spcPct val="115000"/>
              </a:lnSpc>
              <a:spcBef>
                <a:spcPts val="1200"/>
              </a:spcBef>
              <a:spcAft>
                <a:spcPts val="0"/>
              </a:spcAft>
              <a:buNone/>
            </a:pPr>
            <a:r>
              <a:rPr lang="en-US" sz="1100">
                <a:solidFill>
                  <a:schemeClr val="dk1"/>
                </a:solidFill>
              </a:rPr>
              <a:t>Requires less data compared to training from scratch.</a:t>
            </a:r>
            <a:endParaRPr sz="1100">
              <a:solidFill>
                <a:schemeClr val="dk1"/>
              </a:solidFill>
            </a:endParaRPr>
          </a:p>
          <a:p>
            <a:pPr indent="0" lvl="0" marL="0" marR="0" rtl="0" algn="l">
              <a:lnSpc>
                <a:spcPct val="115000"/>
              </a:lnSpc>
              <a:spcBef>
                <a:spcPts val="1599"/>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12</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