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4666027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4666027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466602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466602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4666027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4666027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4666027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4666027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Hyperparameters: early stopping, batch size, learning rate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4666027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4666027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4666027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466602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4666027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4666027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4666027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4666027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466602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466602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4666027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466602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4666027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4666027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= difference between prediction and the expected labelings. The smaller the better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4666027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4666027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Deep learning for Knee Bone Segmentation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Ian Carvalho, Dishant Desai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Training History - Augmented dataset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1493" r="1493" t="0"/>
          <a:stretch/>
        </p:blipFill>
        <p:spPr>
          <a:xfrm>
            <a:off x="212263" y="1088450"/>
            <a:ext cx="4077257" cy="28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1709" r="1709" t="0"/>
          <a:stretch/>
        </p:blipFill>
        <p:spPr>
          <a:xfrm>
            <a:off x="4645737" y="1088450"/>
            <a:ext cx="411279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000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Group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Epochs: </a:t>
            </a:r>
            <a:r>
              <a:rPr lang="pt-BR"/>
              <a:t>41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Training Score: </a:t>
            </a:r>
            <a:r>
              <a:rPr lang="pt-BR"/>
              <a:t>0.926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Validation Score: </a:t>
            </a:r>
            <a:r>
              <a:rPr lang="pt-BR"/>
              <a:t>0.884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Test Score: </a:t>
            </a:r>
            <a:r>
              <a:rPr lang="pt-BR"/>
              <a:t>0.898</a:t>
            </a:r>
            <a:r>
              <a:rPr b="1" lang="pt-BR"/>
              <a:t> </a:t>
            </a:r>
            <a:endParaRPr b="1"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41030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Epochs: </a:t>
            </a:r>
            <a:r>
              <a:rPr lang="pt-BR"/>
              <a:t>15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Training Score: </a:t>
            </a:r>
            <a:r>
              <a:rPr lang="pt-BR"/>
              <a:t>0.932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Validation Score: </a:t>
            </a:r>
            <a:r>
              <a:rPr lang="pt-BR"/>
              <a:t>0.915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Test Score: </a:t>
            </a:r>
            <a:r>
              <a:rPr lang="pt-BR"/>
              <a:t>0.903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09115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Augmented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Epochs: </a:t>
            </a:r>
            <a:r>
              <a:rPr lang="pt-BR"/>
              <a:t>15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Training Score: </a:t>
            </a:r>
            <a:r>
              <a:rPr lang="pt-BR"/>
              <a:t>0.932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Validation Score: </a:t>
            </a:r>
            <a:r>
              <a:rPr lang="pt-BR"/>
              <a:t>0.916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Test Score: </a:t>
            </a:r>
            <a:r>
              <a:rPr lang="pt-BR"/>
              <a:t>0.905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524" r="524" t="0"/>
          <a:stretch/>
        </p:blipFill>
        <p:spPr>
          <a:xfrm>
            <a:off x="4818725" y="1912725"/>
            <a:ext cx="298485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0" l="1802" r="1802" t="0"/>
          <a:stretch/>
        </p:blipFill>
        <p:spPr>
          <a:xfrm>
            <a:off x="1340425" y="1912725"/>
            <a:ext cx="298485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Able to </a:t>
            </a:r>
            <a:r>
              <a:rPr lang="pt-BR"/>
              <a:t>accurately segment the bone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Large</a:t>
            </a:r>
            <a:r>
              <a:rPr lang="pt-BR"/>
              <a:t> Dataset = Better</a:t>
            </a:r>
            <a:r>
              <a:rPr lang="pt-BR"/>
              <a:t>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Tuning Hyperparameters could impact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Medical Image Segmentation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Hard to obtain data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Better accuracy than humans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Liability Concerns</a:t>
            </a:r>
            <a:endParaRPr b="1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Unet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Fully Convolutional Network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Downsampling: Convolutional Pooling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Upsampling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No Dense Layer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Generated prediction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7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4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7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4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Manual Labeling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Loading dataset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Standardization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(Data Augmentation)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Training - Unet Model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Early Stopping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Evaluation - Dice</a:t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Augmentation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5420" r="5420" t="0"/>
          <a:stretch/>
        </p:blipFill>
        <p:spPr>
          <a:xfrm>
            <a:off x="4818725" y="1912725"/>
            <a:ext cx="2984850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534" r="534" t="0"/>
          <a:stretch/>
        </p:blipFill>
        <p:spPr>
          <a:xfrm>
            <a:off x="13404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09115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Augmented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Training: </a:t>
            </a:r>
            <a:r>
              <a:rPr lang="pt-BR"/>
              <a:t>~5.800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Test: </a:t>
            </a:r>
            <a:r>
              <a:rPr lang="pt-BR"/>
              <a:t>~900</a:t>
            </a:r>
            <a:endParaRPr b="1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41030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Training: </a:t>
            </a:r>
            <a:r>
              <a:rPr lang="pt-BR"/>
              <a:t>~2.900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Test: </a:t>
            </a:r>
            <a:r>
              <a:rPr lang="pt-BR"/>
              <a:t>~900</a:t>
            </a:r>
            <a:endParaRPr b="1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Group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Training: </a:t>
            </a:r>
            <a:r>
              <a:rPr lang="pt-BR"/>
              <a:t>665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Test: </a:t>
            </a:r>
            <a:r>
              <a:rPr lang="pt-BR"/>
              <a:t>198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Training History - Group dataset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2769" l="5349" r="7527" t="1728"/>
          <a:stretch/>
        </p:blipFill>
        <p:spPr>
          <a:xfrm>
            <a:off x="212263" y="1088450"/>
            <a:ext cx="4077258" cy="28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6270" l="4836" r="8792" t="0"/>
          <a:stretch/>
        </p:blipFill>
        <p:spPr>
          <a:xfrm>
            <a:off x="4645738" y="1088450"/>
            <a:ext cx="4112793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Training History - Class dataset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4586" r="4595" t="0"/>
          <a:stretch/>
        </p:blipFill>
        <p:spPr>
          <a:xfrm>
            <a:off x="212263" y="1088450"/>
            <a:ext cx="4077257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5713" r="5704" t="0"/>
          <a:stretch/>
        </p:blipFill>
        <p:spPr>
          <a:xfrm>
            <a:off x="4645738" y="1088450"/>
            <a:ext cx="4112794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