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7" autoAdjust="0"/>
    <p:restoredTop sz="94221" autoAdjust="0"/>
  </p:normalViewPr>
  <p:slideViewPr>
    <p:cSldViewPr snapToGrid="0" snapToObjects="1" showGuides="1">
      <p:cViewPr>
        <p:scale>
          <a:sx n="53" d="100"/>
          <a:sy n="53" d="100"/>
        </p:scale>
        <p:origin x="29" y="-1243"/>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5/10/2019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5/10/2019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5/10/2019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5/10/2019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hart" Target="../charts/chart1.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0"/>
            <a:ext cx="32918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153668"/>
            <a:ext cx="27980640" cy="1706882"/>
          </a:xfrm>
        </p:spPr>
        <p:txBody>
          <a:bodyPr anchor="b">
            <a:normAutofit/>
          </a:bodyPr>
          <a:lstStyle/>
          <a:p>
            <a:pPr algn="l"/>
            <a:r>
              <a:rPr lang="en-US" sz="11500" b="1" dirty="0">
                <a:solidFill>
                  <a:srgbClr val="FFFFFF"/>
                </a:solidFill>
                <a:latin typeface="Encode Sans Normal Black" charset="0"/>
                <a:ea typeface="Encode Sans Normal Black" charset="0"/>
                <a:cs typeface="Encode Sans Normal Black" charset="0"/>
              </a:rPr>
              <a:t>Deep learning for Knee Bone Segmentation</a:t>
            </a:r>
          </a:p>
        </p:txBody>
      </p:sp>
      <p:sp>
        <p:nvSpPr>
          <p:cNvPr id="10" name="TextBox 9"/>
          <p:cNvSpPr txBox="1"/>
          <p:nvPr/>
        </p:nvSpPr>
        <p:spPr>
          <a:xfrm>
            <a:off x="1168400" y="3950209"/>
            <a:ext cx="20922343" cy="553998"/>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Ian Carvalho, Dishant Desai</a:t>
            </a:r>
          </a:p>
        </p:txBody>
      </p:sp>
      <p:sp>
        <p:nvSpPr>
          <p:cNvPr id="11" name="TextBox 10"/>
          <p:cNvSpPr txBox="1"/>
          <p:nvPr/>
        </p:nvSpPr>
        <p:spPr>
          <a:xfrm>
            <a:off x="1137735" y="6022015"/>
            <a:ext cx="6967728" cy="4493538"/>
          </a:xfrm>
          <a:prstGeom prst="rect">
            <a:avLst/>
          </a:prstGeom>
          <a:noFill/>
        </p:spPr>
        <p:txBody>
          <a:bodyPr wrap="square" rtlCol="0">
            <a:spAutoFit/>
          </a:bodyPr>
          <a:lstStyle/>
          <a:p>
            <a:r>
              <a:rPr lang="en-US" sz="2200" dirty="0">
                <a:latin typeface="Uni Sans Book" charset="0"/>
                <a:ea typeface="Uni Sans Book" charset="0"/>
                <a:cs typeface="Uni Sans Book" charset="0"/>
              </a:rPr>
              <a:t>This work uses image segmentation techniques in order to correctly segment the Knee Tibia bone. In image segmentation, the main goal is to partition a digital image into a set of pixels and it’s usually used for locating objects and boundaries in images [1]. </a:t>
            </a:r>
          </a:p>
          <a:p>
            <a:r>
              <a:rPr lang="en-US" sz="2200" dirty="0">
                <a:latin typeface="Uni Sans Book" charset="0"/>
                <a:ea typeface="Uni Sans Book" charset="0"/>
                <a:cs typeface="Uni Sans Book" charset="0"/>
              </a:rPr>
              <a:t>In the medical field, It’s relevant to apply Deep Learning to segmentation problems, it’s usually a time consuming process that requires expertise. Deep learning systems usually are adopted under the supervision of a certified doctor because of liability issues. But considering that, given enough data, some Artificial Intelligence models are already more accurate, on average, than doctors, these tools provide a valuable resource inside the hospitals.</a:t>
            </a:r>
          </a:p>
        </p:txBody>
      </p:sp>
      <p:grpSp>
        <p:nvGrpSpPr>
          <p:cNvPr id="23" name="Group 22" descr="Section Header and gold boundless bar"/>
          <p:cNvGrpSpPr/>
          <p:nvPr/>
        </p:nvGrpSpPr>
        <p:grpSpPr>
          <a:xfrm>
            <a:off x="8919188" y="10586430"/>
            <a:ext cx="6972300" cy="904357"/>
            <a:chOff x="8956548" y="11722608"/>
            <a:chExt cx="6972300" cy="904357"/>
          </a:xfrm>
        </p:grpSpPr>
        <p:sp>
          <p:nvSpPr>
            <p:cNvPr id="16" name="TextBox 15" descr="Section Header and gold boundless ba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METHODOLOGY</a:t>
              </a:r>
            </a:p>
          </p:txBody>
        </p:sp>
        <p:pic>
          <p:nvPicPr>
            <p:cNvPr id="18" name="Picture 17"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19" name="TextBox 18"/>
          <p:cNvSpPr txBox="1"/>
          <p:nvPr/>
        </p:nvSpPr>
        <p:spPr>
          <a:xfrm>
            <a:off x="9029699" y="11817796"/>
            <a:ext cx="6972301" cy="9571851"/>
          </a:xfrm>
          <a:prstGeom prst="rect">
            <a:avLst/>
          </a:prstGeom>
          <a:noFill/>
        </p:spPr>
        <p:txBody>
          <a:bodyPr wrap="square" rtlCol="0">
            <a:spAutoFit/>
          </a:bodyPr>
          <a:lstStyle/>
          <a:p>
            <a:r>
              <a:rPr lang="en-US" sz="2200" dirty="0">
                <a:latin typeface="Open Sans" charset="0"/>
                <a:ea typeface="Open Sans" charset="0"/>
                <a:cs typeface="Open Sans" charset="0"/>
              </a:rPr>
              <a:t>Once the dataset was labeled and preprocessed, training, validation and testing dataset were split taking care to not separate images from the same subjects, as this could lead to bleeding information from testing set into the training set, which could impact performance on a totally new dataset.</a:t>
            </a:r>
          </a:p>
          <a:p>
            <a:r>
              <a:rPr lang="en-US" sz="2200" dirty="0">
                <a:latin typeface="Open Sans" charset="0"/>
                <a:ea typeface="Open Sans" charset="0"/>
                <a:cs typeface="Open Sans" charset="0"/>
              </a:rPr>
              <a:t>Image augmentation techniques were use to increase the size of the training dataset. Rotation, shift, and zoom transformations were applied to the training dataset increasing it to a factor of 2.</a:t>
            </a:r>
          </a:p>
          <a:p>
            <a:r>
              <a:rPr lang="en-US" sz="2200" dirty="0">
                <a:latin typeface="Open Sans" charset="0"/>
                <a:ea typeface="Open Sans" charset="0"/>
                <a:cs typeface="Open Sans" charset="0"/>
              </a:rPr>
              <a:t>The </a:t>
            </a:r>
            <a:r>
              <a:rPr lang="en-US" sz="2200" dirty="0" err="1">
                <a:latin typeface="Open Sans" charset="0"/>
                <a:ea typeface="Open Sans" charset="0"/>
                <a:cs typeface="Open Sans" charset="0"/>
              </a:rPr>
              <a:t>Unet</a:t>
            </a:r>
            <a:r>
              <a:rPr lang="en-US" sz="2200" dirty="0">
                <a:latin typeface="Open Sans" charset="0"/>
                <a:ea typeface="Open Sans" charset="0"/>
                <a:cs typeface="Open Sans" charset="0"/>
              </a:rPr>
              <a:t> Architecture, as described in [2], was the chosen architecture because of its proven efficiency [1]  for medical image segmentation. Because of the reduced size of the dataset, using a more complex model would probably lead to </a:t>
            </a:r>
            <a:r>
              <a:rPr lang="en-US" sz="2200" dirty="0" err="1">
                <a:latin typeface="Open Sans" charset="0"/>
                <a:ea typeface="Open Sans" charset="0"/>
                <a:cs typeface="Open Sans" charset="0"/>
              </a:rPr>
              <a:t>overfitting</a:t>
            </a:r>
            <a:r>
              <a:rPr lang="en-US" sz="2200" dirty="0">
                <a:latin typeface="Open Sans" charset="0"/>
                <a:ea typeface="Open Sans" charset="0"/>
                <a:cs typeface="Open Sans" charset="0"/>
              </a:rPr>
              <a:t>, even considering the image augmentations. Dice score was chosen as the evaluation metric.</a:t>
            </a:r>
          </a:p>
          <a:p>
            <a:r>
              <a:rPr lang="en-US" sz="2200" dirty="0">
                <a:latin typeface="Open Sans" charset="0"/>
                <a:ea typeface="Open Sans" charset="0"/>
                <a:cs typeface="Open Sans" charset="0"/>
              </a:rPr>
              <a:t>The model was trained in batches of 8 images until the Dice score on the validation set would not increase for 5 epochs.</a:t>
            </a:r>
          </a:p>
          <a:p>
            <a:r>
              <a:rPr lang="en-US" sz="2200" dirty="0">
                <a:latin typeface="Open Sans" charset="0"/>
                <a:ea typeface="Open Sans" charset="0"/>
                <a:cs typeface="Open Sans" charset="0"/>
              </a:rPr>
              <a:t>Three experiments were realized and their scores, compared. Each of the experiments used a different number of images for training. </a:t>
            </a:r>
          </a:p>
          <a:p>
            <a:r>
              <a:rPr lang="en-US" sz="2200" dirty="0">
                <a:latin typeface="Open Sans" charset="0"/>
                <a:ea typeface="Open Sans" charset="0"/>
                <a:cs typeface="Open Sans" charset="0"/>
              </a:rPr>
              <a:t>The first experiment, used the images from 10 subjects split as described. The second experiment used all images in the dataset and the final experiment applied image augmentation to the full dataset as described before.</a:t>
            </a:r>
          </a:p>
        </p:txBody>
      </p:sp>
      <p:grpSp>
        <p:nvGrpSpPr>
          <p:cNvPr id="25" name="Group 24" descr="Section Header and gold boundless bar"/>
          <p:cNvGrpSpPr/>
          <p:nvPr/>
        </p:nvGrpSpPr>
        <p:grpSpPr>
          <a:xfrm>
            <a:off x="16916400" y="5236522"/>
            <a:ext cx="6972300" cy="904357"/>
            <a:chOff x="8956548" y="11722608"/>
            <a:chExt cx="6972300" cy="904357"/>
          </a:xfrm>
        </p:grpSpPr>
        <p:sp>
          <p:nvSpPr>
            <p:cNvPr id="26" name="TextBox 25" descr="Section Header placeholde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p>
          </p:txBody>
        </p:sp>
        <p:pic>
          <p:nvPicPr>
            <p:cNvPr id="27" name="Picture 26"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grpSp>
        <p:nvGrpSpPr>
          <p:cNvPr id="29" name="Group 28" descr="Section Header and gold boundless bar"/>
          <p:cNvGrpSpPr/>
          <p:nvPr/>
        </p:nvGrpSpPr>
        <p:grpSpPr>
          <a:xfrm>
            <a:off x="24766523" y="10692637"/>
            <a:ext cx="6972300" cy="904357"/>
            <a:chOff x="8956548" y="11722608"/>
            <a:chExt cx="6972300" cy="904357"/>
          </a:xfrm>
        </p:grpSpPr>
        <p:sp>
          <p:nvSpPr>
            <p:cNvPr id="30" name="TextBox 29" descr="Section Header "/>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CONCLUSION</a:t>
              </a:r>
            </a:p>
          </p:txBody>
        </p:sp>
        <p:pic>
          <p:nvPicPr>
            <p:cNvPr id="31" name="Picture 30"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2" name="TextBox 31"/>
          <p:cNvSpPr txBox="1"/>
          <p:nvPr/>
        </p:nvSpPr>
        <p:spPr>
          <a:xfrm>
            <a:off x="24839674" y="11978315"/>
            <a:ext cx="6972301" cy="369332"/>
          </a:xfrm>
          <a:prstGeom prst="rect">
            <a:avLst/>
          </a:prstGeom>
          <a:noFill/>
        </p:spPr>
        <p:txBody>
          <a:bodyPr wrap="square" rtlCol="0">
            <a:spAutoFit/>
          </a:bodyPr>
          <a:lstStyle/>
          <a:p>
            <a:endParaRPr lang="en-US" sz="1800" dirty="0">
              <a:latin typeface="Open Sans" charset="0"/>
              <a:ea typeface="Open Sans" charset="0"/>
              <a:cs typeface="Open Sans" charset="0"/>
            </a:endParaRPr>
          </a:p>
        </p:txBody>
      </p:sp>
      <p:sp>
        <p:nvSpPr>
          <p:cNvPr id="36" name="TextBox 35"/>
          <p:cNvSpPr txBox="1"/>
          <p:nvPr/>
        </p:nvSpPr>
        <p:spPr>
          <a:xfrm>
            <a:off x="16916399" y="16994327"/>
            <a:ext cx="6972301" cy="369332"/>
          </a:xfrm>
          <a:prstGeom prst="rect">
            <a:avLst/>
          </a:prstGeom>
          <a:noFill/>
        </p:spPr>
        <p:txBody>
          <a:bodyPr wrap="square" rtlCol="0">
            <a:spAutoFit/>
          </a:bodyPr>
          <a:lstStyle/>
          <a:p>
            <a:endParaRPr lang="en-US" sz="1800" dirty="0">
              <a:latin typeface="Open Sans" charset="0"/>
              <a:ea typeface="Open Sans" charset="0"/>
              <a:cs typeface="Open Sans" charset="0"/>
            </a:endParaRPr>
          </a:p>
        </p:txBody>
      </p:sp>
      <p:graphicFrame>
        <p:nvGraphicFramePr>
          <p:cNvPr id="55" name="Chart 54" descr="ring chart place holder"/>
          <p:cNvGraphicFramePr/>
          <p:nvPr>
            <p:extLst>
              <p:ext uri="{D42A27DB-BD31-4B8C-83A1-F6EECF244321}">
                <p14:modId xmlns:p14="http://schemas.microsoft.com/office/powerpoint/2010/main" val="532496816"/>
              </p:ext>
            </p:extLst>
          </p:nvPr>
        </p:nvGraphicFramePr>
        <p:xfrm>
          <a:off x="20815557" y="11630522"/>
          <a:ext cx="2920211" cy="3219244"/>
        </p:xfrm>
        <a:graphic>
          <a:graphicData uri="http://schemas.openxmlformats.org/drawingml/2006/chart">
            <c:chart xmlns:c="http://schemas.openxmlformats.org/drawingml/2006/chart" xmlns:r="http://schemas.openxmlformats.org/officeDocument/2006/relationships" r:id="rId3"/>
          </a:graphicData>
        </a:graphic>
      </p:graphicFrame>
      <p:pic>
        <p:nvPicPr>
          <p:cNvPr id="47" name="Picture 46" descr="Gold Boundless Bar" title="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 name="Straight Connector 4" descr="Gold rule line divider"/>
          <p:cNvCxnSpPr/>
          <p:nvPr/>
        </p:nvCxnSpPr>
        <p:spPr>
          <a:xfrm>
            <a:off x="8598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213BA27-521F-4AAD-887B-A4C8EBF2D9ED}"/>
              </a:ext>
            </a:extLst>
          </p:cNvPr>
          <p:cNvSpPr/>
          <p:nvPr/>
        </p:nvSpPr>
        <p:spPr>
          <a:xfrm>
            <a:off x="1065156" y="10692637"/>
            <a:ext cx="6629399" cy="707886"/>
          </a:xfrm>
          <a:prstGeom prst="rect">
            <a:avLst/>
          </a:prstGeom>
        </p:spPr>
        <p:txBody>
          <a:bodyPr wrap="square">
            <a:spAutoFit/>
          </a:bodyPr>
          <a:lstStyle/>
          <a:p>
            <a:r>
              <a:rPr lang="en-US" sz="4000" b="1" dirty="0">
                <a:latin typeface="Encode Sans Normal Black" charset="0"/>
              </a:rPr>
              <a:t>Dataset</a:t>
            </a:r>
            <a:endParaRPr lang="en-IN" sz="4000" dirty="0"/>
          </a:p>
        </p:txBody>
      </p:sp>
      <p:pic>
        <p:nvPicPr>
          <p:cNvPr id="50" name="Picture 49" descr="Gold boundless bar">
            <a:extLst>
              <a:ext uri="{FF2B5EF4-FFF2-40B4-BE49-F238E27FC236}">
                <a16:creationId xmlns:a16="http://schemas.microsoft.com/office/drawing/2014/main" id="{FF222D0C-E6DA-4127-9B3E-3C2A05D6C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67" y="11305723"/>
            <a:ext cx="1399032" cy="112776"/>
          </a:xfrm>
          <a:prstGeom prst="rect">
            <a:avLst/>
          </a:prstGeom>
        </p:spPr>
      </p:pic>
      <p:pic>
        <p:nvPicPr>
          <p:cNvPr id="54" name="Picture 53" descr="Gold boundless bar">
            <a:extLst>
              <a:ext uri="{FF2B5EF4-FFF2-40B4-BE49-F238E27FC236}">
                <a16:creationId xmlns:a16="http://schemas.microsoft.com/office/drawing/2014/main" id="{F63C815A-BCCC-49BD-87E9-FAA8C0B1C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885834"/>
            <a:ext cx="1399032" cy="112776"/>
          </a:xfrm>
          <a:prstGeom prst="rect">
            <a:avLst/>
          </a:prstGeom>
        </p:spPr>
      </p:pic>
      <p:sp>
        <p:nvSpPr>
          <p:cNvPr id="58" name="TextBox 57" descr="Section Header and gold boundless bar">
            <a:extLst>
              <a:ext uri="{FF2B5EF4-FFF2-40B4-BE49-F238E27FC236}">
                <a16:creationId xmlns:a16="http://schemas.microsoft.com/office/drawing/2014/main" id="{C20FAC42-B250-4D02-AA64-704813DFFBCC}"/>
              </a:ext>
            </a:extLst>
          </p:cNvPr>
          <p:cNvSpPr txBox="1"/>
          <p:nvPr/>
        </p:nvSpPr>
        <p:spPr>
          <a:xfrm>
            <a:off x="1112967" y="5154543"/>
            <a:ext cx="6972300" cy="707886"/>
          </a:xfrm>
          <a:prstGeom prst="rect">
            <a:avLst/>
          </a:prstGeom>
          <a:noFill/>
        </p:spPr>
        <p:txBody>
          <a:bodyPr wrap="square" rtlCol="0">
            <a:spAutoFit/>
          </a:bodyPr>
          <a:lstStyle/>
          <a:p>
            <a:r>
              <a:rPr lang="en-US" sz="4000" b="1" dirty="0">
                <a:latin typeface="Encode Sans Normal Black" charset="0"/>
              </a:rPr>
              <a:t>INTRODUCTION</a:t>
            </a:r>
            <a:endParaRPr lang="en-US" sz="4000" b="1" dirty="0">
              <a:latin typeface="Encode Sans Normal Black" charset="0"/>
              <a:ea typeface="Encode Sans Normal Black" charset="0"/>
              <a:cs typeface="Encode Sans Normal Black" charset="0"/>
            </a:endParaRPr>
          </a:p>
        </p:txBody>
      </p:sp>
      <p:pic>
        <p:nvPicPr>
          <p:cNvPr id="12" name="Picture 11">
            <a:extLst>
              <a:ext uri="{FF2B5EF4-FFF2-40B4-BE49-F238E27FC236}">
                <a16:creationId xmlns:a16="http://schemas.microsoft.com/office/drawing/2014/main" id="{82EB4948-39CA-43DF-83F1-E151D0E4B387}"/>
              </a:ext>
            </a:extLst>
          </p:cNvPr>
          <p:cNvPicPr>
            <a:picLocks noChangeAspect="1"/>
          </p:cNvPicPr>
          <p:nvPr/>
        </p:nvPicPr>
        <p:blipFill>
          <a:blip r:embed="rId5"/>
          <a:stretch>
            <a:fillRect/>
          </a:stretch>
        </p:blipFill>
        <p:spPr>
          <a:xfrm>
            <a:off x="8891247" y="5576310"/>
            <a:ext cx="6978034" cy="3555421"/>
          </a:xfrm>
          <a:prstGeom prst="rect">
            <a:avLst/>
          </a:prstGeom>
        </p:spPr>
      </p:pic>
      <p:cxnSp>
        <p:nvCxnSpPr>
          <p:cNvPr id="65" name="Straight Connector 64" descr="Gold rule line divider">
            <a:extLst>
              <a:ext uri="{FF2B5EF4-FFF2-40B4-BE49-F238E27FC236}">
                <a16:creationId xmlns:a16="http://schemas.microsoft.com/office/drawing/2014/main" id="{F50F22ED-0D66-4EC4-8EA4-8294E0F5EB64}"/>
              </a:ext>
            </a:extLst>
          </p:cNvPr>
          <p:cNvCxnSpPr/>
          <p:nvPr/>
        </p:nvCxnSpPr>
        <p:spPr>
          <a:xfrm>
            <a:off x="16443855" y="5862429"/>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4C2440C-B7CF-4BED-9C82-04EA806DB6A4}"/>
              </a:ext>
            </a:extLst>
          </p:cNvPr>
          <p:cNvSpPr txBox="1"/>
          <p:nvPr/>
        </p:nvSpPr>
        <p:spPr>
          <a:xfrm>
            <a:off x="9329224" y="9826066"/>
            <a:ext cx="7204044" cy="430887"/>
          </a:xfrm>
          <a:prstGeom prst="rect">
            <a:avLst/>
          </a:prstGeom>
          <a:noFill/>
        </p:spPr>
        <p:txBody>
          <a:bodyPr wrap="square" rtlCol="0">
            <a:spAutoFit/>
          </a:bodyPr>
          <a:lstStyle/>
          <a:p>
            <a:r>
              <a:rPr lang="en-IN" sz="2200" dirty="0"/>
              <a:t>U-Net Architecture [2]</a:t>
            </a:r>
          </a:p>
        </p:txBody>
      </p:sp>
      <p:sp>
        <p:nvSpPr>
          <p:cNvPr id="51" name="TextBox 50"/>
          <p:cNvSpPr txBox="1"/>
          <p:nvPr/>
        </p:nvSpPr>
        <p:spPr>
          <a:xfrm>
            <a:off x="1105743" y="11545864"/>
            <a:ext cx="6967728" cy="3477875"/>
          </a:xfrm>
          <a:prstGeom prst="rect">
            <a:avLst/>
          </a:prstGeom>
          <a:noFill/>
        </p:spPr>
        <p:txBody>
          <a:bodyPr wrap="square" rtlCol="0">
            <a:spAutoFit/>
          </a:bodyPr>
          <a:lstStyle/>
          <a:p>
            <a:r>
              <a:rPr lang="en-US" sz="2200" dirty="0">
                <a:latin typeface="Uni Sans Book" charset="0"/>
                <a:ea typeface="Uni Sans Book" charset="0"/>
                <a:cs typeface="Uni Sans Book" charset="0"/>
              </a:rPr>
              <a:t>The dataset consisted in MRI images from knee of different patients. As the main goal of this work was to successfully segment the Tibia bone, the dataset was label by drawing a mask around the bone area for each slice of the MRI.</a:t>
            </a:r>
          </a:p>
          <a:p>
            <a:r>
              <a:rPr lang="en-US" sz="2200" dirty="0">
                <a:latin typeface="Uni Sans Book" charset="0"/>
                <a:ea typeface="Uni Sans Book" charset="0"/>
                <a:cs typeface="Uni Sans Book" charset="0"/>
              </a:rPr>
              <a:t>After the labeling, images would be converted to PNG format and split into training, validation and testing dataset with the following ratios: 0.6/0.2/0.2.</a:t>
            </a:r>
          </a:p>
          <a:p>
            <a:r>
              <a:rPr lang="en-US" sz="2200" dirty="0">
                <a:latin typeface="Uni Sans Book" charset="0"/>
                <a:ea typeface="Uni Sans Book" charset="0"/>
                <a:cs typeface="Uni Sans Book" charset="0"/>
              </a:rPr>
              <a:t>Preprocessing techniques were used to standardize the image and center the pixel values according to a normal distribution.</a:t>
            </a:r>
          </a:p>
        </p:txBody>
      </p:sp>
      <p:sp>
        <p:nvSpPr>
          <p:cNvPr id="60" name="TextBox 59"/>
          <p:cNvSpPr txBox="1"/>
          <p:nvPr/>
        </p:nvSpPr>
        <p:spPr>
          <a:xfrm>
            <a:off x="24882295" y="11675917"/>
            <a:ext cx="6972301" cy="3477875"/>
          </a:xfrm>
          <a:prstGeom prst="rect">
            <a:avLst/>
          </a:prstGeom>
          <a:noFill/>
        </p:spPr>
        <p:txBody>
          <a:bodyPr wrap="square" rtlCol="0">
            <a:spAutoFit/>
          </a:bodyPr>
          <a:lstStyle/>
          <a:p>
            <a:r>
              <a:rPr lang="en-US" sz="2200" dirty="0">
                <a:latin typeface="Open Sans" charset="0"/>
                <a:ea typeface="Open Sans" charset="0"/>
                <a:cs typeface="Open Sans" charset="0"/>
              </a:rPr>
              <a:t>Even though, I reasonable Dice score was achieved with the partial dataset, it’s noticeable the gap between training and testing scores, indicating </a:t>
            </a:r>
            <a:r>
              <a:rPr lang="en-US" sz="2200" dirty="0" err="1">
                <a:latin typeface="Open Sans" charset="0"/>
                <a:ea typeface="Open Sans" charset="0"/>
                <a:cs typeface="Open Sans" charset="0"/>
              </a:rPr>
              <a:t>overfitting</a:t>
            </a:r>
            <a:r>
              <a:rPr lang="en-US" sz="2200" dirty="0">
                <a:latin typeface="Open Sans" charset="0"/>
                <a:ea typeface="Open Sans" charset="0"/>
                <a:cs typeface="Open Sans" charset="0"/>
              </a:rPr>
              <a:t>. All three experiments were able to successfully segment the bone in most of </a:t>
            </a:r>
            <a:r>
              <a:rPr lang="en-US" sz="2200">
                <a:latin typeface="Open Sans" charset="0"/>
                <a:ea typeface="Open Sans" charset="0"/>
                <a:cs typeface="Open Sans" charset="0"/>
              </a:rPr>
              <a:t>the cases.</a:t>
            </a:r>
            <a:r>
              <a:rPr lang="en-US" sz="2200" dirty="0">
                <a:latin typeface="Open Sans" charset="0"/>
                <a:ea typeface="Open Sans" charset="0"/>
                <a:cs typeface="Open Sans" charset="0"/>
              </a:rPr>
              <a:t> </a:t>
            </a:r>
            <a:r>
              <a:rPr lang="en-US" sz="2200">
                <a:latin typeface="Open Sans" charset="0"/>
                <a:ea typeface="Open Sans" charset="0"/>
                <a:cs typeface="Open Sans" charset="0"/>
              </a:rPr>
              <a:t>The </a:t>
            </a:r>
            <a:r>
              <a:rPr lang="en-US" sz="2200" dirty="0">
                <a:latin typeface="Open Sans" charset="0"/>
                <a:ea typeface="Open Sans" charset="0"/>
                <a:cs typeface="Open Sans" charset="0"/>
              </a:rPr>
              <a:t>augmented obtained a slight better performance, but it didn’t justify the longer running time. Further investigation is necessary for testing the impact of different hyper-parameters as learning rate and batch size to the performance.</a:t>
            </a:r>
          </a:p>
        </p:txBody>
      </p:sp>
      <p:grpSp>
        <p:nvGrpSpPr>
          <p:cNvPr id="73" name="Group 72" descr="Section Header and gold boundless bar"/>
          <p:cNvGrpSpPr/>
          <p:nvPr/>
        </p:nvGrpSpPr>
        <p:grpSpPr>
          <a:xfrm>
            <a:off x="24723902" y="16006882"/>
            <a:ext cx="6972300" cy="904357"/>
            <a:chOff x="8956548" y="11722608"/>
            <a:chExt cx="6972300" cy="904357"/>
          </a:xfrm>
        </p:grpSpPr>
        <p:sp>
          <p:nvSpPr>
            <p:cNvPr id="74" name="TextBox 73" descr="Section Header "/>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References</a:t>
              </a:r>
            </a:p>
          </p:txBody>
        </p:sp>
        <p:pic>
          <p:nvPicPr>
            <p:cNvPr id="75" name="Picture 74"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76" name="TextBox 75"/>
          <p:cNvSpPr txBox="1"/>
          <p:nvPr/>
        </p:nvSpPr>
        <p:spPr>
          <a:xfrm>
            <a:off x="24839674" y="17029249"/>
            <a:ext cx="6972301" cy="1815882"/>
          </a:xfrm>
          <a:prstGeom prst="rect">
            <a:avLst/>
          </a:prstGeom>
          <a:noFill/>
        </p:spPr>
        <p:txBody>
          <a:bodyPr wrap="square" rtlCol="0">
            <a:spAutoFit/>
          </a:bodyPr>
          <a:lstStyle/>
          <a:p>
            <a:r>
              <a:rPr lang="en-US" sz="1600" dirty="0"/>
              <a:t>[1] Pham, </a:t>
            </a:r>
            <a:r>
              <a:rPr lang="en-US" sz="1600" dirty="0" err="1"/>
              <a:t>Dzung</a:t>
            </a:r>
            <a:r>
              <a:rPr lang="en-US" sz="1600" dirty="0"/>
              <a:t> L., </a:t>
            </a:r>
            <a:r>
              <a:rPr lang="en-US" sz="1600" dirty="0" err="1"/>
              <a:t>Chenyang</a:t>
            </a:r>
            <a:r>
              <a:rPr lang="en-US" sz="1600" dirty="0"/>
              <a:t> Xu, and Jerry L. Prince. "Current methods in medical image segmentation." </a:t>
            </a:r>
            <a:r>
              <a:rPr lang="en-US" sz="1600" i="1" dirty="0"/>
              <a:t>Annual review of biomedical engineering</a:t>
            </a:r>
            <a:r>
              <a:rPr lang="en-US" sz="1600" dirty="0"/>
              <a:t> 2.1 (2000): 315-337.</a:t>
            </a:r>
          </a:p>
          <a:p>
            <a:r>
              <a:rPr lang="en-US" sz="1600" dirty="0">
                <a:latin typeface="Open Sans" charset="0"/>
                <a:ea typeface="Open Sans" charset="0"/>
                <a:cs typeface="Open Sans" charset="0"/>
              </a:rPr>
              <a:t>[2] Long, Jonathan, Evan </a:t>
            </a:r>
            <a:r>
              <a:rPr lang="en-US" sz="1600" dirty="0" err="1">
                <a:latin typeface="Open Sans" charset="0"/>
                <a:ea typeface="Open Sans" charset="0"/>
                <a:cs typeface="Open Sans" charset="0"/>
              </a:rPr>
              <a:t>Shelhamer</a:t>
            </a:r>
            <a:r>
              <a:rPr lang="en-US" sz="1600" dirty="0">
                <a:latin typeface="Open Sans" charset="0"/>
                <a:ea typeface="Open Sans" charset="0"/>
                <a:cs typeface="Open Sans" charset="0"/>
              </a:rPr>
              <a:t>, and Trevor Darrell. "Fully convolutional networks for semantic segmentation." Proceedings of the IEEE conference on computer vision and pattern recognition. 2015.Long, J., </a:t>
            </a:r>
            <a:r>
              <a:rPr lang="en-US" sz="1600" dirty="0" err="1">
                <a:latin typeface="Open Sans" charset="0"/>
                <a:ea typeface="Open Sans" charset="0"/>
                <a:cs typeface="Open Sans" charset="0"/>
              </a:rPr>
              <a:t>Shelhamer</a:t>
            </a:r>
            <a:r>
              <a:rPr lang="en-US" sz="1600" dirty="0">
                <a:latin typeface="Open Sans" charset="0"/>
                <a:ea typeface="Open Sans" charset="0"/>
                <a:cs typeface="Open Sans" charset="0"/>
              </a:rPr>
              <a:t>, E., &amp; Darrell, T. (2011)</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995" y="18214279"/>
            <a:ext cx="2765859" cy="276585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7620" y="18214279"/>
            <a:ext cx="2805358" cy="280535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8415" y="15258810"/>
            <a:ext cx="2782956" cy="2782956"/>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4891" y="15258810"/>
            <a:ext cx="2782956" cy="2782956"/>
          </a:xfrm>
          <a:prstGeom prst="rect">
            <a:avLst/>
          </a:prstGeom>
        </p:spPr>
      </p:pic>
      <p:sp>
        <p:nvSpPr>
          <p:cNvPr id="77" name="TextBox 76">
            <a:extLst>
              <a:ext uri="{FF2B5EF4-FFF2-40B4-BE49-F238E27FC236}">
                <a16:creationId xmlns:a16="http://schemas.microsoft.com/office/drawing/2014/main" id="{24C2440C-B7CF-4BED-9C82-04EA806DB6A4}"/>
              </a:ext>
            </a:extLst>
          </p:cNvPr>
          <p:cNvSpPr txBox="1"/>
          <p:nvPr/>
        </p:nvSpPr>
        <p:spPr>
          <a:xfrm>
            <a:off x="1065156" y="21232306"/>
            <a:ext cx="6355080" cy="430676"/>
          </a:xfrm>
          <a:prstGeom prst="rect">
            <a:avLst/>
          </a:prstGeom>
          <a:noFill/>
        </p:spPr>
        <p:txBody>
          <a:bodyPr wrap="square" rtlCol="0">
            <a:spAutoFit/>
          </a:bodyPr>
          <a:lstStyle/>
          <a:p>
            <a:r>
              <a:rPr lang="en-IN" sz="2200" dirty="0"/>
              <a:t>Sample of dataset: Images and </a:t>
            </a:r>
            <a:r>
              <a:rPr lang="en-IN" sz="2200" dirty="0" err="1"/>
              <a:t>Labeling</a:t>
            </a:r>
            <a:endParaRPr lang="en-IN" sz="2200"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28112" y="16168412"/>
            <a:ext cx="6364890" cy="4361355"/>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178982" y="11735371"/>
            <a:ext cx="6379505" cy="4314530"/>
          </a:xfrm>
          <a:prstGeom prst="rect">
            <a:avLst/>
          </a:prstGeom>
        </p:spPr>
      </p:pic>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t="5383" b="-1897"/>
          <a:stretch/>
        </p:blipFill>
        <p:spPr>
          <a:xfrm>
            <a:off x="25172389" y="4979128"/>
            <a:ext cx="6075326" cy="5652000"/>
          </a:xfrm>
          <a:prstGeom prst="rect">
            <a:avLst/>
          </a:prstGeom>
        </p:spPr>
      </p:pic>
      <p:sp>
        <p:nvSpPr>
          <p:cNvPr id="79" name="TextBox 78">
            <a:extLst>
              <a:ext uri="{FF2B5EF4-FFF2-40B4-BE49-F238E27FC236}">
                <a16:creationId xmlns:a16="http://schemas.microsoft.com/office/drawing/2014/main" id="{24C2440C-B7CF-4BED-9C82-04EA806DB6A4}"/>
              </a:ext>
            </a:extLst>
          </p:cNvPr>
          <p:cNvSpPr txBox="1"/>
          <p:nvPr/>
        </p:nvSpPr>
        <p:spPr>
          <a:xfrm>
            <a:off x="17355572" y="20531360"/>
            <a:ext cx="7204044" cy="430887"/>
          </a:xfrm>
          <a:prstGeom prst="rect">
            <a:avLst/>
          </a:prstGeom>
          <a:noFill/>
        </p:spPr>
        <p:txBody>
          <a:bodyPr wrap="square" rtlCol="0">
            <a:spAutoFit/>
          </a:bodyPr>
          <a:lstStyle/>
          <a:p>
            <a:r>
              <a:rPr lang="en-IN" sz="2200" dirty="0"/>
              <a:t>Training History for </a:t>
            </a:r>
            <a:r>
              <a:rPr lang="en-IN" sz="2200"/>
              <a:t>Augmented Dataset</a:t>
            </a:r>
            <a:endParaRPr lang="en-IN" sz="2200" dirty="0"/>
          </a:p>
        </p:txBody>
      </p:sp>
      <p:sp>
        <p:nvSpPr>
          <p:cNvPr id="80" name="TextBox 79">
            <a:extLst>
              <a:ext uri="{FF2B5EF4-FFF2-40B4-BE49-F238E27FC236}">
                <a16:creationId xmlns:a16="http://schemas.microsoft.com/office/drawing/2014/main" id="{24C2440C-B7CF-4BED-9C82-04EA806DB6A4}"/>
              </a:ext>
            </a:extLst>
          </p:cNvPr>
          <p:cNvSpPr txBox="1"/>
          <p:nvPr/>
        </p:nvSpPr>
        <p:spPr>
          <a:xfrm>
            <a:off x="25879857" y="10307301"/>
            <a:ext cx="7204044" cy="430887"/>
          </a:xfrm>
          <a:prstGeom prst="rect">
            <a:avLst/>
          </a:prstGeom>
          <a:noFill/>
        </p:spPr>
        <p:txBody>
          <a:bodyPr wrap="square" rtlCol="0">
            <a:spAutoFit/>
          </a:bodyPr>
          <a:lstStyle/>
          <a:p>
            <a:r>
              <a:rPr lang="en-IN" sz="2200" dirty="0"/>
              <a:t>Segmentation Example</a:t>
            </a:r>
          </a:p>
        </p:txBody>
      </p:sp>
      <p:graphicFrame>
        <p:nvGraphicFramePr>
          <p:cNvPr id="44" name="Table 43"/>
          <p:cNvGraphicFramePr>
            <a:graphicFrameLocks noGrp="1"/>
          </p:cNvGraphicFramePr>
          <p:nvPr>
            <p:extLst>
              <p:ext uri="{D42A27DB-BD31-4B8C-83A1-F6EECF244321}">
                <p14:modId xmlns:p14="http://schemas.microsoft.com/office/powerpoint/2010/main" val="1363180003"/>
              </p:ext>
            </p:extLst>
          </p:nvPr>
        </p:nvGraphicFramePr>
        <p:xfrm>
          <a:off x="16679569" y="9043850"/>
          <a:ext cx="7458800" cy="1981200"/>
        </p:xfrm>
        <a:graphic>
          <a:graphicData uri="http://schemas.openxmlformats.org/drawingml/2006/table">
            <a:tbl>
              <a:tblPr firstRow="1" bandRow="1">
                <a:tableStyleId>{5C22544A-7EE6-4342-B048-85BDC9FD1C3A}</a:tableStyleId>
              </a:tblPr>
              <a:tblGrid>
                <a:gridCol w="1864700">
                  <a:extLst>
                    <a:ext uri="{9D8B030D-6E8A-4147-A177-3AD203B41FA5}">
                      <a16:colId xmlns:a16="http://schemas.microsoft.com/office/drawing/2014/main" val="20000"/>
                    </a:ext>
                  </a:extLst>
                </a:gridCol>
                <a:gridCol w="1864700">
                  <a:extLst>
                    <a:ext uri="{9D8B030D-6E8A-4147-A177-3AD203B41FA5}">
                      <a16:colId xmlns:a16="http://schemas.microsoft.com/office/drawing/2014/main" val="20001"/>
                    </a:ext>
                  </a:extLst>
                </a:gridCol>
                <a:gridCol w="1864700">
                  <a:extLst>
                    <a:ext uri="{9D8B030D-6E8A-4147-A177-3AD203B41FA5}">
                      <a16:colId xmlns:a16="http://schemas.microsoft.com/office/drawing/2014/main" val="20002"/>
                    </a:ext>
                  </a:extLst>
                </a:gridCol>
                <a:gridCol w="1864700">
                  <a:extLst>
                    <a:ext uri="{9D8B030D-6E8A-4147-A177-3AD203B41FA5}">
                      <a16:colId xmlns:a16="http://schemas.microsoft.com/office/drawing/2014/main" val="20003"/>
                    </a:ext>
                  </a:extLst>
                </a:gridCol>
              </a:tblGrid>
              <a:tr h="0">
                <a:tc>
                  <a:txBody>
                    <a:bodyPr/>
                    <a:lstStyle/>
                    <a:p>
                      <a:r>
                        <a:rPr lang="en-US" sz="2000" dirty="0"/>
                        <a:t>Experiment</a:t>
                      </a:r>
                    </a:p>
                  </a:txBody>
                  <a:tcPr/>
                </a:tc>
                <a:tc>
                  <a:txBody>
                    <a:bodyPr/>
                    <a:lstStyle/>
                    <a:p>
                      <a:r>
                        <a:rPr lang="en-US" sz="2000" dirty="0"/>
                        <a:t>Partial</a:t>
                      </a:r>
                    </a:p>
                  </a:txBody>
                  <a:tcPr/>
                </a:tc>
                <a:tc>
                  <a:txBody>
                    <a:bodyPr/>
                    <a:lstStyle/>
                    <a:p>
                      <a:r>
                        <a:rPr lang="en-US" sz="2000" dirty="0"/>
                        <a:t>Full</a:t>
                      </a:r>
                    </a:p>
                  </a:txBody>
                  <a:tcPr/>
                </a:tc>
                <a:tc>
                  <a:txBody>
                    <a:bodyPr/>
                    <a:lstStyle/>
                    <a:p>
                      <a:r>
                        <a:rPr lang="en-US" sz="2000" dirty="0"/>
                        <a:t>Augmented</a:t>
                      </a:r>
                    </a:p>
                  </a:txBody>
                  <a:tcPr/>
                </a:tc>
                <a:extLst>
                  <a:ext uri="{0D108BD9-81ED-4DB2-BD59-A6C34878D82A}">
                    <a16:rowId xmlns:a16="http://schemas.microsoft.com/office/drawing/2014/main" val="10000"/>
                  </a:ext>
                </a:extLst>
              </a:tr>
              <a:tr h="370840">
                <a:tc>
                  <a:txBody>
                    <a:bodyPr/>
                    <a:lstStyle/>
                    <a:p>
                      <a:r>
                        <a:rPr lang="en-US" sz="2000" dirty="0"/>
                        <a:t>Epochs</a:t>
                      </a:r>
                    </a:p>
                  </a:txBody>
                  <a:tcPr/>
                </a:tc>
                <a:tc>
                  <a:txBody>
                    <a:bodyPr/>
                    <a:lstStyle/>
                    <a:p>
                      <a:r>
                        <a:rPr lang="en-US" sz="2000" dirty="0"/>
                        <a:t>41</a:t>
                      </a:r>
                    </a:p>
                  </a:txBody>
                  <a:tcPr/>
                </a:tc>
                <a:tc>
                  <a:txBody>
                    <a:bodyPr/>
                    <a:lstStyle/>
                    <a:p>
                      <a:r>
                        <a:rPr lang="en-US" sz="2000" dirty="0"/>
                        <a:t>15</a:t>
                      </a:r>
                    </a:p>
                  </a:txBody>
                  <a:tcPr/>
                </a:tc>
                <a:tc>
                  <a:txBody>
                    <a:bodyPr/>
                    <a:lstStyle/>
                    <a:p>
                      <a:r>
                        <a:rPr lang="en-US" sz="2000" dirty="0"/>
                        <a:t>15</a:t>
                      </a:r>
                    </a:p>
                  </a:txBody>
                  <a:tcPr/>
                </a:tc>
                <a:extLst>
                  <a:ext uri="{0D108BD9-81ED-4DB2-BD59-A6C34878D82A}">
                    <a16:rowId xmlns:a16="http://schemas.microsoft.com/office/drawing/2014/main" val="10001"/>
                  </a:ext>
                </a:extLst>
              </a:tr>
              <a:tr h="370840">
                <a:tc>
                  <a:txBody>
                    <a:bodyPr/>
                    <a:lstStyle/>
                    <a:p>
                      <a:r>
                        <a:rPr lang="en-US" sz="2000" dirty="0"/>
                        <a:t>Training Score</a:t>
                      </a:r>
                    </a:p>
                  </a:txBody>
                  <a:tcPr/>
                </a:tc>
                <a:tc>
                  <a:txBody>
                    <a:bodyPr/>
                    <a:lstStyle/>
                    <a:p>
                      <a:r>
                        <a:rPr lang="hr-HR" sz="2000" b="0" i="0" u="none" strike="noStrike" kern="1200" dirty="0">
                          <a:solidFill>
                            <a:schemeClr val="dk1"/>
                          </a:solidFill>
                          <a:effectLst/>
                          <a:latin typeface="+mn-lt"/>
                          <a:ea typeface="+mn-ea"/>
                          <a:cs typeface="+mn-cs"/>
                        </a:rPr>
                        <a:t>0.926</a:t>
                      </a:r>
                      <a:endParaRPr lang="en-US" sz="2000" dirty="0"/>
                    </a:p>
                  </a:txBody>
                  <a:tcPr/>
                </a:tc>
                <a:tc>
                  <a:txBody>
                    <a:bodyPr/>
                    <a:lstStyle/>
                    <a:p>
                      <a:r>
                        <a:rPr lang="nb-NO" sz="2000" b="0" i="0" u="none" strike="noStrike" kern="1200" dirty="0">
                          <a:solidFill>
                            <a:schemeClr val="dk1"/>
                          </a:solidFill>
                          <a:effectLst/>
                          <a:latin typeface="+mn-lt"/>
                          <a:ea typeface="+mn-ea"/>
                          <a:cs typeface="+mn-cs"/>
                        </a:rPr>
                        <a:t>0.932</a:t>
                      </a:r>
                      <a:endParaRPr lang="en-US" sz="2000" dirty="0"/>
                    </a:p>
                  </a:txBody>
                  <a:tcPr/>
                </a:tc>
                <a:tc>
                  <a:txBody>
                    <a:bodyPr/>
                    <a:lstStyle/>
                    <a:p>
                      <a:pPr marL="0" marR="0" indent="0" algn="l" defTabSz="2926080" rtl="0" eaLnBrk="1" fontAlgn="auto" latinLnBrk="0" hangingPunct="1">
                        <a:lnSpc>
                          <a:spcPct val="100000"/>
                        </a:lnSpc>
                        <a:spcBef>
                          <a:spcPts val="0"/>
                        </a:spcBef>
                        <a:spcAft>
                          <a:spcPts val="0"/>
                        </a:spcAft>
                        <a:buClrTx/>
                        <a:buSzTx/>
                        <a:buFontTx/>
                        <a:buNone/>
                        <a:tabLst/>
                        <a:defRPr/>
                      </a:pPr>
                      <a:r>
                        <a:rPr lang="nb-NO" sz="2000" b="0" i="0" u="none" strike="noStrike" kern="1200" dirty="0">
                          <a:solidFill>
                            <a:schemeClr val="dk1"/>
                          </a:solidFill>
                          <a:effectLst/>
                          <a:latin typeface="+mn-lt"/>
                          <a:ea typeface="+mn-ea"/>
                          <a:cs typeface="+mn-cs"/>
                        </a:rPr>
                        <a:t>0.932</a:t>
                      </a:r>
                      <a:endParaRPr lang="nb-NO" sz="2000" b="1"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US" sz="2000" dirty="0"/>
                        <a:t>Validation Score</a:t>
                      </a:r>
                    </a:p>
                  </a:txBody>
                  <a:tcPr/>
                </a:tc>
                <a:tc>
                  <a:txBody>
                    <a:bodyPr/>
                    <a:lstStyle/>
                    <a:p>
                      <a:r>
                        <a:rPr lang="nb-NO" sz="2000" b="0" i="0" u="none" strike="noStrike" kern="1200" dirty="0">
                          <a:solidFill>
                            <a:schemeClr val="dk1"/>
                          </a:solidFill>
                          <a:effectLst/>
                          <a:latin typeface="+mn-lt"/>
                          <a:ea typeface="+mn-ea"/>
                          <a:cs typeface="+mn-cs"/>
                        </a:rPr>
                        <a:t>0.884</a:t>
                      </a:r>
                      <a:endParaRPr lang="en-US" sz="2000" dirty="0"/>
                    </a:p>
                  </a:txBody>
                  <a:tcPr/>
                </a:tc>
                <a:tc>
                  <a:txBody>
                    <a:bodyPr/>
                    <a:lstStyle/>
                    <a:p>
                      <a:r>
                        <a:rPr lang="nb-NO" sz="2000" b="0" i="0" u="none" strike="noStrike" kern="1200" dirty="0">
                          <a:solidFill>
                            <a:schemeClr val="dk1"/>
                          </a:solidFill>
                          <a:effectLst/>
                          <a:latin typeface="+mn-lt"/>
                          <a:ea typeface="+mn-ea"/>
                          <a:cs typeface="+mn-cs"/>
                        </a:rPr>
                        <a:t>0.915</a:t>
                      </a:r>
                      <a:endParaRPr lang="en-US" sz="2000" dirty="0"/>
                    </a:p>
                  </a:txBody>
                  <a:tcPr/>
                </a:tc>
                <a:tc>
                  <a:txBody>
                    <a:bodyPr/>
                    <a:lstStyle/>
                    <a:p>
                      <a:r>
                        <a:rPr lang="nb-NO" sz="2000" b="0" i="0" u="none" strike="noStrike" kern="1200" dirty="0">
                          <a:solidFill>
                            <a:schemeClr val="dk1"/>
                          </a:solidFill>
                          <a:effectLst/>
                          <a:latin typeface="+mn-lt"/>
                          <a:ea typeface="+mn-ea"/>
                          <a:cs typeface="+mn-cs"/>
                        </a:rPr>
                        <a:t>0.916</a:t>
                      </a:r>
                      <a:endParaRPr lang="en-US" sz="2000" dirty="0"/>
                    </a:p>
                  </a:txBody>
                  <a:tcPr/>
                </a:tc>
                <a:extLst>
                  <a:ext uri="{0D108BD9-81ED-4DB2-BD59-A6C34878D82A}">
                    <a16:rowId xmlns:a16="http://schemas.microsoft.com/office/drawing/2014/main" val="10003"/>
                  </a:ext>
                </a:extLst>
              </a:tr>
              <a:tr h="370840">
                <a:tc>
                  <a:txBody>
                    <a:bodyPr/>
                    <a:lstStyle/>
                    <a:p>
                      <a:r>
                        <a:rPr lang="en-US" sz="2000" dirty="0"/>
                        <a:t>Testing Score</a:t>
                      </a:r>
                    </a:p>
                  </a:txBody>
                  <a:tcPr/>
                </a:tc>
                <a:tc>
                  <a:txBody>
                    <a:bodyPr/>
                    <a:lstStyle/>
                    <a:p>
                      <a:r>
                        <a:rPr lang="it-IT" sz="2000" b="0" i="0" u="none" strike="noStrike" kern="1200" dirty="0">
                          <a:solidFill>
                            <a:schemeClr val="dk1"/>
                          </a:solidFill>
                          <a:effectLst/>
                          <a:latin typeface="+mn-lt"/>
                          <a:ea typeface="+mn-ea"/>
                          <a:cs typeface="+mn-cs"/>
                        </a:rPr>
                        <a:t>0.898</a:t>
                      </a:r>
                      <a:r>
                        <a:rPr lang="it-IT" sz="2000" b="1" i="0" u="none" strike="noStrike" kern="1200" dirty="0">
                          <a:solidFill>
                            <a:schemeClr val="dk1"/>
                          </a:solidFill>
                          <a:effectLst/>
                          <a:latin typeface="+mn-lt"/>
                          <a:ea typeface="+mn-ea"/>
                          <a:cs typeface="+mn-cs"/>
                        </a:rPr>
                        <a:t> </a:t>
                      </a:r>
                      <a:endParaRPr lang="en-US" sz="2000" dirty="0"/>
                    </a:p>
                  </a:txBody>
                  <a:tcPr/>
                </a:tc>
                <a:tc>
                  <a:txBody>
                    <a:bodyPr/>
                    <a:lstStyle/>
                    <a:p>
                      <a:r>
                        <a:rPr lang="nb-NO" sz="2000" b="0" i="0" u="none" strike="noStrike" kern="1200" dirty="0">
                          <a:solidFill>
                            <a:schemeClr val="dk1"/>
                          </a:solidFill>
                          <a:effectLst/>
                          <a:latin typeface="+mn-lt"/>
                          <a:ea typeface="+mn-ea"/>
                          <a:cs typeface="+mn-cs"/>
                        </a:rPr>
                        <a:t>0.903</a:t>
                      </a:r>
                      <a:endParaRPr lang="en-US" sz="2000" dirty="0"/>
                    </a:p>
                  </a:txBody>
                  <a:tcPr/>
                </a:tc>
                <a:tc>
                  <a:txBody>
                    <a:bodyPr/>
                    <a:lstStyle/>
                    <a:p>
                      <a:r>
                        <a:rPr lang="pt-BR" sz="2000" b="0" i="0" u="none" strike="noStrike" kern="1200" dirty="0">
                          <a:solidFill>
                            <a:schemeClr val="dk1"/>
                          </a:solidFill>
                          <a:effectLst/>
                          <a:latin typeface="+mn-lt"/>
                          <a:ea typeface="+mn-ea"/>
                          <a:cs typeface="+mn-cs"/>
                        </a:rPr>
                        <a:t>0.905</a:t>
                      </a:r>
                      <a:endParaRPr lang="en-US" sz="2000" dirty="0"/>
                    </a:p>
                  </a:txBody>
                  <a:tcPr/>
                </a:tc>
                <a:extLst>
                  <a:ext uri="{0D108BD9-81ED-4DB2-BD59-A6C34878D82A}">
                    <a16:rowId xmlns:a16="http://schemas.microsoft.com/office/drawing/2014/main" val="10004"/>
                  </a:ext>
                </a:extLst>
              </a:tr>
            </a:tbl>
          </a:graphicData>
        </a:graphic>
      </p:graphicFrame>
      <p:sp>
        <p:nvSpPr>
          <p:cNvPr id="82" name="TextBox 81"/>
          <p:cNvSpPr txBox="1"/>
          <p:nvPr/>
        </p:nvSpPr>
        <p:spPr>
          <a:xfrm>
            <a:off x="16860966" y="6315464"/>
            <a:ext cx="6972301" cy="1785104"/>
          </a:xfrm>
          <a:prstGeom prst="rect">
            <a:avLst/>
          </a:prstGeom>
          <a:noFill/>
        </p:spPr>
        <p:txBody>
          <a:bodyPr wrap="square" rtlCol="0">
            <a:spAutoFit/>
          </a:bodyPr>
          <a:lstStyle/>
          <a:p>
            <a:r>
              <a:rPr lang="en-US" sz="2200" dirty="0">
                <a:latin typeface="Open Sans" charset="0"/>
                <a:ea typeface="Open Sans" charset="0"/>
                <a:cs typeface="Open Sans" charset="0"/>
              </a:rPr>
              <a:t>The results from each experiments were gather and are described in the table below. As expected, the augmented experiment got a slight better performance, but at the cost of a longer training time.</a:t>
            </a:r>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3979</TotalTime>
  <Words>652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Normal Black</vt:lpstr>
      <vt:lpstr>Open Sans</vt:lpstr>
      <vt:lpstr>Uni Sans Book</vt:lpstr>
      <vt:lpstr>Office Theme</vt:lpstr>
      <vt:lpstr>Deep learning for Knee Bone 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Dishant Desai</cp:lastModifiedBy>
  <cp:revision>51</cp:revision>
  <dcterms:created xsi:type="dcterms:W3CDTF">2018-02-06T21:34:11Z</dcterms:created>
  <dcterms:modified xsi:type="dcterms:W3CDTF">2019-05-11T18:56:11Z</dcterms:modified>
</cp:coreProperties>
</file>