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0" r:id="rId7"/>
    <p:sldId id="272" r:id="rId8"/>
    <p:sldId id="276" r:id="rId9"/>
    <p:sldId id="262" r:id="rId10"/>
    <p:sldId id="263" r:id="rId11"/>
    <p:sldId id="264" r:id="rId12"/>
    <p:sldId id="273" r:id="rId13"/>
    <p:sldId id="269" r:id="rId14"/>
    <p:sldId id="270" r:id="rId15"/>
    <p:sldId id="27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5" d="100"/>
          <a:sy n="85"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73F82A1-B4DB-4900-91A3-79B658AB0CD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73F82A1-B4DB-4900-91A3-79B658AB0CD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73F82A1-B4DB-4900-91A3-79B658AB0CD6}"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F82A1-B4DB-4900-91A3-79B658AB0CD6}"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F82A1-B4DB-4900-91A3-79B658AB0CD6}"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73F82A1-B4DB-4900-91A3-79B658AB0CD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73F82A1-B4DB-4900-91A3-79B658AB0CD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7887F-834E-414F-9806-FE4A8763FF08}"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3F82A1-B4DB-4900-91A3-79B658AB0CD6}" type="datetimeFigureOut">
              <a:rPr lang="en-IN" smtClean="0"/>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27887F-834E-414F-9806-FE4A8763FF08}"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249" y="711559"/>
            <a:ext cx="10018713" cy="1439214"/>
          </a:xfrm>
        </p:spPr>
        <p:txBody>
          <a:bodyPr>
            <a:noAutofit/>
          </a:bodyPr>
          <a:lstStyle/>
          <a:p>
            <a:pPr algn="ctr"/>
            <a:r>
              <a:rPr lang="en-IN" sz="2000" dirty="0">
                <a:solidFill>
                  <a:schemeClr val="tx1"/>
                </a:solidFill>
                <a:latin typeface="Times New Roman" panose="02020603050405020304" pitchFamily="18" charset="0"/>
                <a:cs typeface="Times New Roman" panose="02020603050405020304" pitchFamily="18" charset="0"/>
              </a:rPr>
              <a:t>A</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Presentation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on </a:t>
            </a:r>
            <a:br>
              <a:rPr lang="en-IN" sz="2000"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a:t>
            </a:r>
            <a:r>
              <a:rPr lang="en-US" sz="2000" b="1" u="sng" dirty="0">
                <a:solidFill>
                  <a:schemeClr val="tx1"/>
                </a:solidFill>
                <a:latin typeface="Times New Roman" panose="02020603050405020304" pitchFamily="18" charset="0"/>
                <a:cs typeface="Times New Roman" panose="02020603050405020304" pitchFamily="18" charset="0"/>
              </a:rPr>
              <a:t>Use of </a:t>
            </a:r>
            <a:r>
              <a:rPr lang="en-US" sz="2000" b="1" u="sng" dirty="0" err="1">
                <a:solidFill>
                  <a:schemeClr val="tx1"/>
                </a:solidFill>
                <a:latin typeface="Times New Roman" panose="02020603050405020304" pitchFamily="18" charset="0"/>
                <a:cs typeface="Times New Roman" panose="02020603050405020304" pitchFamily="18" charset="0"/>
              </a:rPr>
              <a:t>alccofine</a:t>
            </a:r>
            <a:r>
              <a:rPr lang="en-US" sz="2000" b="1" u="sng" dirty="0">
                <a:solidFill>
                  <a:schemeClr val="tx1"/>
                </a:solidFill>
                <a:latin typeface="Times New Roman" panose="02020603050405020304" pitchFamily="18" charset="0"/>
                <a:cs typeface="Times New Roman" panose="02020603050405020304" pitchFamily="18" charset="0"/>
              </a:rPr>
              <a:t> 1206 to achieve high strength of concrete”</a:t>
            </a:r>
            <a:endParaRPr lang="en-IN" sz="2000" b="1" u="sng" dirty="0">
              <a:solidFill>
                <a:schemeClr val="tx1"/>
              </a:solidFill>
              <a:latin typeface="Times New Roman" panose="02020603050405020304" pitchFamily="18" charset="0"/>
              <a:cs typeface="Times New Roman" panose="02020603050405020304" pitchFamily="18" charset="0"/>
            </a:endParaRPr>
          </a:p>
        </p:txBody>
      </p:sp>
      <p:pic>
        <p:nvPicPr>
          <p:cNvPr id="4" name="image1.jpeg" descr="C:\Users\DELL\Desktop\SS\images (18).jpeg"/>
          <p:cNvPicPr>
            <a:picLocks noGrp="1"/>
          </p:cNvPicPr>
          <p:nvPr>
            <p:ph idx="1"/>
          </p:nvPr>
        </p:nvPicPr>
        <p:blipFill>
          <a:blip r:embed="rId1" cstate="print"/>
          <a:stretch>
            <a:fillRect/>
          </a:stretch>
        </p:blipFill>
        <p:spPr>
          <a:xfrm>
            <a:off x="5407934" y="2113764"/>
            <a:ext cx="1759342" cy="1658136"/>
          </a:xfrm>
          <a:prstGeom prst="rect">
            <a:avLst/>
          </a:prstGeom>
        </p:spPr>
      </p:pic>
      <p:sp>
        <p:nvSpPr>
          <p:cNvPr id="5" name="TextBox 4"/>
          <p:cNvSpPr txBox="1"/>
          <p:nvPr/>
        </p:nvSpPr>
        <p:spPr>
          <a:xfrm>
            <a:off x="2625061" y="3771900"/>
            <a:ext cx="6413679" cy="1754326"/>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Department Of Civil Engineering</a:t>
            </a: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                     Government College Of Engineering, Chandrapur </a:t>
            </a: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                 PRESENTED BY</a:t>
            </a:r>
            <a:endParaRPr lang="en-IN" sz="1600" b="1" dirty="0">
              <a:latin typeface="Times New Roman" panose="02020603050405020304" pitchFamily="18" charset="0"/>
              <a:cs typeface="Times New Roman" panose="02020603050405020304" pitchFamily="18" charset="0"/>
            </a:endParaRPr>
          </a:p>
          <a:p>
            <a:pPr algn="ctr"/>
            <a:r>
              <a:rPr lang="en-IN" sz="1100" b="1" dirty="0">
                <a:latin typeface="Times New Roman" panose="02020603050405020304" pitchFamily="18" charset="0"/>
                <a:cs typeface="Times New Roman" panose="02020603050405020304" pitchFamily="18" charset="0"/>
              </a:rPr>
              <a:t>                     USMAN SHAIKH  </a:t>
            </a:r>
            <a:endParaRPr lang="en-IN" sz="1100" b="1" dirty="0">
              <a:latin typeface="Times New Roman" panose="02020603050405020304" pitchFamily="18" charset="0"/>
              <a:cs typeface="Times New Roman" panose="02020603050405020304" pitchFamily="18" charset="0"/>
            </a:endParaRPr>
          </a:p>
          <a:p>
            <a:pPr algn="ctr"/>
            <a:r>
              <a:rPr lang="en-IN" sz="1100" b="1" dirty="0">
                <a:latin typeface="Times New Roman" panose="02020603050405020304" pitchFamily="18" charset="0"/>
                <a:cs typeface="Times New Roman" panose="02020603050405020304" pitchFamily="18" charset="0"/>
              </a:rPr>
              <a:t>                          SHUBHAM RAUT                                    MUKESH SAMRIT       </a:t>
            </a:r>
            <a:endParaRPr lang="en-IN" sz="1100" b="1" dirty="0">
              <a:latin typeface="Times New Roman" panose="02020603050405020304" pitchFamily="18" charset="0"/>
              <a:cs typeface="Times New Roman" panose="02020603050405020304" pitchFamily="18" charset="0"/>
            </a:endParaRPr>
          </a:p>
          <a:p>
            <a:pPr algn="ctr"/>
            <a:r>
              <a:rPr lang="en-IN" sz="1100" b="1" dirty="0">
                <a:latin typeface="Times New Roman" panose="02020603050405020304" pitchFamily="18" charset="0"/>
                <a:cs typeface="Times New Roman" panose="02020603050405020304" pitchFamily="18" charset="0"/>
              </a:rPr>
              <a:t>                            KAJAL CHAVHAN                              MAYURI BURADKAR</a:t>
            </a:r>
            <a:endParaRPr lang="en-IN" sz="1100" b="1" dirty="0">
              <a:latin typeface="Times New Roman" panose="02020603050405020304" pitchFamily="18" charset="0"/>
              <a:cs typeface="Times New Roman" panose="02020603050405020304" pitchFamily="18" charset="0"/>
            </a:endParaRPr>
          </a:p>
          <a:p>
            <a:pPr algn="ctr"/>
            <a:r>
              <a:rPr lang="en-IN" sz="11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816414" y="5695504"/>
            <a:ext cx="2099257" cy="892552"/>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H.O.D</a:t>
            </a:r>
            <a:endParaRPr lang="en-IN" sz="1600"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Prof.Rajesh.T.Peche</a:t>
            </a:r>
            <a:endParaRPr lang="en-IN" sz="1600" b="1" dirty="0">
              <a:latin typeface="Times New Roman" panose="02020603050405020304" pitchFamily="18" charset="0"/>
              <a:cs typeface="Times New Roman" panose="02020603050405020304" pitchFamily="18" charset="0"/>
            </a:endParaRPr>
          </a:p>
          <a:p>
            <a:endParaRPr lang="en-IN" sz="2000" dirty="0"/>
          </a:p>
        </p:txBody>
      </p:sp>
      <p:sp>
        <p:nvSpPr>
          <p:cNvPr id="3" name="TextBox 2"/>
          <p:cNvSpPr txBox="1"/>
          <p:nvPr/>
        </p:nvSpPr>
        <p:spPr>
          <a:xfrm>
            <a:off x="8276330" y="5695504"/>
            <a:ext cx="1944710"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Guided By</a:t>
            </a:r>
            <a:endParaRPr lang="en-IN" sz="1600"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Mrs. Kajal Kumari</a:t>
            </a:r>
            <a:endParaRPr lang="en-IN" sz="1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08" y="313981"/>
            <a:ext cx="8596668" cy="1320800"/>
          </a:xfrm>
        </p:spPr>
        <p:txBody>
          <a:bodyPr>
            <a:normAutofit fontScale="90000"/>
          </a:bodyPr>
          <a:lstStyle/>
          <a:p>
            <a:pPr marL="342900" indent="-342900" algn="ctr">
              <a:buFont typeface="Wingdings" panose="05000000000000000000" charset="0"/>
              <a:buChar char="Ø"/>
            </a:pPr>
            <a:r>
              <a:rPr lang="en-US" sz="2220" b="1" u="sng" dirty="0">
                <a:solidFill>
                  <a:schemeClr val="tx1"/>
                </a:solidFill>
                <a:latin typeface="Times New Roman" panose="02020603050405020304" pitchFamily="18" charset="0"/>
                <a:cs typeface="Times New Roman" panose="02020603050405020304" pitchFamily="18" charset="0"/>
              </a:rPr>
              <a:t>Cement Test &amp; Result</a:t>
            </a:r>
            <a:br>
              <a:rPr lang="en-US" sz="222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7788" y="653835"/>
            <a:ext cx="9355331" cy="2522855"/>
          </a:xfrm>
          <a:prstGeom prst="rect">
            <a:avLst/>
          </a:prstGeom>
          <a:noFill/>
        </p:spPr>
        <p:txBody>
          <a:bodyPr wrap="square">
            <a:spAutoFit/>
          </a:bodyPr>
          <a:lstStyle/>
          <a:p>
            <a:r>
              <a:rPr lang="en-US" dirty="0"/>
              <a:t> </a:t>
            </a:r>
            <a:r>
              <a:rPr lang="en-US" sz="1400" dirty="0"/>
              <a:t>1.  Cement fineness test</a:t>
            </a:r>
            <a:endParaRPr lang="en-US" sz="1400" dirty="0"/>
          </a:p>
          <a:p>
            <a:endParaRPr lang="en-US" sz="1400" dirty="0"/>
          </a:p>
          <a:p>
            <a:r>
              <a:rPr lang="en-US" sz="1400" dirty="0"/>
              <a:t> 2.  Cement consistency test</a:t>
            </a:r>
            <a:endParaRPr lang="en-US" sz="1400" dirty="0"/>
          </a:p>
          <a:p>
            <a:endParaRPr lang="en-US" sz="1400" dirty="0"/>
          </a:p>
          <a:p>
            <a:r>
              <a:rPr lang="en-US" sz="1400" dirty="0"/>
              <a:t> 3.  Cement soundness test</a:t>
            </a:r>
            <a:endParaRPr lang="en-US" sz="1400" dirty="0"/>
          </a:p>
          <a:p>
            <a:endParaRPr lang="en-US" sz="1400" dirty="0"/>
          </a:p>
          <a:p>
            <a:r>
              <a:rPr lang="en-US" sz="1400" dirty="0"/>
              <a:t> 4.  Cement initial setting time</a:t>
            </a:r>
            <a:endParaRPr lang="en-US" sz="1400" dirty="0"/>
          </a:p>
          <a:p>
            <a:r>
              <a:rPr lang="en-US" sz="1400" dirty="0"/>
              <a:t> </a:t>
            </a:r>
            <a:endParaRPr lang="en-US" sz="1400" dirty="0"/>
          </a:p>
          <a:p>
            <a:r>
              <a:rPr lang="en-US" sz="1400" dirty="0"/>
              <a:t> 5.  Cement finial setting time</a:t>
            </a:r>
            <a:endParaRPr lang="en-US" sz="1400" dirty="0"/>
          </a:p>
          <a:p>
            <a:endParaRPr lang="en-US" sz="1400" dirty="0"/>
          </a:p>
          <a:p>
            <a:r>
              <a:rPr lang="en-US" sz="1400" dirty="0"/>
              <a:t> 6.  Cement specific gravity test</a:t>
            </a:r>
            <a:endParaRPr lang="en-US" sz="1400" dirty="0"/>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3784" y="3256807"/>
            <a:ext cx="3030709" cy="3287212"/>
          </a:xfrm>
          <a:prstGeom prst="rect">
            <a:avLst/>
          </a:prstGeom>
        </p:spPr>
      </p:pic>
      <p:graphicFrame>
        <p:nvGraphicFramePr>
          <p:cNvPr id="12" name="Table 12"/>
          <p:cNvGraphicFramePr>
            <a:graphicFrameLocks noGrp="1"/>
          </p:cNvGraphicFramePr>
          <p:nvPr/>
        </p:nvGraphicFramePr>
        <p:xfrm>
          <a:off x="4235450" y="1308735"/>
          <a:ext cx="5010785" cy="3898265"/>
        </p:xfrm>
        <a:graphic>
          <a:graphicData uri="http://schemas.openxmlformats.org/drawingml/2006/table">
            <a:tbl>
              <a:tblPr firstRow="1" bandRow="1">
                <a:tableStyleId>{5C22544A-7EE6-4342-B048-85BDC9FD1C3A}</a:tableStyleId>
              </a:tblPr>
              <a:tblGrid>
                <a:gridCol w="814705"/>
                <a:gridCol w="2270760"/>
                <a:gridCol w="1925320"/>
              </a:tblGrid>
              <a:tr h="564515">
                <a:tc>
                  <a:txBody>
                    <a:bodyPr/>
                    <a:lstStyle/>
                    <a:p>
                      <a:r>
                        <a:rPr lang="en-US" sz="1600" dirty="0" err="1"/>
                        <a:t>Sr.No</a:t>
                      </a:r>
                      <a:endParaRPr lang="en-US" sz="1600" dirty="0" err="1"/>
                    </a:p>
                  </a:txBody>
                  <a:tcPr/>
                </a:tc>
                <a:tc>
                  <a:txBody>
                    <a:bodyPr/>
                    <a:lstStyle/>
                    <a:p>
                      <a:r>
                        <a:rPr lang="en-US" sz="1600" dirty="0"/>
                        <a:t>        Test</a:t>
                      </a:r>
                      <a:endParaRPr lang="en-US" sz="1600" dirty="0"/>
                    </a:p>
                  </a:txBody>
                  <a:tcPr/>
                </a:tc>
                <a:tc>
                  <a:txBody>
                    <a:bodyPr/>
                    <a:lstStyle/>
                    <a:p>
                      <a:r>
                        <a:rPr lang="en-US" sz="1600" dirty="0"/>
                        <a:t>      Result</a:t>
                      </a:r>
                      <a:endParaRPr lang="en-US" sz="1600" dirty="0"/>
                    </a:p>
                  </a:txBody>
                  <a:tcPr/>
                </a:tc>
              </a:tr>
              <a:tr h="584835">
                <a:tc>
                  <a:txBody>
                    <a:bodyPr/>
                    <a:lstStyle/>
                    <a:p>
                      <a:r>
                        <a:rPr lang="en-US" sz="1400" dirty="0"/>
                        <a:t>1.</a:t>
                      </a:r>
                      <a:endParaRPr lang="en-US" sz="1400" dirty="0"/>
                    </a:p>
                  </a:txBody>
                  <a:tcPr/>
                </a:tc>
                <a:tc>
                  <a:txBody>
                    <a:bodyPr/>
                    <a:lstStyle/>
                    <a:p>
                      <a:r>
                        <a:rPr lang="en-US" sz="1400" dirty="0"/>
                        <a:t>Fineness </a:t>
                      </a:r>
                      <a:endParaRPr lang="en-US" sz="1400" dirty="0"/>
                    </a:p>
                  </a:txBody>
                  <a:tcPr/>
                </a:tc>
                <a:tc>
                  <a:txBody>
                    <a:bodyPr/>
                    <a:lstStyle/>
                    <a:p>
                      <a:r>
                        <a:rPr lang="en-IN" sz="1400" dirty="0"/>
                        <a:t>      5%</a:t>
                      </a:r>
                      <a:endParaRPr lang="en-IN" sz="1400" dirty="0"/>
                    </a:p>
                  </a:txBody>
                  <a:tcPr/>
                </a:tc>
              </a:tr>
              <a:tr h="525780">
                <a:tc>
                  <a:txBody>
                    <a:bodyPr/>
                    <a:lstStyle/>
                    <a:p>
                      <a:r>
                        <a:rPr lang="en-US" sz="1400" dirty="0"/>
                        <a:t>2.</a:t>
                      </a:r>
                      <a:endParaRPr lang="en-US" sz="1400" dirty="0"/>
                    </a:p>
                  </a:txBody>
                  <a:tcPr/>
                </a:tc>
                <a:tc>
                  <a:txBody>
                    <a:bodyPr/>
                    <a:lstStyle/>
                    <a:p>
                      <a:r>
                        <a:rPr lang="en-US" sz="1400" dirty="0" err="1"/>
                        <a:t>Constistency</a:t>
                      </a:r>
                      <a:endParaRPr lang="en-US" sz="1400" dirty="0" err="1"/>
                    </a:p>
                  </a:txBody>
                  <a:tcPr/>
                </a:tc>
                <a:tc>
                  <a:txBody>
                    <a:bodyPr/>
                    <a:lstStyle/>
                    <a:p>
                      <a:r>
                        <a:rPr lang="en-IN" sz="1400" dirty="0"/>
                        <a:t>      30%</a:t>
                      </a:r>
                      <a:endParaRPr lang="en-IN" sz="1400" dirty="0"/>
                    </a:p>
                  </a:txBody>
                  <a:tcPr/>
                </a:tc>
              </a:tr>
              <a:tr h="563880">
                <a:tc>
                  <a:txBody>
                    <a:bodyPr/>
                    <a:lstStyle/>
                    <a:p>
                      <a:r>
                        <a:rPr lang="en-US" sz="1400" dirty="0"/>
                        <a:t>3.</a:t>
                      </a:r>
                      <a:endParaRPr lang="en-US" sz="1400" dirty="0"/>
                    </a:p>
                  </a:txBody>
                  <a:tcPr/>
                </a:tc>
                <a:tc>
                  <a:txBody>
                    <a:bodyPr/>
                    <a:lstStyle/>
                    <a:p>
                      <a:r>
                        <a:rPr lang="en-US" sz="1400" dirty="0"/>
                        <a:t>Soundness</a:t>
                      </a:r>
                      <a:endParaRPr lang="en-US" sz="1400" dirty="0"/>
                    </a:p>
                  </a:txBody>
                  <a:tcPr/>
                </a:tc>
                <a:tc>
                  <a:txBody>
                    <a:bodyPr/>
                    <a:lstStyle/>
                    <a:p>
                      <a:r>
                        <a:rPr lang="en-IN" sz="1400" dirty="0"/>
                        <a:t>       1.92 mm</a:t>
                      </a:r>
                      <a:endParaRPr lang="en-IN" sz="1400" dirty="0"/>
                    </a:p>
                  </a:txBody>
                  <a:tcPr/>
                </a:tc>
              </a:tr>
              <a:tr h="551180">
                <a:tc>
                  <a:txBody>
                    <a:bodyPr/>
                    <a:lstStyle/>
                    <a:p>
                      <a:r>
                        <a:rPr lang="en-US" sz="1400" dirty="0"/>
                        <a:t>4.</a:t>
                      </a:r>
                      <a:endParaRPr lang="en-US" sz="1400" dirty="0"/>
                    </a:p>
                  </a:txBody>
                  <a:tcPr/>
                </a:tc>
                <a:tc>
                  <a:txBody>
                    <a:bodyPr/>
                    <a:lstStyle/>
                    <a:p>
                      <a:r>
                        <a:rPr lang="en-US" sz="1400" dirty="0"/>
                        <a:t>Initial setting time</a:t>
                      </a:r>
                      <a:endParaRPr lang="en-US" sz="1400" dirty="0"/>
                    </a:p>
                  </a:txBody>
                  <a:tcPr/>
                </a:tc>
                <a:tc>
                  <a:txBody>
                    <a:bodyPr/>
                    <a:lstStyle/>
                    <a:p>
                      <a:r>
                        <a:rPr lang="en-IN" sz="1400" dirty="0"/>
                        <a:t>       30 min</a:t>
                      </a:r>
                      <a:endParaRPr lang="en-IN" sz="1400" dirty="0"/>
                    </a:p>
                  </a:txBody>
                  <a:tcPr/>
                </a:tc>
              </a:tr>
              <a:tr h="539750">
                <a:tc>
                  <a:txBody>
                    <a:bodyPr/>
                    <a:lstStyle/>
                    <a:p>
                      <a:r>
                        <a:rPr lang="en-US" sz="1400" dirty="0"/>
                        <a:t>5.</a:t>
                      </a:r>
                      <a:endParaRPr lang="en-US" sz="1400" dirty="0"/>
                    </a:p>
                  </a:txBody>
                  <a:tcPr/>
                </a:tc>
                <a:tc>
                  <a:txBody>
                    <a:bodyPr/>
                    <a:lstStyle/>
                    <a:p>
                      <a:r>
                        <a:rPr lang="en-US" sz="1400" dirty="0"/>
                        <a:t>Final setting time</a:t>
                      </a:r>
                      <a:endParaRPr lang="en-US" sz="1400" dirty="0"/>
                    </a:p>
                  </a:txBody>
                  <a:tcPr/>
                </a:tc>
                <a:tc>
                  <a:txBody>
                    <a:bodyPr/>
                    <a:lstStyle/>
                    <a:p>
                      <a:r>
                        <a:rPr lang="en-IN" sz="1400" dirty="0"/>
                        <a:t>       285min</a:t>
                      </a:r>
                      <a:endParaRPr lang="en-IN" sz="1400" dirty="0"/>
                    </a:p>
                  </a:txBody>
                  <a:tcPr/>
                </a:tc>
              </a:tr>
              <a:tr h="568325">
                <a:tc>
                  <a:txBody>
                    <a:bodyPr/>
                    <a:lstStyle/>
                    <a:p>
                      <a:r>
                        <a:rPr lang="en-US" sz="1400" dirty="0"/>
                        <a:t>6.</a:t>
                      </a:r>
                      <a:endParaRPr lang="en-US" sz="1400" dirty="0"/>
                    </a:p>
                  </a:txBody>
                  <a:tcPr/>
                </a:tc>
                <a:tc>
                  <a:txBody>
                    <a:bodyPr/>
                    <a:lstStyle/>
                    <a:p>
                      <a:r>
                        <a:rPr lang="en-US" sz="1400" dirty="0"/>
                        <a:t>Specific gravity</a:t>
                      </a:r>
                      <a:endParaRPr lang="en-US" sz="1400" dirty="0"/>
                    </a:p>
                  </a:txBody>
                  <a:tcPr/>
                </a:tc>
                <a:tc>
                  <a:txBody>
                    <a:bodyPr/>
                    <a:lstStyle/>
                    <a:p>
                      <a:r>
                        <a:rPr lang="en-IN" sz="1400" dirty="0"/>
                        <a:t>       3.12</a:t>
                      </a:r>
                      <a:endParaRPr lang="en-IN" sz="1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254" y="437066"/>
            <a:ext cx="8596668" cy="790937"/>
          </a:xfrm>
        </p:spPr>
        <p:txBody>
          <a:bodyPr>
            <a:normAutofit/>
          </a:bodyPr>
          <a:lstStyle/>
          <a:p>
            <a:pPr marL="457200" indent="-457200">
              <a:buFont typeface="Wingdings" panose="05000000000000000000" charset="0"/>
              <a:buChar char="Ø"/>
            </a:pPr>
            <a:r>
              <a:rPr lang="en-US" sz="2000" b="1" u="sng" dirty="0">
                <a:solidFill>
                  <a:schemeClr val="tx1"/>
                </a:solidFill>
              </a:rPr>
              <a:t>Fine Aggregate Test And Result</a:t>
            </a:r>
            <a:endParaRPr lang="en-IN" sz="2000" b="1" u="sng" dirty="0">
              <a:solidFill>
                <a:schemeClr val="tx1"/>
              </a:solidFill>
            </a:endParaRPr>
          </a:p>
        </p:txBody>
      </p:sp>
      <p:sp>
        <p:nvSpPr>
          <p:cNvPr id="4" name="TextBox 3"/>
          <p:cNvSpPr txBox="1"/>
          <p:nvPr/>
        </p:nvSpPr>
        <p:spPr>
          <a:xfrm>
            <a:off x="917500" y="1441581"/>
            <a:ext cx="6475820" cy="1568450"/>
          </a:xfrm>
          <a:prstGeom prst="rect">
            <a:avLst/>
          </a:prstGeom>
          <a:noFill/>
        </p:spPr>
        <p:txBody>
          <a:bodyPr wrap="square">
            <a:spAutoFit/>
          </a:bodyPr>
          <a:lstStyle/>
          <a:p>
            <a:pPr indent="0">
              <a:buFont typeface="Wingdings" panose="05000000000000000000" charset="0"/>
              <a:buNone/>
            </a:pPr>
            <a:r>
              <a:rPr lang="en-US" sz="2000" dirty="0"/>
              <a:t> </a:t>
            </a:r>
            <a:r>
              <a:rPr lang="en-US" sz="1400" dirty="0"/>
              <a:t>1. </a:t>
            </a:r>
            <a:r>
              <a:rPr lang="en-US" sz="1400" dirty="0">
                <a:solidFill>
                  <a:schemeClr val="tx1"/>
                </a:solidFill>
              </a:rPr>
              <a:t>Fine Aggregate Water Absorp</a:t>
            </a:r>
            <a:r>
              <a:rPr lang="en-US" sz="1400" dirty="0"/>
              <a:t>tion Test</a:t>
            </a:r>
            <a:endParaRPr lang="en-US" sz="1400" dirty="0"/>
          </a:p>
          <a:p>
            <a:pPr marL="342900" indent="-342900">
              <a:buFont typeface="Wingdings" panose="05000000000000000000" charset="0"/>
              <a:buAutoNum type="arabicPeriod"/>
            </a:pPr>
            <a:endParaRPr lang="en-US" sz="1400" dirty="0"/>
          </a:p>
          <a:p>
            <a:pPr indent="0">
              <a:buFont typeface="Wingdings" panose="05000000000000000000" charset="0"/>
              <a:buNone/>
            </a:pPr>
            <a:r>
              <a:rPr lang="en-IN" altLang="en-US" sz="1400" dirty="0"/>
              <a:t> </a:t>
            </a:r>
            <a:r>
              <a:rPr lang="en-US" sz="1400" dirty="0"/>
              <a:t>2. </a:t>
            </a:r>
            <a:r>
              <a:rPr lang="en-US" sz="1400" dirty="0">
                <a:solidFill>
                  <a:schemeClr val="tx1"/>
                </a:solidFill>
              </a:rPr>
              <a:t>Fine Aggregate Fineness Modulus Test</a:t>
            </a:r>
            <a:endParaRPr lang="en-US" sz="1400" dirty="0">
              <a:solidFill>
                <a:schemeClr val="tx1"/>
              </a:solidFill>
            </a:endParaRPr>
          </a:p>
          <a:p>
            <a:pPr marL="342900" indent="-342900">
              <a:buFont typeface="Wingdings" panose="05000000000000000000" charset="0"/>
              <a:buAutoNum type="arabicPeriod"/>
            </a:pPr>
            <a:endParaRPr lang="en-US" sz="1400" dirty="0"/>
          </a:p>
          <a:p>
            <a:pPr indent="0">
              <a:buFont typeface="Wingdings" panose="05000000000000000000" charset="0"/>
              <a:buNone/>
            </a:pPr>
            <a:r>
              <a:rPr lang="en-US" sz="1400" dirty="0"/>
              <a:t> 3. Fine Aggregate Specific Gravity Test</a:t>
            </a:r>
            <a:endParaRPr lang="en-US" sz="1400" dirty="0"/>
          </a:p>
          <a:p>
            <a:pPr indent="0">
              <a:buFont typeface="Wingdings" panose="05000000000000000000" charset="0"/>
              <a:buNone/>
            </a:pPr>
            <a:r>
              <a:rPr lang="en-US" sz="2000" dirty="0"/>
              <a:t> </a:t>
            </a:r>
            <a:endParaRPr lang="en-IN" sz="2000" dirty="0"/>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l="6878" r="12520" b="16880"/>
          <a:stretch>
            <a:fillRect/>
          </a:stretch>
        </p:blipFill>
        <p:spPr>
          <a:xfrm>
            <a:off x="1057835" y="3013740"/>
            <a:ext cx="3343836" cy="3419648"/>
          </a:xfrm>
          <a:prstGeom prst="rect">
            <a:avLst/>
          </a:prstGeom>
        </p:spPr>
      </p:pic>
      <p:graphicFrame>
        <p:nvGraphicFramePr>
          <p:cNvPr id="3" name="Table 4"/>
          <p:cNvGraphicFramePr>
            <a:graphicFrameLocks noGrp="1"/>
          </p:cNvGraphicFramePr>
          <p:nvPr/>
        </p:nvGraphicFramePr>
        <p:xfrm>
          <a:off x="4961890" y="2020570"/>
          <a:ext cx="4613910" cy="2384425"/>
        </p:xfrm>
        <a:graphic>
          <a:graphicData uri="http://schemas.openxmlformats.org/drawingml/2006/table">
            <a:tbl>
              <a:tblPr firstRow="1" bandRow="1">
                <a:tableStyleId>{5C22544A-7EE6-4342-B048-85BDC9FD1C3A}</a:tableStyleId>
              </a:tblPr>
              <a:tblGrid>
                <a:gridCol w="669925"/>
                <a:gridCol w="2383790"/>
                <a:gridCol w="1560195"/>
              </a:tblGrid>
              <a:tr h="678815">
                <a:tc>
                  <a:txBody>
                    <a:bodyPr/>
                    <a:lstStyle/>
                    <a:p>
                      <a:r>
                        <a:rPr lang="en-IN" sz="1600" dirty="0" err="1"/>
                        <a:t>Sr.No</a:t>
                      </a:r>
                      <a:endParaRPr lang="en-IN" sz="1600" dirty="0" err="1"/>
                    </a:p>
                  </a:txBody>
                  <a:tcPr/>
                </a:tc>
                <a:tc>
                  <a:txBody>
                    <a:bodyPr/>
                    <a:lstStyle/>
                    <a:p>
                      <a:r>
                        <a:rPr lang="en-IN" sz="1600" dirty="0"/>
                        <a:t>          Test</a:t>
                      </a:r>
                      <a:endParaRPr lang="en-IN" sz="1600" dirty="0"/>
                    </a:p>
                  </a:txBody>
                  <a:tcPr/>
                </a:tc>
                <a:tc>
                  <a:txBody>
                    <a:bodyPr/>
                    <a:lstStyle/>
                    <a:p>
                      <a:r>
                        <a:rPr lang="en-IN" sz="1600" dirty="0"/>
                        <a:t>   Result</a:t>
                      </a:r>
                      <a:endParaRPr lang="en-IN" sz="1600" dirty="0"/>
                    </a:p>
                  </a:txBody>
                  <a:tcPr/>
                </a:tc>
              </a:tr>
              <a:tr h="575310">
                <a:tc>
                  <a:txBody>
                    <a:bodyPr/>
                    <a:lstStyle/>
                    <a:p>
                      <a:r>
                        <a:rPr lang="en-IN" sz="1400" dirty="0"/>
                        <a:t>1.</a:t>
                      </a:r>
                      <a:endParaRPr lang="en-IN" sz="1400" dirty="0"/>
                    </a:p>
                  </a:txBody>
                  <a:tcPr/>
                </a:tc>
                <a:tc>
                  <a:txBody>
                    <a:bodyPr/>
                    <a:lstStyle/>
                    <a:p>
                      <a:r>
                        <a:rPr lang="en-IN" sz="1400" dirty="0"/>
                        <a:t>Water Absorption</a:t>
                      </a:r>
                      <a:endParaRPr lang="en-IN" sz="1400" dirty="0"/>
                    </a:p>
                  </a:txBody>
                  <a:tcPr/>
                </a:tc>
                <a:tc>
                  <a:txBody>
                    <a:bodyPr/>
                    <a:lstStyle/>
                    <a:p>
                      <a:r>
                        <a:rPr lang="en-IN" sz="1400" dirty="0"/>
                        <a:t>    1.6%</a:t>
                      </a:r>
                      <a:endParaRPr lang="en-IN" sz="1400" dirty="0"/>
                    </a:p>
                  </a:txBody>
                  <a:tcPr/>
                </a:tc>
              </a:tr>
              <a:tr h="575310">
                <a:tc>
                  <a:txBody>
                    <a:bodyPr/>
                    <a:lstStyle/>
                    <a:p>
                      <a:r>
                        <a:rPr lang="en-IN" sz="1400" dirty="0"/>
                        <a:t>2.</a:t>
                      </a:r>
                      <a:endParaRPr lang="en-IN" sz="1400" dirty="0"/>
                    </a:p>
                  </a:txBody>
                  <a:tcPr/>
                </a:tc>
                <a:tc>
                  <a:txBody>
                    <a:bodyPr/>
                    <a:lstStyle/>
                    <a:p>
                      <a:r>
                        <a:rPr lang="en-IN" sz="1400" dirty="0"/>
                        <a:t>Fineness</a:t>
                      </a:r>
                      <a:endParaRPr lang="en-IN" sz="1400" dirty="0"/>
                    </a:p>
                  </a:txBody>
                  <a:tcPr/>
                </a:tc>
                <a:tc>
                  <a:txBody>
                    <a:bodyPr/>
                    <a:lstStyle/>
                    <a:p>
                      <a:r>
                        <a:rPr lang="en-IN" sz="1400" dirty="0"/>
                        <a:t>    2.67</a:t>
                      </a:r>
                      <a:endParaRPr lang="en-IN" sz="1400" dirty="0"/>
                    </a:p>
                  </a:txBody>
                  <a:tcPr/>
                </a:tc>
              </a:tr>
              <a:tr h="554990">
                <a:tc>
                  <a:txBody>
                    <a:bodyPr/>
                    <a:lstStyle/>
                    <a:p>
                      <a:r>
                        <a:rPr lang="en-IN" sz="1400" dirty="0"/>
                        <a:t>3.</a:t>
                      </a:r>
                      <a:endParaRPr lang="en-IN" sz="1400" dirty="0"/>
                    </a:p>
                  </a:txBody>
                  <a:tcPr/>
                </a:tc>
                <a:tc>
                  <a:txBody>
                    <a:bodyPr/>
                    <a:lstStyle/>
                    <a:p>
                      <a:r>
                        <a:rPr lang="en-IN" sz="1400" dirty="0"/>
                        <a:t>Specific Gravity</a:t>
                      </a:r>
                      <a:endParaRPr lang="en-IN" sz="1400" dirty="0"/>
                    </a:p>
                  </a:txBody>
                  <a:tcPr/>
                </a:tc>
                <a:tc>
                  <a:txBody>
                    <a:bodyPr/>
                    <a:lstStyle/>
                    <a:p>
                      <a:r>
                        <a:rPr lang="en-IN" sz="1400" dirty="0"/>
                        <a:t>    2.40</a:t>
                      </a:r>
                      <a:endParaRPr lang="en-IN" sz="1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lgn="ctr">
              <a:lnSpc>
                <a:spcPct val="150000"/>
              </a:lnSpc>
              <a:buFont typeface="Wingdings" panose="05000000000000000000" charset="0"/>
              <a:buChar char="v"/>
            </a:pPr>
            <a:r>
              <a:rPr lang="en-IN" sz="2000" b="1" u="sng" dirty="0">
                <a:solidFill>
                  <a:schemeClr val="tx1"/>
                </a:solidFill>
                <a:latin typeface="Times New Roman" panose="02020603050405020304" pitchFamily="18" charset="0"/>
                <a:cs typeface="Times New Roman" panose="02020603050405020304" pitchFamily="18" charset="0"/>
              </a:rPr>
              <a:t>Conclusion</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00105"/>
            <a:ext cx="8596668" cy="3880773"/>
          </a:xfrm>
        </p:spPr>
        <p:txBody>
          <a:bodyPr>
            <a:normAutofit/>
          </a:bodyPr>
          <a:lstStyle/>
          <a:p>
            <a:pPr algn="just">
              <a:lnSpc>
                <a:spcPct val="150000"/>
              </a:lnSpc>
              <a:buClr>
                <a:schemeClr val="tx1"/>
              </a:buClr>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We</a:t>
            </a:r>
            <a:r>
              <a:rPr lang="en-IN" alt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have perform</a:t>
            </a:r>
            <a:r>
              <a:rPr lang="en-IN" alt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various test</a:t>
            </a:r>
            <a:r>
              <a:rPr lang="en-IN" altLang="en-US" sz="1400" dirty="0">
                <a:solidFill>
                  <a:schemeClr val="tx1"/>
                </a:solidFill>
                <a:latin typeface="Times New Roman" panose="02020603050405020304" pitchFamily="18" charset="0"/>
                <a:cs typeface="Times New Roman" panose="02020603050405020304" pitchFamily="18" charset="0"/>
              </a:rPr>
              <a:t> each for three time for better result which were founded by taking average of all results founded.</a:t>
            </a:r>
            <a:endParaRPr lang="en-IN" altLang="en-US" sz="14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 </a:t>
            </a:r>
            <a:r>
              <a:rPr lang="en-IN" altLang="en-US" sz="1400" dirty="0">
                <a:solidFill>
                  <a:schemeClr val="tx1"/>
                </a:solidFill>
                <a:latin typeface="Times New Roman" panose="02020603050405020304" pitchFamily="18" charset="0"/>
                <a:cs typeface="Times New Roman" panose="02020603050405020304" pitchFamily="18" charset="0"/>
              </a:rPr>
              <a:t>From results ,</a:t>
            </a:r>
            <a:r>
              <a:rPr lang="en-US" sz="1400" dirty="0">
                <a:solidFill>
                  <a:schemeClr val="tx1"/>
                </a:solidFill>
                <a:latin typeface="Times New Roman" panose="02020603050405020304" pitchFamily="18" charset="0"/>
                <a:cs typeface="Times New Roman" panose="02020603050405020304" pitchFamily="18" charset="0"/>
              </a:rPr>
              <a:t> physical properties of course aggregate ,fine aggregate and cement </a:t>
            </a:r>
            <a:r>
              <a:rPr lang="en-US" sz="1400" dirty="0" err="1">
                <a:solidFill>
                  <a:schemeClr val="tx1"/>
                </a:solidFill>
                <a:latin typeface="Times New Roman" panose="02020603050405020304" pitchFamily="18" charset="0"/>
                <a:cs typeface="Times New Roman" panose="02020603050405020304" pitchFamily="18" charset="0"/>
              </a:rPr>
              <a:t>i.e</a:t>
            </a:r>
            <a:r>
              <a:rPr lang="en-US" sz="1400" dirty="0">
                <a:solidFill>
                  <a:schemeClr val="tx1"/>
                </a:solidFill>
                <a:latin typeface="Times New Roman" panose="02020603050405020304" pitchFamily="18" charset="0"/>
                <a:cs typeface="Times New Roman" panose="02020603050405020304" pitchFamily="18" charset="0"/>
              </a:rPr>
              <a:t> fineness, consistency soundness has been </a:t>
            </a:r>
            <a:r>
              <a:rPr lang="en-IN" altLang="en-US" sz="1400" dirty="0">
                <a:solidFill>
                  <a:schemeClr val="tx1"/>
                </a:solidFill>
                <a:latin typeface="Times New Roman" panose="02020603050405020304" pitchFamily="18" charset="0"/>
                <a:cs typeface="Times New Roman" panose="02020603050405020304" pitchFamily="18" charset="0"/>
              </a:rPr>
              <a:t>determined</a:t>
            </a:r>
            <a:r>
              <a:rPr lang="en-US" sz="1400" dirty="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Font typeface="+mj-lt"/>
              <a:buAutoNum type="arabicPeriod"/>
            </a:pPr>
            <a:r>
              <a:rPr lang="en-IN" altLang="en-US" sz="1400" dirty="0">
                <a:solidFill>
                  <a:schemeClr val="tx1"/>
                </a:solidFill>
                <a:latin typeface="Times New Roman" panose="02020603050405020304" pitchFamily="18" charset="0"/>
                <a:cs typeface="Times New Roman" panose="02020603050405020304" pitchFamily="18" charset="0"/>
              </a:rPr>
              <a:t>The results of all test performed on given materials were analyzed.</a:t>
            </a: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Font typeface="+mj-lt"/>
              <a:buAutoNum type="arabicPeriod"/>
            </a:pPr>
            <a:r>
              <a:rPr lang="en-US" sz="1400" dirty="0">
                <a:latin typeface="Times New Roman" panose="02020603050405020304" pitchFamily="18" charset="0"/>
                <a:cs typeface="Times New Roman" panose="02020603050405020304" pitchFamily="18" charset="0"/>
              </a:rPr>
              <a:t>Using observations made under various test we ha</a:t>
            </a:r>
            <a:r>
              <a:rPr lang="en-IN" altLang="en-US" sz="1400" dirty="0">
                <a:latin typeface="Times New Roman" panose="02020603050405020304" pitchFamily="18" charset="0"/>
                <a:cs typeface="Times New Roman" panose="02020603050405020304" pitchFamily="18" charset="0"/>
              </a:rPr>
              <a:t>d</a:t>
            </a:r>
            <a:r>
              <a:rPr lang="en-US" sz="1400" dirty="0">
                <a:latin typeface="Times New Roman" panose="02020603050405020304" pitchFamily="18" charset="0"/>
                <a:cs typeface="Times New Roman" panose="02020603050405020304" pitchFamily="18" charset="0"/>
              </a:rPr>
              <a:t> use these values to make mix design of concrete. </a:t>
            </a:r>
            <a:endParaRPr lang="en-US" sz="1400" dirty="0">
              <a:latin typeface="Times New Roman" panose="02020603050405020304" pitchFamily="18" charset="0"/>
              <a:cs typeface="Times New Roman" panose="02020603050405020304" pitchFamily="18" charset="0"/>
            </a:endParaRPr>
          </a:p>
          <a:p>
            <a:pPr algn="just">
              <a:lnSpc>
                <a:spcPct val="150000"/>
              </a:lnSpc>
              <a:buClr>
                <a:schemeClr val="tx1"/>
              </a:buClr>
              <a:buFont typeface="+mj-lt"/>
              <a:buAutoNum type="arabicPeriod"/>
            </a:pPr>
            <a:r>
              <a:rPr lang="en-US" sz="1400" dirty="0">
                <a:latin typeface="Times New Roman" panose="02020603050405020304" pitchFamily="18" charset="0"/>
                <a:cs typeface="Times New Roman" panose="02020603050405020304" pitchFamily="18" charset="0"/>
              </a:rPr>
              <a:t>By using different values , we have done various calculation for mix design such as calculation of water cement ratio, requirements of water, fine aggregates, coarse aggregates.</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Clr>
                <a:schemeClr val="tx1"/>
              </a:buClr>
              <a:buNone/>
            </a:pPr>
            <a:endParaRPr lang="en-IN"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895" y="848360"/>
            <a:ext cx="5624830" cy="1320800"/>
          </a:xfrm>
        </p:spPr>
        <p:txBody>
          <a:bodyPr/>
          <a:lstStyle/>
          <a:p>
            <a:pPr marL="342900" indent="-342900" algn="ctr">
              <a:lnSpc>
                <a:spcPct val="150000"/>
              </a:lnSpc>
              <a:buFont typeface="Wingdings" panose="05000000000000000000" charset="0"/>
              <a:buChar char="v"/>
            </a:pPr>
            <a:r>
              <a:rPr lang="en-IN" sz="2000" b="1" u="sng" dirty="0">
                <a:solidFill>
                  <a:schemeClr val="tx1"/>
                </a:solidFill>
                <a:latin typeface="Times New Roman" panose="02020603050405020304" pitchFamily="18" charset="0"/>
                <a:cs typeface="Times New Roman" panose="02020603050405020304" pitchFamily="18" charset="0"/>
              </a:rPr>
              <a:t>References</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59281"/>
            <a:ext cx="8596668" cy="3880773"/>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1]  Saurav and Ashok Kumar Gupta “Experimental Study Of Strength Relationship Of Concrete Cube And Concrete Cylinder Using Ultrafine Slag </a:t>
            </a:r>
            <a:r>
              <a:rPr lang="en-IN" sz="1400" dirty="0" err="1">
                <a:latin typeface="Times New Roman" panose="02020603050405020304" pitchFamily="18" charset="0"/>
                <a:cs typeface="Times New Roman" panose="02020603050405020304" pitchFamily="18" charset="0"/>
              </a:rPr>
              <a:t>Alccofine</a:t>
            </a:r>
            <a:r>
              <a:rPr lang="en-IN" sz="1400" dirty="0">
                <a:latin typeface="Times New Roman" panose="02020603050405020304" pitchFamily="18" charset="0"/>
                <a:cs typeface="Times New Roman" panose="02020603050405020304" pitchFamily="18" charset="0"/>
              </a:rPr>
              <a:t>” International Journal of Scientific &amp; Engineering Research, ISSN 2229-5518, Volume 5, Issue 5, , pp. 102 -107, May-2014.</a:t>
            </a:r>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r>
              <a:rPr lang="en-IN" sz="1400" dirty="0">
                <a:latin typeface="Times New Roman" panose="02020603050405020304" pitchFamily="18" charset="0"/>
                <a:cs typeface="Times New Roman" panose="02020603050405020304" pitchFamily="18" charset="0"/>
              </a:rPr>
              <a:t> [2]  </a:t>
            </a:r>
            <a:r>
              <a:rPr lang="en-US" sz="1400" dirty="0">
                <a:latin typeface="Times New Roman" panose="02020603050405020304" pitchFamily="18" charset="0"/>
                <a:cs typeface="Times New Roman" panose="02020603050405020304" pitchFamily="18" charset="0"/>
              </a:rPr>
              <a:t>M.S. Pawar and A.C. </a:t>
            </a:r>
            <a:r>
              <a:rPr lang="en-US" sz="1400" dirty="0" err="1">
                <a:latin typeface="Times New Roman" panose="02020603050405020304" pitchFamily="18" charset="0"/>
                <a:cs typeface="Times New Roman" panose="02020603050405020304" pitchFamily="18" charset="0"/>
              </a:rPr>
              <a:t>Saoji</a:t>
            </a:r>
            <a:r>
              <a:rPr lang="en-US" sz="1400" dirty="0">
                <a:latin typeface="Times New Roman" panose="02020603050405020304" pitchFamily="18" charset="0"/>
                <a:cs typeface="Times New Roman" panose="02020603050405020304" pitchFamily="18" charset="0"/>
              </a:rPr>
              <a:t> “Effect of </a:t>
            </a:r>
            <a:r>
              <a:rPr lang="en-US" sz="1400" dirty="0" err="1">
                <a:latin typeface="Times New Roman" panose="02020603050405020304" pitchFamily="18" charset="0"/>
                <a:cs typeface="Times New Roman" panose="02020603050405020304" pitchFamily="18" charset="0"/>
              </a:rPr>
              <a:t>Alccofine</a:t>
            </a:r>
            <a:r>
              <a:rPr lang="en-US" sz="1400" dirty="0">
                <a:latin typeface="Times New Roman" panose="02020603050405020304" pitchFamily="18" charset="0"/>
                <a:cs typeface="Times New Roman" panose="02020603050405020304" pitchFamily="18" charset="0"/>
              </a:rPr>
              <a:t> on Self Compacting Concrete” The International Journal of Engineering and Science, </a:t>
            </a:r>
            <a:r>
              <a:rPr lang="en-US" sz="1400" dirty="0" err="1">
                <a:latin typeface="Times New Roman" panose="02020603050405020304" pitchFamily="18" charset="0"/>
                <a:cs typeface="Times New Roman" panose="02020603050405020304" pitchFamily="18" charset="0"/>
              </a:rPr>
              <a:t>eISSN</a:t>
            </a:r>
            <a:r>
              <a:rPr lang="en-US" sz="1400" dirty="0">
                <a:latin typeface="Times New Roman" panose="02020603050405020304" pitchFamily="18" charset="0"/>
                <a:cs typeface="Times New Roman" panose="02020603050405020304" pitchFamily="18" charset="0"/>
              </a:rPr>
              <a:t>: 2319-1813 </a:t>
            </a:r>
            <a:r>
              <a:rPr lang="en-US" sz="1400" dirty="0" err="1">
                <a:latin typeface="Times New Roman" panose="02020603050405020304" pitchFamily="18" charset="0"/>
                <a:cs typeface="Times New Roman" panose="02020603050405020304" pitchFamily="18" charset="0"/>
              </a:rPr>
              <a:t>pISSN</a:t>
            </a:r>
            <a:r>
              <a:rPr lang="en-US" sz="1400" dirty="0">
                <a:latin typeface="Times New Roman" panose="02020603050405020304" pitchFamily="18" charset="0"/>
                <a:cs typeface="Times New Roman" panose="02020603050405020304" pitchFamily="18" charset="0"/>
              </a:rPr>
              <a:t>: 2319 – 1805, volume 2, issue 6, pp. 5-9, 2013.</a:t>
            </a:r>
            <a:endParaRPr lang="en-US" sz="1400" dirty="0">
              <a:latin typeface="Times New Roman" panose="02020603050405020304" pitchFamily="18" charset="0"/>
              <a:cs typeface="Times New Roman" panose="02020603050405020304" pitchFamily="18" charset="0"/>
            </a:endParaRPr>
          </a:p>
          <a:p>
            <a:pPr marL="0" indent="0" algn="just">
              <a:buNone/>
            </a:pPr>
            <a:r>
              <a:rPr lang="en-IN"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buNone/>
            </a:pPr>
            <a:r>
              <a:rPr lang="en-IN" sz="1400"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Siddharth P. Upadhyay and M. A. </a:t>
            </a:r>
            <a:r>
              <a:rPr lang="en-US" sz="1400" dirty="0" err="1">
                <a:latin typeface="Times New Roman" panose="02020603050405020304" pitchFamily="18" charset="0"/>
                <a:cs typeface="Times New Roman" panose="02020603050405020304" pitchFamily="18" charset="0"/>
              </a:rPr>
              <a:t>Jamnu</a:t>
            </a:r>
            <a:r>
              <a:rPr lang="en-US" sz="1400" dirty="0">
                <a:latin typeface="Times New Roman" panose="02020603050405020304" pitchFamily="18" charset="0"/>
                <a:cs typeface="Times New Roman" panose="02020603050405020304" pitchFamily="18" charset="0"/>
              </a:rPr>
              <a:t> “Effect on Compressive strength of  High Performance Concrete Incorporating </a:t>
            </a:r>
            <a:r>
              <a:rPr lang="en-US" sz="1400" dirty="0" err="1">
                <a:latin typeface="Times New Roman" panose="02020603050405020304" pitchFamily="18" charset="0"/>
                <a:cs typeface="Times New Roman" panose="02020603050405020304" pitchFamily="18" charset="0"/>
              </a:rPr>
              <a:t>Alccofine</a:t>
            </a:r>
            <a:r>
              <a:rPr lang="en-US" sz="1400" dirty="0">
                <a:latin typeface="Times New Roman" panose="02020603050405020304" pitchFamily="18" charset="0"/>
                <a:cs typeface="Times New Roman" panose="02020603050405020304" pitchFamily="18" charset="0"/>
              </a:rPr>
              <a:t> and Fly Ash” International Journal Of Innovative Research &amp; Development, ISSN 2278 – 0211,   volume 3, issue 2,pp.124-128, February 2014.</a:t>
            </a:r>
            <a:endParaRPr lang="en-US"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r>
              <a:rPr lang="en-IN" sz="1400" dirty="0">
                <a:latin typeface="Times New Roman" panose="02020603050405020304" pitchFamily="18" charset="0"/>
                <a:cs typeface="Times New Roman" panose="02020603050405020304" pitchFamily="18" charset="0"/>
              </a:rPr>
              <a:t> [4]  Deval </a:t>
            </a:r>
            <a:r>
              <a:rPr lang="en-IN" sz="1400" dirty="0" err="1">
                <a:latin typeface="Times New Roman" panose="02020603050405020304" pitchFamily="18" charset="0"/>
                <a:cs typeface="Times New Roman" panose="02020603050405020304" pitchFamily="18" charset="0"/>
              </a:rPr>
              <a:t>Soni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Suhasini</a:t>
            </a:r>
            <a:r>
              <a:rPr lang="en-IN" sz="1400" dirty="0">
                <a:latin typeface="Times New Roman" panose="02020603050405020304" pitchFamily="18" charset="0"/>
                <a:cs typeface="Times New Roman" panose="02020603050405020304" pitchFamily="18" charset="0"/>
              </a:rPr>
              <a:t> Kulkarni and </a:t>
            </a:r>
            <a:r>
              <a:rPr lang="en-IN" sz="1400" dirty="0" err="1">
                <a:latin typeface="Times New Roman" panose="02020603050405020304" pitchFamily="18" charset="0"/>
                <a:cs typeface="Times New Roman" panose="02020603050405020304" pitchFamily="18" charset="0"/>
              </a:rPr>
              <a:t>Vilin</a:t>
            </a:r>
            <a:r>
              <a:rPr lang="en-IN" sz="1400" dirty="0">
                <a:latin typeface="Times New Roman" panose="02020603050405020304" pitchFamily="18" charset="0"/>
                <a:cs typeface="Times New Roman" panose="02020603050405020304" pitchFamily="18" charset="0"/>
              </a:rPr>
              <a:t> Parekh “Experimental Study on High-Performance Concrete, with Mixing of </a:t>
            </a:r>
            <a:r>
              <a:rPr lang="en-IN" sz="1400" dirty="0" err="1">
                <a:latin typeface="Times New Roman" panose="02020603050405020304" pitchFamily="18" charset="0"/>
                <a:cs typeface="Times New Roman" panose="02020603050405020304" pitchFamily="18" charset="0"/>
              </a:rPr>
              <a:t>Alccofine</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Flyash</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Paripex</a:t>
            </a:r>
            <a:r>
              <a:rPr lang="en-IN" sz="1400" dirty="0">
                <a:latin typeface="Times New Roman" panose="02020603050405020304" pitchFamily="18" charset="0"/>
                <a:cs typeface="Times New Roman" panose="02020603050405020304" pitchFamily="18" charset="0"/>
              </a:rPr>
              <a:t> - Indian Journal of Research, </a:t>
            </a:r>
            <a:r>
              <a:rPr lang="en-IN" sz="1400" dirty="0" err="1">
                <a:latin typeface="Times New Roman" panose="02020603050405020304" pitchFamily="18" charset="0"/>
                <a:cs typeface="Times New Roman" panose="02020603050405020304" pitchFamily="18" charset="0"/>
              </a:rPr>
              <a:t>Issn</a:t>
            </a:r>
            <a:r>
              <a:rPr lang="en-IN" sz="1400" dirty="0">
                <a:latin typeface="Times New Roman" panose="02020603050405020304" pitchFamily="18" charset="0"/>
                <a:cs typeface="Times New Roman" panose="02020603050405020304" pitchFamily="18" charset="0"/>
              </a:rPr>
              <a:t> - 2250-1991, volume 3, issue 4, pp. 84-86, May 2013.</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4530" y="1398247"/>
            <a:ext cx="6105644" cy="398780"/>
          </a:xfrm>
          <a:prstGeom prst="rect">
            <a:avLst/>
          </a:prstGeom>
          <a:noFill/>
        </p:spPr>
        <p:txBody>
          <a:bodyPr wrap="square">
            <a:spAutoFit/>
          </a:bodyPr>
          <a:lstStyle/>
          <a:p>
            <a:pPr marL="342900" indent="-342900">
              <a:buFont typeface="Wingdings" panose="05000000000000000000" charset="0"/>
              <a:buChar char="v"/>
            </a:pPr>
            <a:r>
              <a:rPr lang="en-IN" sz="2000" b="1" u="sng" dirty="0">
                <a:solidFill>
                  <a:schemeClr val="tx1"/>
                </a:solidFill>
                <a:latin typeface="Times New Roman" panose="02020603050405020304" pitchFamily="18" charset="0"/>
                <a:cs typeface="Times New Roman" panose="02020603050405020304" pitchFamily="18" charset="0"/>
              </a:rPr>
              <a:t>FUTURE  WORK HAS TO BE DONE...</a:t>
            </a:r>
            <a:endParaRPr lang="en-IN" sz="2000" b="1" u="sng" dirty="0"/>
          </a:p>
        </p:txBody>
      </p:sp>
      <p:sp>
        <p:nvSpPr>
          <p:cNvPr id="5" name="TextBox 4"/>
          <p:cNvSpPr txBox="1"/>
          <p:nvPr/>
        </p:nvSpPr>
        <p:spPr>
          <a:xfrm>
            <a:off x="895985" y="2309495"/>
            <a:ext cx="9411335" cy="3107690"/>
          </a:xfrm>
          <a:prstGeom prst="rect">
            <a:avLst/>
          </a:prstGeom>
          <a:noFill/>
        </p:spPr>
        <p:txBody>
          <a:bodyPr wrap="square">
            <a:spAutoFit/>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testing of sample Cubes and Cylinder which are cast has to be done.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Using varying percentage of </a:t>
            </a:r>
            <a:r>
              <a:rPr lang="en-US" sz="1400" dirty="0" err="1">
                <a:latin typeface="Times New Roman" panose="02020603050405020304" pitchFamily="18" charset="0"/>
                <a:cs typeface="Times New Roman" panose="02020603050405020304" pitchFamily="18" charset="0"/>
              </a:rPr>
              <a:t>Alccofine</a:t>
            </a:r>
            <a:r>
              <a:rPr lang="en-US" sz="1400" dirty="0">
                <a:latin typeface="Times New Roman" panose="02020603050405020304" pitchFamily="18" charset="0"/>
                <a:cs typeface="Times New Roman" panose="02020603050405020304" pitchFamily="18" charset="0"/>
              </a:rPr>
              <a:t> 1206 from 5% to 15% at interval of 5% of  total weight of OPC43 and partial replacement of OPC (43 grade) by </a:t>
            </a:r>
            <a:r>
              <a:rPr lang="en-US" sz="1400" dirty="0" err="1">
                <a:latin typeface="Times New Roman" panose="02020603050405020304" pitchFamily="18" charset="0"/>
                <a:cs typeface="Times New Roman" panose="02020603050405020304" pitchFamily="18" charset="0"/>
              </a:rPr>
              <a:t>alccofine</a:t>
            </a:r>
            <a:r>
              <a:rPr lang="en-US" sz="1400" dirty="0">
                <a:latin typeface="Times New Roman" panose="02020603050405020304" pitchFamily="18" charset="0"/>
                <a:cs typeface="Times New Roman" panose="02020603050405020304" pitchFamily="18" charset="0"/>
              </a:rPr>
              <a:t> 1206  which have varies from 5% to 15% at interval of 5% by  total weight of OPC.</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Casting of cubes and Cylinder using </a:t>
            </a:r>
            <a:r>
              <a:rPr lang="en-US" sz="1400" dirty="0" err="1">
                <a:latin typeface="Times New Roman" panose="02020603050405020304" pitchFamily="18" charset="0"/>
                <a:cs typeface="Times New Roman" panose="02020603050405020304" pitchFamily="18" charset="0"/>
              </a:rPr>
              <a:t>alccofine</a:t>
            </a:r>
            <a:r>
              <a:rPr lang="en-US" sz="1400" dirty="0">
                <a:latin typeface="Times New Roman" panose="02020603050405020304" pitchFamily="18" charset="0"/>
                <a:cs typeface="Times New Roman" panose="02020603050405020304" pitchFamily="18" charset="0"/>
              </a:rPr>
              <a:t> 1206.</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All mixes of  Fresh Concrete will be examine for slump test.</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Comparision</a:t>
            </a:r>
            <a:r>
              <a:rPr lang="en-US" sz="1400" dirty="0">
                <a:latin typeface="Times New Roman" panose="02020603050405020304" pitchFamily="18" charset="0"/>
                <a:cs typeface="Times New Roman" panose="02020603050405020304" pitchFamily="18" charset="0"/>
              </a:rPr>
              <a:t> between sample created </a:t>
            </a:r>
            <a:r>
              <a:rPr lang="en-IN" altLang="en-US" sz="1400" dirty="0">
                <a:latin typeface="Times New Roman" panose="02020603050405020304" pitchFamily="18" charset="0"/>
                <a:cs typeface="Times New Roman" panose="02020603050405020304" pitchFamily="18" charset="0"/>
              </a:rPr>
              <a:t>by using </a:t>
            </a:r>
            <a:r>
              <a:rPr lang="en-US" sz="1400" dirty="0">
                <a:latin typeface="Times New Roman" panose="02020603050405020304" pitchFamily="18" charset="0"/>
                <a:cs typeface="Times New Roman" panose="02020603050405020304" pitchFamily="18" charset="0"/>
              </a:rPr>
              <a:t> </a:t>
            </a:r>
            <a:r>
              <a:rPr lang="en-IN" altLang="en-US" sz="1400" dirty="0" err="1">
                <a:latin typeface="Times New Roman" panose="02020603050405020304" pitchFamily="18" charset="0"/>
                <a:cs typeface="Times New Roman" panose="02020603050405020304" pitchFamily="18" charset="0"/>
              </a:rPr>
              <a:t> and without using Alccofine </a:t>
            </a:r>
            <a:r>
              <a:rPr lang="en-US" sz="1400" dirty="0">
                <a:latin typeface="Times New Roman" panose="02020603050405020304" pitchFamily="18" charset="0"/>
                <a:cs typeface="Times New Roman" panose="02020603050405020304" pitchFamily="18" charset="0"/>
              </a:rPr>
              <a:t>1206 both for strength and stability.</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140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18" y="653930"/>
            <a:ext cx="8596668" cy="1320800"/>
          </a:xfrm>
        </p:spPr>
        <p:txBody>
          <a:bodyPr>
            <a:normAutofit/>
          </a:bodyPr>
          <a:lstStyle/>
          <a:p>
            <a:pPr algn="ctr"/>
            <a:r>
              <a:rPr lang="en-IN" sz="4400" dirty="0">
                <a:latin typeface="Algerian" panose="04020705040A02060702" pitchFamily="82" charset="0"/>
                <a:cs typeface="Times New Roman" panose="02020603050405020304" pitchFamily="18" charset="0"/>
              </a:rPr>
              <a:t>      </a:t>
            </a:r>
            <a:r>
              <a:rPr lang="en-IN" sz="4400" b="1" u="sng" dirty="0">
                <a:latin typeface="Algerian" panose="04020705040A02060702" pitchFamily="82" charset="0"/>
                <a:cs typeface="Times New Roman" panose="02020603050405020304" pitchFamily="18" charset="0"/>
              </a:rPr>
              <a:t>Thanking you</a:t>
            </a:r>
            <a:endParaRPr lang="en-IN" sz="4400" b="1" u="sng" dirty="0">
              <a:latin typeface="Algerian" panose="04020705040A02060702" pitchFamily="82" charset="0"/>
              <a:cs typeface="Times New Roman" panose="02020603050405020304" pitchFamily="18" charset="0"/>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72999" y="1765907"/>
            <a:ext cx="7525287" cy="4392443"/>
          </a:xfr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59" y="805815"/>
            <a:ext cx="8596668" cy="1320800"/>
          </a:xfrm>
        </p:spPr>
        <p:txBody>
          <a:bodyPr>
            <a:normAutofit/>
          </a:bodyPr>
          <a:lstStyle/>
          <a:p>
            <a:pPr algn="ctr"/>
            <a:r>
              <a:rPr lang="en-IN" sz="2800" b="1" u="sng" dirty="0">
                <a:solidFill>
                  <a:schemeClr val="tx1"/>
                </a:solidFill>
                <a:latin typeface="Times New Roman" panose="02020603050405020304" pitchFamily="18" charset="0"/>
                <a:cs typeface="Times New Roman" panose="02020603050405020304" pitchFamily="18" charset="0"/>
              </a:rPr>
              <a:t>Contents</a:t>
            </a:r>
            <a:endParaRPr lang="en-IN" sz="28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7297" y="1570149"/>
            <a:ext cx="10018713" cy="3717701"/>
          </a:xfrm>
        </p:spPr>
        <p:txBody>
          <a:bodyPr>
            <a:noAutofit/>
          </a:bodyPr>
          <a:lstStyle/>
          <a:p>
            <a:pPr>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Objectives </a:t>
            </a:r>
            <a:endParaRPr lang="en-IN"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Literature review</a:t>
            </a:r>
            <a:endParaRPr lang="en-IN"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Methodology</a:t>
            </a:r>
            <a:endParaRPr lang="en-IN"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11" y="1254125"/>
            <a:ext cx="8596668" cy="1320800"/>
          </a:xfrm>
        </p:spPr>
        <p:txBody>
          <a:bodyPr>
            <a:normAutofit/>
          </a:bodyPr>
          <a:lstStyle/>
          <a:p>
            <a:pPr marL="285750" indent="-285750" algn="ctr">
              <a:buFont typeface="Wingdings" panose="05000000000000000000" charset="0"/>
              <a:buChar char="v"/>
            </a:pPr>
            <a:r>
              <a:rPr lang="en-IN" sz="2000" b="1" u="sng" dirty="0">
                <a:solidFill>
                  <a:schemeClr val="tx1"/>
                </a:solidFill>
                <a:latin typeface="Times New Roman" panose="02020603050405020304" pitchFamily="18" charset="0"/>
                <a:cs typeface="Times New Roman" panose="02020603050405020304" pitchFamily="18" charset="0"/>
              </a:rPr>
              <a:t>Introduction</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8103" y="1634751"/>
            <a:ext cx="8329391" cy="3975280"/>
          </a:xfrm>
        </p:spPr>
        <p:txBody>
          <a:bodyPr>
            <a:no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In the project, a brief review of literature by using waste material </a:t>
            </a:r>
            <a:r>
              <a:rPr lang="en-IN" sz="1400" dirty="0" err="1">
                <a:latin typeface="Times New Roman" panose="02020603050405020304" pitchFamily="18" charset="0"/>
                <a:cs typeface="Times New Roman" panose="02020603050405020304" pitchFamily="18" charset="0"/>
              </a:rPr>
              <a:t>i.e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Alccofine</a:t>
            </a:r>
            <a:r>
              <a:rPr lang="en-IN" sz="1400" dirty="0">
                <a:latin typeface="Times New Roman" panose="02020603050405020304" pitchFamily="18" charset="0"/>
                <a:cs typeface="Times New Roman" panose="02020603050405020304" pitchFamily="18" charset="0"/>
              </a:rPr>
              <a:t> 1206 in concrete to improve its strength and stability. Utilization of waste material in concrete has proved that it enhances the properties of mix utilizer for water reduce which improve the properties of flexural, tensile, compressive strength of concrete. Laboratory test have proved that it can be used as admixture in concrete overall construction. Waste material </a:t>
            </a:r>
            <a:r>
              <a:rPr lang="en-IN" sz="1400" dirty="0" err="1">
                <a:latin typeface="Times New Roman" panose="02020603050405020304" pitchFamily="18" charset="0"/>
                <a:cs typeface="Times New Roman" panose="02020603050405020304" pitchFamily="18" charset="0"/>
              </a:rPr>
              <a:t>i.e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Alccofine</a:t>
            </a:r>
            <a:r>
              <a:rPr lang="en-IN" sz="1400" dirty="0">
                <a:latin typeface="Times New Roman" panose="02020603050405020304" pitchFamily="18" charset="0"/>
                <a:cs typeface="Times New Roman" panose="02020603050405020304" pitchFamily="18" charset="0"/>
              </a:rPr>
              <a:t> 1206 percentage in concrete has to be checked. </a:t>
            </a:r>
            <a:r>
              <a:rPr lang="en-US" sz="1400" dirty="0">
                <a:latin typeface="Times New Roman" panose="02020603050405020304" pitchFamily="18" charset="0"/>
                <a:cs typeface="Times New Roman" panose="02020603050405020304" pitchFamily="18" charset="0"/>
              </a:rPr>
              <a:t>Compression test is the most commonly used method for examining compressive strength.</a:t>
            </a:r>
            <a:r>
              <a:rPr lang="en-IN" altLang="en-US" sz="1400" dirty="0">
                <a:latin typeface="Times New Roman" panose="02020603050405020304" pitchFamily="18" charset="0"/>
                <a:cs typeface="Times New Roman" panose="02020603050405020304" pitchFamily="18" charset="0"/>
              </a:rPr>
              <a:t>Alccofine 1206 has been added to OPC which varies from 5% to 15% at interval of 5% by total weight of OPC and partial replacement of OPC 43 grade by Alccofine 1206 which varies from 5% b total weight of OPC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Slump test which was found higher in partial replacement at15% as compared to that of addition of alcohol 1206 for m25 grade of concrete. The test have probability to show positive result and give a scope for further implementation.</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99" y="1620520"/>
            <a:ext cx="8596668" cy="1320800"/>
          </a:xfrm>
        </p:spPr>
        <p:txBody>
          <a:bodyPr>
            <a:normAutofit/>
          </a:bodyPr>
          <a:lstStyle/>
          <a:p>
            <a:pPr marL="285750" indent="-285750" algn="ctr">
              <a:buFont typeface="Wingdings" panose="05000000000000000000" charset="0"/>
              <a:buChar char="v"/>
            </a:pPr>
            <a:r>
              <a:rPr lang="en-IN" sz="2000" b="1" u="sng" dirty="0">
                <a:solidFill>
                  <a:schemeClr val="tx1"/>
                </a:solidFill>
                <a:latin typeface="Times New Roman" panose="02020603050405020304" pitchFamily="18" charset="0"/>
                <a:cs typeface="Times New Roman" panose="02020603050405020304" pitchFamily="18" charset="0"/>
              </a:rPr>
              <a:t>Objectives</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6635" y="2234565"/>
            <a:ext cx="9552940" cy="4623435"/>
          </a:xfrm>
        </p:spPr>
        <p:txBody>
          <a:bodyPr>
            <a:normAutofit/>
          </a:bodyPr>
          <a:lstStyle/>
          <a:p>
            <a:pPr>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mn-ea"/>
              </a:rPr>
              <a:t>To</a:t>
            </a:r>
            <a:r>
              <a:rPr lang="en-IN" altLang="en-US" sz="1400" dirty="0">
                <a:latin typeface="Times New Roman" panose="02020603050405020304" pitchFamily="18" charset="0"/>
                <a:cs typeface="Times New Roman" panose="02020603050405020304" pitchFamily="18" charset="0"/>
                <a:sym typeface="+mn-ea"/>
              </a:rPr>
              <a:t> </a:t>
            </a:r>
            <a:r>
              <a:rPr lang="en-US" sz="1400" dirty="0">
                <a:latin typeface="Times New Roman" panose="02020603050405020304" pitchFamily="18" charset="0"/>
                <a:cs typeface="Times New Roman" panose="02020603050405020304" pitchFamily="18" charset="0"/>
              </a:rPr>
              <a:t>perform various taste on course aggregate fine aggregate cement.</a:t>
            </a:r>
            <a:endParaRPr lang="en-US"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To find out physical properties of course aggregate fine aggregate and cement.</a:t>
            </a:r>
            <a:endParaRPr lang="en-US"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altLang="en-US" sz="1400" dirty="0">
                <a:latin typeface="Times New Roman" panose="02020603050405020304" pitchFamily="18" charset="0"/>
                <a:cs typeface="Times New Roman" panose="02020603050405020304" pitchFamily="18" charset="0"/>
              </a:rPr>
              <a:t>To anylyse the results obtained by performing various tests .</a:t>
            </a:r>
            <a:endParaRPr lang="en-US"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To design mixture of concrete m25 great using the values of physical properties found out by previous data.</a:t>
            </a:r>
            <a:endParaRPr lang="en-US" sz="1400" dirty="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endParaRPr lang="en-IN" alt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IN" sz="1600" dirty="0"/>
              <a:t> </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31" y="1341173"/>
            <a:ext cx="10018713" cy="717997"/>
          </a:xfrm>
        </p:spPr>
        <p:txBody>
          <a:bodyPr>
            <a:normAutofit/>
          </a:bodyPr>
          <a:lstStyle/>
          <a:p>
            <a:pPr marL="285750" indent="-285750" algn="ctr">
              <a:buFont typeface="Wingdings" panose="05000000000000000000" charset="0"/>
              <a:buChar char="v"/>
            </a:pPr>
            <a:r>
              <a:rPr lang="en-IN" sz="2000" b="1" u="sng" dirty="0">
                <a:solidFill>
                  <a:schemeClr val="tx1"/>
                </a:solidFill>
                <a:latin typeface="Times New Roman" panose="02020603050405020304" pitchFamily="18" charset="0"/>
                <a:cs typeface="Times New Roman" panose="02020603050405020304" pitchFamily="18" charset="0"/>
              </a:rPr>
              <a:t>Literature Review</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4642" y="2168301"/>
            <a:ext cx="9916733" cy="4232857"/>
          </a:xfrm>
        </p:spPr>
        <p:txBody>
          <a:bodyPr>
            <a:noAutofit/>
          </a:bodyPr>
          <a:lstStyle/>
          <a:p>
            <a:pPr algn="just">
              <a:buFont typeface="Wingdings" panose="05000000000000000000" pitchFamily="2" charset="2"/>
              <a:buChar char="q"/>
            </a:pPr>
            <a:r>
              <a:rPr lang="en-US" sz="1600" b="1" u="sng" dirty="0">
                <a:solidFill>
                  <a:schemeClr val="tx1"/>
                </a:solidFill>
                <a:latin typeface="Times New Roman" panose="02020603050405020304" pitchFamily="18" charset="0"/>
                <a:cs typeface="Times New Roman" panose="02020603050405020304" pitchFamily="18" charset="0"/>
              </a:rPr>
              <a:t>Saurav, Ashok Kumar Gupta (2014)</a:t>
            </a:r>
            <a:r>
              <a:rPr lang="en-US" b="1" u="sng"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have investigated on experimental study of strength relationship of concrete cube and concrete cylinder using ultrafine slag </a:t>
            </a:r>
            <a:r>
              <a:rPr lang="en-US" sz="1400" dirty="0" err="1">
                <a:solidFill>
                  <a:schemeClr val="tx1"/>
                </a:solidFill>
                <a:latin typeface="Times New Roman" panose="02020603050405020304" pitchFamily="18" charset="0"/>
                <a:cs typeface="Times New Roman" panose="02020603050405020304" pitchFamily="18" charset="0"/>
              </a:rPr>
              <a:t>alccofine</a:t>
            </a:r>
            <a:r>
              <a:rPr lang="en-US" sz="1400" dirty="0">
                <a:solidFill>
                  <a:schemeClr val="tx1"/>
                </a:solidFill>
                <a:latin typeface="Times New Roman" panose="02020603050405020304" pitchFamily="18" charset="0"/>
                <a:cs typeface="Times New Roman" panose="02020603050405020304" pitchFamily="18" charset="0"/>
              </a:rPr>
              <a:t> and have shown the comparison between cubical strength and cylindrical strength of normal concrete and with partial replacement of cement with ultra fine slag (</a:t>
            </a:r>
            <a:r>
              <a:rPr lang="en-US" sz="1400" dirty="0" err="1">
                <a:solidFill>
                  <a:schemeClr val="tx1"/>
                </a:solidFill>
                <a:latin typeface="Times New Roman" panose="02020603050405020304" pitchFamily="18" charset="0"/>
                <a:cs typeface="Times New Roman" panose="02020603050405020304" pitchFamily="18" charset="0"/>
              </a:rPr>
              <a:t>alccofine</a:t>
            </a:r>
            <a:r>
              <a:rPr lang="en-US" sz="1400" dirty="0">
                <a:solidFill>
                  <a:schemeClr val="tx1"/>
                </a:solidFill>
                <a:latin typeface="Times New Roman" panose="02020603050405020304" pitchFamily="18" charset="0"/>
                <a:cs typeface="Times New Roman" panose="02020603050405020304" pitchFamily="18" charset="0"/>
              </a:rPr>
              <a:t>) and varies at 3%, 5%, 7%, 10%, 13%, 15% &amp; 18 %. They found the</a:t>
            </a:r>
            <a:r>
              <a:rPr lang="en-IN" alt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result is higher compressive cube strength and compressive cylinder strength at 13% replacement of cement with ultra fine slag. </a:t>
            </a:r>
            <a:endParaRPr lang="en-IN" sz="1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b="1" u="sng" dirty="0">
                <a:solidFill>
                  <a:schemeClr val="tx1"/>
                </a:solidFill>
                <a:latin typeface="Times New Roman" panose="02020603050405020304" pitchFamily="18" charset="0"/>
                <a:cs typeface="Times New Roman" panose="02020603050405020304" pitchFamily="18" charset="0"/>
              </a:rPr>
              <a:t> </a:t>
            </a:r>
            <a:r>
              <a:rPr lang="en-US" sz="1600" b="1" u="sng" dirty="0">
                <a:solidFill>
                  <a:schemeClr val="tx1"/>
                </a:solidFill>
                <a:latin typeface="Times New Roman" panose="02020603050405020304" pitchFamily="18" charset="0"/>
                <a:cs typeface="Times New Roman" panose="02020603050405020304" pitchFamily="18" charset="0"/>
              </a:rPr>
              <a:t>M.S. Pawar, A.C. </a:t>
            </a:r>
            <a:r>
              <a:rPr lang="en-US" sz="1600" b="1" u="sng" dirty="0" err="1">
                <a:solidFill>
                  <a:schemeClr val="tx1"/>
                </a:solidFill>
                <a:latin typeface="Times New Roman" panose="02020603050405020304" pitchFamily="18" charset="0"/>
                <a:cs typeface="Times New Roman" panose="02020603050405020304" pitchFamily="18" charset="0"/>
              </a:rPr>
              <a:t>Saoji</a:t>
            </a:r>
            <a:r>
              <a:rPr lang="en-US" sz="1600" b="1" u="sng" dirty="0">
                <a:solidFill>
                  <a:schemeClr val="tx1"/>
                </a:solidFill>
                <a:latin typeface="Times New Roman" panose="02020603050405020304" pitchFamily="18" charset="0"/>
                <a:cs typeface="Times New Roman" panose="02020603050405020304" pitchFamily="18" charset="0"/>
              </a:rPr>
              <a:t> (2013)</a:t>
            </a:r>
            <a:r>
              <a:rPr lang="en-US" b="1" u="sng"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have studied on effect of </a:t>
            </a:r>
            <a:r>
              <a:rPr lang="en-US" sz="1400" dirty="0" err="1">
                <a:solidFill>
                  <a:schemeClr val="tx1"/>
                </a:solidFill>
                <a:latin typeface="Times New Roman" panose="02020603050405020304" pitchFamily="18" charset="0"/>
                <a:cs typeface="Times New Roman" panose="02020603050405020304" pitchFamily="18" charset="0"/>
              </a:rPr>
              <a:t>alccofine</a:t>
            </a:r>
            <a:r>
              <a:rPr lang="en-US" sz="1400" dirty="0">
                <a:solidFill>
                  <a:schemeClr val="tx1"/>
                </a:solidFill>
                <a:latin typeface="Times New Roman" panose="02020603050405020304" pitchFamily="18" charset="0"/>
                <a:cs typeface="Times New Roman" panose="02020603050405020304" pitchFamily="18" charset="0"/>
              </a:rPr>
              <a:t> on self compacting concrete in which the main variable is proportion of </a:t>
            </a:r>
            <a:r>
              <a:rPr lang="en-US" sz="1400" dirty="0" err="1">
                <a:solidFill>
                  <a:schemeClr val="tx1"/>
                </a:solidFill>
                <a:latin typeface="Times New Roman" panose="02020603050405020304" pitchFamily="18" charset="0"/>
                <a:cs typeface="Times New Roman" panose="02020603050405020304" pitchFamily="18" charset="0"/>
              </a:rPr>
              <a:t>Alccofine</a:t>
            </a:r>
            <a:r>
              <a:rPr lang="en-US" sz="1400" dirty="0">
                <a:solidFill>
                  <a:schemeClr val="tx1"/>
                </a:solidFill>
                <a:latin typeface="Times New Roman" panose="02020603050405020304" pitchFamily="18" charset="0"/>
                <a:cs typeface="Times New Roman" panose="02020603050405020304" pitchFamily="18" charset="0"/>
              </a:rPr>
              <a:t> keeping cement, fly ash, water, coarse aggregate, fine aggregate and super plasticizer contents constant and they found that the addition of </a:t>
            </a:r>
            <a:r>
              <a:rPr lang="en-US" sz="1400" dirty="0" err="1">
                <a:solidFill>
                  <a:schemeClr val="tx1"/>
                </a:solidFill>
                <a:latin typeface="Times New Roman" panose="02020603050405020304" pitchFamily="18" charset="0"/>
                <a:cs typeface="Times New Roman" panose="02020603050405020304" pitchFamily="18" charset="0"/>
              </a:rPr>
              <a:t>Alcofine</a:t>
            </a:r>
            <a:r>
              <a:rPr lang="en-US" sz="1400" dirty="0">
                <a:solidFill>
                  <a:schemeClr val="tx1"/>
                </a:solidFill>
                <a:latin typeface="Times New Roman" panose="02020603050405020304" pitchFamily="18" charset="0"/>
                <a:cs typeface="Times New Roman" panose="02020603050405020304" pitchFamily="18" charset="0"/>
              </a:rPr>
              <a:t> in SCC mixes increases the self compatibility characteristic like filling ability passing ability and resistance to segregation and for fresh properties and harden properties of SCCs with 10% </a:t>
            </a:r>
            <a:r>
              <a:rPr lang="en-US" sz="1400" dirty="0" err="1">
                <a:solidFill>
                  <a:schemeClr val="tx1"/>
                </a:solidFill>
                <a:latin typeface="Times New Roman" panose="02020603050405020304" pitchFamily="18" charset="0"/>
                <a:cs typeface="Times New Roman" panose="02020603050405020304" pitchFamily="18" charset="0"/>
              </a:rPr>
              <a:t>alccofine</a:t>
            </a:r>
            <a:r>
              <a:rPr lang="en-US" sz="1400" dirty="0">
                <a:solidFill>
                  <a:schemeClr val="tx1"/>
                </a:solidFill>
                <a:latin typeface="Times New Roman" panose="02020603050405020304" pitchFamily="18" charset="0"/>
                <a:cs typeface="Times New Roman" panose="02020603050405020304" pitchFamily="18" charset="0"/>
              </a:rPr>
              <a:t> are superior than SCCs with 5% and 15% of </a:t>
            </a:r>
            <a:r>
              <a:rPr lang="en-US" sz="1400" dirty="0" err="1">
                <a:solidFill>
                  <a:schemeClr val="tx1"/>
                </a:solidFill>
                <a:latin typeface="Times New Roman" panose="02020603050405020304" pitchFamily="18" charset="0"/>
                <a:cs typeface="Times New Roman" panose="02020603050405020304" pitchFamily="18" charset="0"/>
              </a:rPr>
              <a:t>alccofine</a:t>
            </a:r>
            <a:r>
              <a:rPr lang="en-US" sz="1400" dirty="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293" y="1156447"/>
            <a:ext cx="9771530" cy="3384550"/>
          </a:xfrm>
          <a:prstGeom prst="rect">
            <a:avLst/>
          </a:prstGeom>
          <a:noFill/>
        </p:spPr>
        <p:txBody>
          <a:bodyPr wrap="square">
            <a:spAutoFit/>
          </a:bodyPr>
          <a:lstStyle/>
          <a:p>
            <a:pPr marL="285750" indent="-285750" algn="just">
              <a:buFont typeface="Wingdings" panose="05000000000000000000" pitchFamily="2" charset="2"/>
              <a:buChar char="q"/>
            </a:pPr>
            <a:r>
              <a:rPr lang="en-US" sz="1600" b="1" u="sng" dirty="0">
                <a:solidFill>
                  <a:schemeClr val="tx1"/>
                </a:solidFill>
                <a:latin typeface="Times New Roman" panose="02020603050405020304" pitchFamily="18" charset="0"/>
                <a:cs typeface="Times New Roman" panose="02020603050405020304" pitchFamily="18" charset="0"/>
              </a:rPr>
              <a:t>Siddharth P. Upadhyay and M. A. </a:t>
            </a:r>
            <a:r>
              <a:rPr lang="en-US" sz="1600" b="1" u="sng" dirty="0" err="1">
                <a:solidFill>
                  <a:schemeClr val="tx1"/>
                </a:solidFill>
                <a:latin typeface="Times New Roman" panose="02020603050405020304" pitchFamily="18" charset="0"/>
                <a:cs typeface="Times New Roman" panose="02020603050405020304" pitchFamily="18" charset="0"/>
              </a:rPr>
              <a:t>Jamnu</a:t>
            </a:r>
            <a:r>
              <a:rPr lang="en-US" sz="1600" b="1" u="sng" dirty="0">
                <a:solidFill>
                  <a:schemeClr val="tx1"/>
                </a:solidFill>
                <a:latin typeface="Times New Roman" panose="02020603050405020304" pitchFamily="18" charset="0"/>
                <a:cs typeface="Times New Roman" panose="02020603050405020304" pitchFamily="18" charset="0"/>
              </a:rPr>
              <a:t> (2014)</a:t>
            </a:r>
            <a:r>
              <a:rPr lang="en-US" sz="1400" b="1" u="sng"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have studied the effect on compressive strength of high performance concrete by partial replacement of</a:t>
            </a:r>
            <a:r>
              <a:rPr lang="en-IN" alt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alccofine and fly ash in OPC-53 grade and also with natural sand to manufactured sand. They have kept the variation of </a:t>
            </a:r>
            <a:r>
              <a:rPr lang="en-US" sz="1400" dirty="0" err="1">
                <a:solidFill>
                  <a:schemeClr val="tx1"/>
                </a:solidFill>
                <a:latin typeface="Times New Roman" panose="02020603050405020304" pitchFamily="18" charset="0"/>
                <a:cs typeface="Times New Roman" panose="02020603050405020304" pitchFamily="18" charset="0"/>
              </a:rPr>
              <a:t>alcofine</a:t>
            </a:r>
            <a:r>
              <a:rPr lang="en-US" sz="1400" dirty="0">
                <a:solidFill>
                  <a:schemeClr val="tx1"/>
                </a:solidFill>
                <a:latin typeface="Times New Roman" panose="02020603050405020304" pitchFamily="18" charset="0"/>
                <a:cs typeface="Times New Roman" panose="02020603050405020304" pitchFamily="18" charset="0"/>
              </a:rPr>
              <a:t> from 4 to 12 % at interval of 2% and fly-ash remains constant 30% of total OPC and found maximum compressive strength of concrete is achieved by using </a:t>
            </a:r>
            <a:r>
              <a:rPr lang="en-US" sz="1400" dirty="0" err="1">
                <a:solidFill>
                  <a:schemeClr val="tx1"/>
                </a:solidFill>
                <a:latin typeface="Times New Roman" panose="02020603050405020304" pitchFamily="18" charset="0"/>
                <a:cs typeface="Times New Roman" panose="02020603050405020304" pitchFamily="18" charset="0"/>
              </a:rPr>
              <a:t>Alcofine</a:t>
            </a:r>
            <a:r>
              <a:rPr lang="en-US" sz="1400" dirty="0">
                <a:solidFill>
                  <a:schemeClr val="tx1"/>
                </a:solidFill>
                <a:latin typeface="Times New Roman" panose="02020603050405020304" pitchFamily="18" charset="0"/>
                <a:cs typeface="Times New Roman" panose="02020603050405020304" pitchFamily="18" charset="0"/>
              </a:rPr>
              <a:t> 10% and Fly Ash 30% for 28 days curing. They have also gained the strength between 3 to 7 days which is excellent but between 7 to 28 days strength gain comparatively slow or less. Due to Changes in w/c ratio 0.45 to 0.5 higher compressive strength is also achieved in a minor difference.</a:t>
            </a: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400" dirty="0">
              <a:solidFill>
                <a:schemeClr val="tx1"/>
              </a:solidFill>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1" u="sng" dirty="0">
                <a:solidFill>
                  <a:schemeClr val="tx1"/>
                </a:solidFill>
                <a:latin typeface="Times New Roman" panose="02020603050405020304" pitchFamily="18" charset="0"/>
                <a:cs typeface="Times New Roman" panose="02020603050405020304" pitchFamily="18" charset="0"/>
              </a:rPr>
              <a:t>Deval </a:t>
            </a:r>
            <a:r>
              <a:rPr lang="en-US" sz="1600" b="1" u="sng" dirty="0" err="1">
                <a:solidFill>
                  <a:schemeClr val="tx1"/>
                </a:solidFill>
                <a:latin typeface="Times New Roman" panose="02020603050405020304" pitchFamily="18" charset="0"/>
                <a:cs typeface="Times New Roman" panose="02020603050405020304" pitchFamily="18" charset="0"/>
              </a:rPr>
              <a:t>Soni</a:t>
            </a:r>
            <a:r>
              <a:rPr lang="en-US" sz="1600" b="1" u="sng" dirty="0">
                <a:solidFill>
                  <a:schemeClr val="tx1"/>
                </a:solidFill>
                <a:latin typeface="Times New Roman" panose="02020603050405020304" pitchFamily="18" charset="0"/>
                <a:cs typeface="Times New Roman" panose="02020603050405020304" pitchFamily="18" charset="0"/>
              </a:rPr>
              <a:t> , </a:t>
            </a:r>
            <a:r>
              <a:rPr lang="en-US" sz="1600" b="1" u="sng" dirty="0" err="1">
                <a:solidFill>
                  <a:schemeClr val="tx1"/>
                </a:solidFill>
                <a:latin typeface="Times New Roman" panose="02020603050405020304" pitchFamily="18" charset="0"/>
                <a:cs typeface="Times New Roman" panose="02020603050405020304" pitchFamily="18" charset="0"/>
              </a:rPr>
              <a:t>Suhasini</a:t>
            </a:r>
            <a:r>
              <a:rPr lang="en-US" sz="1600" b="1" u="sng" dirty="0">
                <a:solidFill>
                  <a:schemeClr val="tx1"/>
                </a:solidFill>
                <a:latin typeface="Times New Roman" panose="02020603050405020304" pitchFamily="18" charset="0"/>
                <a:cs typeface="Times New Roman" panose="02020603050405020304" pitchFamily="18" charset="0"/>
              </a:rPr>
              <a:t> Kulkarni and </a:t>
            </a:r>
            <a:r>
              <a:rPr lang="en-US" sz="1600" b="1" u="sng" dirty="0" err="1">
                <a:solidFill>
                  <a:schemeClr val="tx1"/>
                </a:solidFill>
                <a:latin typeface="Times New Roman" panose="02020603050405020304" pitchFamily="18" charset="0"/>
                <a:cs typeface="Times New Roman" panose="02020603050405020304" pitchFamily="18" charset="0"/>
              </a:rPr>
              <a:t>Vilin</a:t>
            </a:r>
            <a:r>
              <a:rPr lang="en-US" sz="1600" b="1" u="sng" dirty="0">
                <a:solidFill>
                  <a:schemeClr val="tx1"/>
                </a:solidFill>
                <a:latin typeface="Times New Roman" panose="02020603050405020304" pitchFamily="18" charset="0"/>
                <a:cs typeface="Times New Roman" panose="02020603050405020304" pitchFamily="18" charset="0"/>
              </a:rPr>
              <a:t> Parekh (2013) </a:t>
            </a:r>
            <a:r>
              <a:rPr lang="en-US" sz="1400" dirty="0">
                <a:solidFill>
                  <a:schemeClr val="tx1"/>
                </a:solidFill>
                <a:latin typeface="Times New Roman" panose="02020603050405020304" pitchFamily="18" charset="0"/>
                <a:cs typeface="Times New Roman" panose="02020603050405020304" pitchFamily="18" charset="0"/>
              </a:rPr>
              <a:t>have reported the experimental study on high-performance concrete, with mixing of </a:t>
            </a:r>
            <a:r>
              <a:rPr lang="en-US" sz="1400" dirty="0" err="1">
                <a:solidFill>
                  <a:schemeClr val="tx1"/>
                </a:solidFill>
                <a:latin typeface="Times New Roman" panose="02020603050405020304" pitchFamily="18" charset="0"/>
                <a:cs typeface="Times New Roman" panose="02020603050405020304" pitchFamily="18" charset="0"/>
              </a:rPr>
              <a:t>alcofine</a:t>
            </a:r>
            <a:r>
              <a:rPr lang="en-US" sz="1400" dirty="0">
                <a:solidFill>
                  <a:schemeClr val="tx1"/>
                </a:solidFill>
                <a:latin typeface="Times New Roman" panose="02020603050405020304" pitchFamily="18" charset="0"/>
                <a:cs typeface="Times New Roman" panose="02020603050405020304" pitchFamily="18" charset="0"/>
              </a:rPr>
              <a:t> and fly ash by means of partial replacement of alccofine1203 and fly ash by weight of cement. They get maximum compressive &amp; flexural strength when cement is replaced by 24% (1.e. 8% </a:t>
            </a:r>
            <a:r>
              <a:rPr lang="en-US" sz="1400" dirty="0" err="1">
                <a:solidFill>
                  <a:schemeClr val="tx1"/>
                </a:solidFill>
                <a:latin typeface="Times New Roman" panose="02020603050405020304" pitchFamily="18" charset="0"/>
                <a:cs typeface="Times New Roman" panose="02020603050405020304" pitchFamily="18" charset="0"/>
              </a:rPr>
              <a:t>alcofine</a:t>
            </a:r>
            <a:r>
              <a:rPr lang="en-US" sz="1400" dirty="0">
                <a:solidFill>
                  <a:schemeClr val="tx1"/>
                </a:solidFill>
                <a:latin typeface="Times New Roman" panose="02020603050405020304" pitchFamily="18" charset="0"/>
                <a:cs typeface="Times New Roman" panose="02020603050405020304" pitchFamily="18" charset="0"/>
              </a:rPr>
              <a:t> &amp; 16% fly ash).</a:t>
            </a: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949" y="518795"/>
            <a:ext cx="8596668" cy="1320800"/>
          </a:xfrm>
        </p:spPr>
        <p:txBody>
          <a:bodyPr/>
          <a:lstStyle/>
          <a:p>
            <a:pPr marL="571500" indent="-571500">
              <a:buFont typeface="Wingdings" panose="05000000000000000000" charset="0"/>
              <a:buChar char="v"/>
            </a:pPr>
            <a:r>
              <a:rPr lang="en-IN" sz="2000" b="1" dirty="0">
                <a:solidFill>
                  <a:schemeClr val="tx1"/>
                </a:solidFill>
                <a:latin typeface="Times New Roman" panose="02020603050405020304" pitchFamily="18" charset="0"/>
                <a:cs typeface="Times New Roman" panose="02020603050405020304" pitchFamily="18" charset="0"/>
              </a:rPr>
              <a:t> </a:t>
            </a:r>
            <a:r>
              <a:rPr lang="en-IN" sz="2000" b="1" u="sng" dirty="0">
                <a:solidFill>
                  <a:schemeClr val="tx1"/>
                </a:solidFill>
                <a:latin typeface="Times New Roman" panose="02020603050405020304" pitchFamily="18" charset="0"/>
                <a:cs typeface="Times New Roman" panose="02020603050405020304" pitchFamily="18" charset="0"/>
              </a:rPr>
              <a:t> METHODOLOGY</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2094" y="1561129"/>
            <a:ext cx="8596668" cy="4329103"/>
          </a:xfrm>
        </p:spPr>
        <p:txBody>
          <a:bodyPr>
            <a:normAutofit/>
          </a:bodyPr>
          <a:lstStyle/>
          <a:p>
            <a:pPr marR="40005" algn="l">
              <a:lnSpc>
                <a:spcPct val="107000"/>
              </a:lnSpc>
              <a:spcAft>
                <a:spcPts val="1090"/>
              </a:spcAft>
              <a:buFont typeface="Wingdings" panose="05000000000000000000" charset="0"/>
              <a:buChar char="o"/>
            </a:pPr>
            <a:r>
              <a:rPr lang="en-IN" sz="1600" u="sng" dirty="0">
                <a:solidFill>
                  <a:srgbClr val="000000"/>
                </a:solidFill>
                <a:effectLst/>
                <a:latin typeface="Times New Roman" panose="02020603050405020304" pitchFamily="18" charset="0"/>
                <a:ea typeface="Times New Roman" panose="02020603050405020304" pitchFamily="18" charset="0"/>
              </a:rPr>
              <a:t> MATERIALS</a:t>
            </a:r>
            <a:endParaRPr lang="en-IN" sz="1600" u="sng" dirty="0">
              <a:solidFill>
                <a:srgbClr val="000000"/>
              </a:solidFill>
              <a:effectLst/>
              <a:latin typeface="Times New Roman" panose="02020603050405020304" pitchFamily="18" charset="0"/>
              <a:ea typeface="Times New Roman" panose="02020603050405020304" pitchFamily="18" charset="0"/>
            </a:endParaRPr>
          </a:p>
          <a:p>
            <a:pPr marL="0" marR="40005" indent="0" algn="l">
              <a:lnSpc>
                <a:spcPct val="111000"/>
              </a:lnSpc>
              <a:spcAft>
                <a:spcPts val="1030"/>
              </a:spcAft>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  For production of concrete, the ingredients cement, Fine aggregate, coarse aggregate, water are                                                  used .The ingredients used for experimentation are discussed below. </a:t>
            </a:r>
            <a:endParaRPr lang="en-IN" sz="1400" dirty="0">
              <a:solidFill>
                <a:srgbClr val="000000"/>
              </a:solidFill>
              <a:effectLst/>
              <a:latin typeface="Times New Roman" panose="02020603050405020304" pitchFamily="18" charset="0"/>
              <a:ea typeface="Times New Roman" panose="02020603050405020304" pitchFamily="18" charset="0"/>
            </a:endParaRPr>
          </a:p>
          <a:p>
            <a:pPr marR="40005" algn="l">
              <a:lnSpc>
                <a:spcPct val="111000"/>
              </a:lnSpc>
              <a:spcAft>
                <a:spcPts val="1030"/>
              </a:spcAft>
              <a:buFont typeface="Wingdings" panose="05000000000000000000" charset="0"/>
              <a:buChar char="Ø"/>
            </a:pPr>
            <a:r>
              <a:rPr lang="en-IN" sz="1600" b="1" dirty="0">
                <a:solidFill>
                  <a:srgbClr val="000000"/>
                </a:solidFill>
                <a:effectLst/>
                <a:latin typeface="Times New Roman" panose="02020603050405020304" pitchFamily="18" charset="0"/>
                <a:ea typeface="Times New Roman" panose="02020603050405020304" pitchFamily="18" charset="0"/>
              </a:rPr>
              <a:t>1.Cement:</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The 43 grade of ordinary Portland cement of ACC brand was used for the experiment work. The specific gravity of cement is assumed about 3.12 </a:t>
            </a:r>
            <a:endParaRPr lang="en-IN" sz="1400" dirty="0">
              <a:solidFill>
                <a:srgbClr val="000000"/>
              </a:solidFill>
              <a:effectLst/>
              <a:latin typeface="Times New Roman" panose="02020603050405020304" pitchFamily="18" charset="0"/>
              <a:ea typeface="Times New Roman" panose="02020603050405020304" pitchFamily="18" charset="0"/>
            </a:endParaRPr>
          </a:p>
          <a:p>
            <a:pPr marR="40005" algn="l">
              <a:lnSpc>
                <a:spcPct val="111000"/>
              </a:lnSpc>
              <a:spcAft>
                <a:spcPts val="1045"/>
              </a:spcAft>
              <a:buFont typeface="Wingdings" panose="05000000000000000000" charset="0"/>
              <a:buChar char="Ø"/>
            </a:pPr>
            <a:r>
              <a:rPr lang="en-IN" sz="1400" b="1" dirty="0">
                <a:solidFill>
                  <a:srgbClr val="000000"/>
                </a:solidFill>
                <a:effectLst/>
                <a:latin typeface="Times New Roman" panose="02020603050405020304" pitchFamily="18" charset="0"/>
                <a:ea typeface="Times New Roman" panose="02020603050405020304" pitchFamily="18" charset="0"/>
              </a:rPr>
              <a:t>2. Fine Aggregate:</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400" b="1"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The sand for the experiment work is obtained Locally available sand (River sand) thus sieved through 4.75mm IS sieve for experiment work </a:t>
            </a:r>
            <a:endParaRPr lang="en-IN" sz="1400" dirty="0">
              <a:solidFill>
                <a:srgbClr val="000000"/>
              </a:solidFill>
              <a:effectLst/>
              <a:latin typeface="Times New Roman" panose="02020603050405020304" pitchFamily="18" charset="0"/>
              <a:ea typeface="Times New Roman" panose="02020603050405020304" pitchFamily="18" charset="0"/>
            </a:endParaRPr>
          </a:p>
          <a:p>
            <a:pPr marR="40005" algn="l">
              <a:lnSpc>
                <a:spcPct val="111000"/>
              </a:lnSpc>
              <a:spcAft>
                <a:spcPts val="1045"/>
              </a:spcAft>
              <a:buFont typeface="Wingdings" panose="05000000000000000000" charset="0"/>
              <a:buChar char="Ø"/>
            </a:pPr>
            <a:r>
              <a:rPr lang="en-IN" sz="1400" b="1" dirty="0">
                <a:solidFill>
                  <a:srgbClr val="000000"/>
                </a:solidFill>
                <a:effectLst/>
                <a:latin typeface="Times New Roman" panose="02020603050405020304" pitchFamily="18" charset="0"/>
                <a:ea typeface="Times New Roman" panose="02020603050405020304" pitchFamily="18" charset="0"/>
              </a:rPr>
              <a:t>3</a:t>
            </a:r>
            <a:r>
              <a:rPr lang="en-IN" sz="1800" b="1" dirty="0">
                <a:solidFill>
                  <a:srgbClr val="000000"/>
                </a:solidFill>
                <a:effectLst/>
                <a:latin typeface="Times New Roman" panose="02020603050405020304" pitchFamily="18" charset="0"/>
                <a:ea typeface="Times New Roman" panose="02020603050405020304" pitchFamily="18" charset="0"/>
              </a:rPr>
              <a:t>.</a:t>
            </a:r>
            <a:r>
              <a:rPr lang="en-IN" sz="1600" b="1" dirty="0">
                <a:solidFill>
                  <a:srgbClr val="000000"/>
                </a:solidFill>
                <a:effectLst/>
                <a:latin typeface="Times New Roman" panose="02020603050405020304" pitchFamily="18" charset="0"/>
                <a:ea typeface="Times New Roman" panose="02020603050405020304" pitchFamily="18" charset="0"/>
              </a:rPr>
              <a:t>Coarse Aggregate:</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400" b="1"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The aggregate used for the experiment was 20mm Size  </a:t>
            </a:r>
            <a:endParaRPr lang="en-IN" sz="1800" dirty="0">
              <a:solidFill>
                <a:srgbClr val="000000"/>
              </a:solidFill>
              <a:effectLst/>
              <a:latin typeface="Times New Roman" panose="02020603050405020304" pitchFamily="18" charset="0"/>
              <a:ea typeface="Times New Roman" panose="02020603050405020304" pitchFamily="18" charset="0"/>
            </a:endParaRPr>
          </a:p>
          <a:p>
            <a:pPr marR="40005" algn="l">
              <a:lnSpc>
                <a:spcPct val="111000"/>
              </a:lnSpc>
              <a:spcAft>
                <a:spcPts val="1030"/>
              </a:spcAft>
              <a:buFont typeface="Wingdings" panose="05000000000000000000" charset="0"/>
              <a:buChar char="Ø"/>
            </a:pPr>
            <a:r>
              <a:rPr lang="en-IN" sz="1600" b="1" dirty="0">
                <a:solidFill>
                  <a:srgbClr val="000000"/>
                </a:solidFill>
                <a:effectLst/>
                <a:latin typeface="Times New Roman" panose="02020603050405020304" pitchFamily="18" charset="0"/>
                <a:ea typeface="Times New Roman" panose="02020603050405020304" pitchFamily="18" charset="0"/>
              </a:rPr>
              <a:t>4.Water:</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400" b="1"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As prescribed in IS:456-2000, the</a:t>
            </a:r>
            <a:r>
              <a:rPr lang="en-IN" sz="1400" b="1"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potable water is used for mixing concrete </a:t>
            </a:r>
            <a:endParaRPr lang="en-IN" sz="1400" dirty="0">
              <a:solidFill>
                <a:srgbClr val="000000"/>
              </a:solidFill>
              <a:effectLst/>
              <a:latin typeface="Times New Roman" panose="02020603050405020304" pitchFamily="18" charset="0"/>
              <a:ea typeface="Times New Roman" panose="02020603050405020304" pitchFamily="18" charset="0"/>
            </a:endParaRPr>
          </a:p>
          <a:p>
            <a:endParaRPr lang="en-IN" sz="140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515" y="595630"/>
            <a:ext cx="6036310" cy="991870"/>
          </a:xfrm>
        </p:spPr>
        <p:txBody>
          <a:bodyPr>
            <a:normAutofit/>
          </a:bodyPr>
          <a:lstStyle/>
          <a:p>
            <a:pPr marL="342900" indent="-342900" algn="ctr">
              <a:buFont typeface="Wingdings" panose="05000000000000000000" charset="0"/>
              <a:buChar char="v"/>
            </a:pPr>
            <a:r>
              <a:rPr lang="en-IN" sz="2000" b="1" u="sng" dirty="0">
                <a:solidFill>
                  <a:schemeClr val="tx1"/>
                </a:solidFill>
                <a:latin typeface="Times New Roman" panose="02020603050405020304" pitchFamily="18" charset="0"/>
                <a:cs typeface="Times New Roman" panose="02020603050405020304" pitchFamily="18" charset="0"/>
              </a:rPr>
              <a:t>METHODOLOGY</a:t>
            </a:r>
            <a:endParaRPr lang="en-IN" sz="2000" b="1" u="sng"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b="15028"/>
          <a:stretch>
            <a:fillRect/>
          </a:stretch>
        </p:blipFill>
        <p:spPr>
          <a:xfrm>
            <a:off x="1146220" y="1493948"/>
            <a:ext cx="2566136" cy="2318197"/>
          </a:xfrm>
          <a:prstGeom prst="rect">
            <a:avLst/>
          </a:prstGeom>
          <a:ln w="19050">
            <a:solidFill>
              <a:schemeClr val="tx1"/>
            </a:solidFill>
          </a:ln>
        </p:spPr>
      </p:pic>
      <p:sp>
        <p:nvSpPr>
          <p:cNvPr id="5" name="TextBox 4"/>
          <p:cNvSpPr txBox="1"/>
          <p:nvPr/>
        </p:nvSpPr>
        <p:spPr>
          <a:xfrm>
            <a:off x="1854557" y="3812145"/>
            <a:ext cx="3938768" cy="36830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Aggregate</a:t>
            </a:r>
            <a:endParaRPr lang="en-IN"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826598" y="5011177"/>
            <a:ext cx="2867970" cy="64516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Cement             </a:t>
            </a:r>
            <a:r>
              <a:rPr lang="en-IN" b="1" dirty="0">
                <a:latin typeface="Times New Roman" panose="02020603050405020304" pitchFamily="18" charset="0"/>
                <a:cs typeface="Times New Roman" panose="02020603050405020304" pitchFamily="18" charset="0"/>
              </a:rPr>
              <a:t>     (OPC43)</a:t>
            </a:r>
            <a:endParaRPr lang="en-IN"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1001" y="2284466"/>
            <a:ext cx="2419109" cy="258919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9319" y="3429000"/>
            <a:ext cx="2419109" cy="2313304"/>
          </a:xfrm>
          <a:prstGeom prst="rect">
            <a:avLst/>
          </a:prstGeom>
        </p:spPr>
      </p:pic>
      <p:sp>
        <p:nvSpPr>
          <p:cNvPr id="17" name="TextBox 16"/>
          <p:cNvSpPr txBox="1"/>
          <p:nvPr/>
        </p:nvSpPr>
        <p:spPr>
          <a:xfrm rot="10800000" flipV="1">
            <a:off x="8124861" y="5847717"/>
            <a:ext cx="1574158" cy="368300"/>
          </a:xfrm>
          <a:prstGeom prst="rect">
            <a:avLst/>
          </a:prstGeom>
          <a:noFill/>
        </p:spPr>
        <p:txBody>
          <a:bodyPr wrap="square">
            <a:spAutoFit/>
          </a:bodyPr>
          <a:lstStyle/>
          <a:p>
            <a:r>
              <a:rPr lang="en-IN" b="1" u="sng" dirty="0" err="1">
                <a:latin typeface="Times New Roman" panose="02020603050405020304" pitchFamily="18" charset="0"/>
                <a:cs typeface="Times New Roman" panose="02020603050405020304" pitchFamily="18" charset="0"/>
              </a:rPr>
              <a:t>Fineaggregate</a:t>
            </a:r>
            <a:endParaRPr lang="en-IN" b="1" u="sng" dirty="0" err="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 y="378316"/>
            <a:ext cx="10018713" cy="936938"/>
          </a:xfrm>
        </p:spPr>
        <p:txBody>
          <a:bodyPr>
            <a:normAutofit/>
          </a:bodyPr>
          <a:lstStyle/>
          <a:p>
            <a:pPr marL="342900" indent="-342900" algn="ctr">
              <a:buFont typeface="Wingdings" panose="05000000000000000000" charset="0"/>
              <a:buChar char="Ø"/>
            </a:pPr>
            <a:r>
              <a:rPr lang="en-IN" sz="2000" b="1" u="sng" dirty="0">
                <a:solidFill>
                  <a:schemeClr val="tx1"/>
                </a:solidFill>
                <a:latin typeface="Times New Roman" panose="02020603050405020304" pitchFamily="18" charset="0"/>
                <a:cs typeface="Times New Roman" panose="02020603050405020304" pitchFamily="18" charset="0"/>
              </a:rPr>
              <a:t>Coarse Aggregate Test &amp; Results</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4121207" y="377664"/>
            <a:ext cx="10035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dirty="0"/>
          </a:p>
        </p:txBody>
      </p:sp>
      <p:sp>
        <p:nvSpPr>
          <p:cNvPr id="6" name="TextBox 5"/>
          <p:cNvSpPr txBox="1"/>
          <p:nvPr/>
        </p:nvSpPr>
        <p:spPr>
          <a:xfrm>
            <a:off x="425104" y="1373491"/>
            <a:ext cx="5035640" cy="1168400"/>
          </a:xfrm>
          <a:prstGeom prst="rect">
            <a:avLst/>
          </a:prstGeom>
          <a:noFill/>
        </p:spPr>
        <p:txBody>
          <a:bodyPr wrap="square" rtlCol="0">
            <a:spAutoFit/>
          </a:bodyPr>
          <a:lstStyle/>
          <a:p>
            <a:pPr marL="342900" indent="-342900">
              <a:buAutoNum type="arabicPeriod"/>
            </a:pPr>
            <a:r>
              <a:rPr lang="en-IN" sz="1400" dirty="0">
                <a:latin typeface="Times New Roman" panose="02020603050405020304" pitchFamily="18" charset="0"/>
                <a:cs typeface="Times New Roman" panose="02020603050405020304" pitchFamily="18" charset="0"/>
                <a:sym typeface="+mn-ea"/>
              </a:rPr>
              <a:t>Coarse </a:t>
            </a:r>
            <a:r>
              <a:rPr lang="en-IN" sz="1400" dirty="0">
                <a:latin typeface="Times New Roman" panose="02020603050405020304" pitchFamily="18" charset="0"/>
                <a:cs typeface="Times New Roman" panose="02020603050405020304" pitchFamily="18" charset="0"/>
              </a:rPr>
              <a:t>Aggregate Impact Value Test </a:t>
            </a:r>
            <a:endParaRPr lang="en-IN" sz="1400" dirty="0">
              <a:latin typeface="Times New Roman" panose="02020603050405020304" pitchFamily="18" charset="0"/>
              <a:cs typeface="Times New Roman" panose="02020603050405020304" pitchFamily="18" charset="0"/>
            </a:endParaRPr>
          </a:p>
          <a:p>
            <a:pPr marL="342900" indent="-342900">
              <a:buAutoNum type="arabicPeriod"/>
            </a:pPr>
            <a:r>
              <a:rPr lang="en-IN" sz="1400" dirty="0">
                <a:latin typeface="Times New Roman" panose="02020603050405020304" pitchFamily="18" charset="0"/>
                <a:cs typeface="Times New Roman" panose="02020603050405020304" pitchFamily="18" charset="0"/>
                <a:sym typeface="+mn-ea"/>
              </a:rPr>
              <a:t>Coarse </a:t>
            </a:r>
            <a:r>
              <a:rPr lang="en-IN" sz="1400" dirty="0">
                <a:latin typeface="Times New Roman" panose="02020603050405020304" pitchFamily="18" charset="0"/>
                <a:cs typeface="Times New Roman" panose="02020603050405020304" pitchFamily="18" charset="0"/>
              </a:rPr>
              <a:t>Aggregate Crushing Value Test </a:t>
            </a:r>
            <a:endParaRPr lang="en-IN" sz="1400" dirty="0">
              <a:latin typeface="Times New Roman" panose="02020603050405020304" pitchFamily="18" charset="0"/>
              <a:cs typeface="Times New Roman" panose="02020603050405020304" pitchFamily="18" charset="0"/>
            </a:endParaRPr>
          </a:p>
          <a:p>
            <a:pPr marL="342900" indent="-342900">
              <a:buAutoNum type="arabicPeriod"/>
            </a:pPr>
            <a:r>
              <a:rPr lang="en-IN" sz="1400" dirty="0">
                <a:latin typeface="Times New Roman" panose="02020603050405020304" pitchFamily="18" charset="0"/>
                <a:cs typeface="Times New Roman" panose="02020603050405020304" pitchFamily="18" charset="0"/>
                <a:sym typeface="+mn-ea"/>
              </a:rPr>
              <a:t>Coarse </a:t>
            </a:r>
            <a:r>
              <a:rPr lang="en-IN" sz="1400" dirty="0">
                <a:latin typeface="Times New Roman" panose="02020603050405020304" pitchFamily="18" charset="0"/>
                <a:cs typeface="Times New Roman" panose="02020603050405020304" pitchFamily="18" charset="0"/>
              </a:rPr>
              <a:t>Aggregate Abrasion Value Test</a:t>
            </a:r>
            <a:endParaRPr lang="en-IN" sz="1400" dirty="0">
              <a:latin typeface="Times New Roman" panose="02020603050405020304" pitchFamily="18" charset="0"/>
              <a:cs typeface="Times New Roman" panose="02020603050405020304" pitchFamily="18" charset="0"/>
            </a:endParaRPr>
          </a:p>
          <a:p>
            <a:pPr indent="0">
              <a:buFontTx/>
              <a:buNone/>
            </a:pPr>
            <a:r>
              <a:rPr lang="en-IN" sz="1400" dirty="0">
                <a:latin typeface="Times New Roman" panose="02020603050405020304" pitchFamily="18" charset="0"/>
                <a:cs typeface="Times New Roman" panose="02020603050405020304" pitchFamily="18" charset="0"/>
                <a:sym typeface="+mn-ea"/>
              </a:rPr>
              <a:t>4.    Coarse </a:t>
            </a:r>
            <a:r>
              <a:rPr lang="en-IN" sz="1400" dirty="0">
                <a:latin typeface="Times New Roman" panose="02020603050405020304" pitchFamily="18" charset="0"/>
                <a:cs typeface="Times New Roman" panose="02020603050405020304" pitchFamily="18" charset="0"/>
              </a:rPr>
              <a:t>Aggregate Specific Gravity </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5.    </a:t>
            </a:r>
            <a:r>
              <a:rPr lang="en-IN" sz="1400" dirty="0">
                <a:latin typeface="Times New Roman" panose="02020603050405020304" pitchFamily="18" charset="0"/>
                <a:cs typeface="Times New Roman" panose="02020603050405020304" pitchFamily="18" charset="0"/>
                <a:sym typeface="+mn-ea"/>
              </a:rPr>
              <a:t>Coarse </a:t>
            </a:r>
            <a:r>
              <a:rPr lang="en-IN" sz="1400" dirty="0">
                <a:latin typeface="Times New Roman" panose="02020603050405020304" pitchFamily="18" charset="0"/>
                <a:cs typeface="Times New Roman" panose="02020603050405020304" pitchFamily="18" charset="0"/>
              </a:rPr>
              <a:t> Aggregate Water Absorption</a:t>
            </a:r>
            <a:endParaRPr lang="en-IN"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t="12834" b="12935"/>
          <a:stretch>
            <a:fillRect/>
          </a:stretch>
        </p:blipFill>
        <p:spPr>
          <a:xfrm>
            <a:off x="632001" y="3779520"/>
            <a:ext cx="4622225" cy="2398243"/>
          </a:xfrm>
          <a:prstGeom prst="rect">
            <a:avLst/>
          </a:prstGeom>
          <a:ln w="28575">
            <a:solidFill>
              <a:schemeClr val="tx1"/>
            </a:solidFill>
          </a:ln>
        </p:spPr>
      </p:pic>
      <p:graphicFrame>
        <p:nvGraphicFramePr>
          <p:cNvPr id="8" name="Table 9"/>
          <p:cNvGraphicFramePr>
            <a:graphicFrameLocks noGrp="1"/>
          </p:cNvGraphicFramePr>
          <p:nvPr>
            <p:ph idx="1"/>
          </p:nvPr>
        </p:nvGraphicFramePr>
        <p:xfrm>
          <a:off x="5562600" y="1346200"/>
          <a:ext cx="4456430" cy="3134360"/>
        </p:xfrm>
        <a:graphic>
          <a:graphicData uri="http://schemas.openxmlformats.org/drawingml/2006/table">
            <a:tbl>
              <a:tblPr firstRow="1" bandRow="1">
                <a:tableStyleId>{5C22544A-7EE6-4342-B048-85BDC9FD1C3A}</a:tableStyleId>
              </a:tblPr>
              <a:tblGrid>
                <a:gridCol w="514985"/>
                <a:gridCol w="1974215"/>
                <a:gridCol w="940435"/>
                <a:gridCol w="1026795"/>
              </a:tblGrid>
              <a:tr h="746125">
                <a:tc>
                  <a:txBody>
                    <a:bodyPr/>
                    <a:lstStyle/>
                    <a:p>
                      <a:r>
                        <a:rPr lang="en-IN" sz="1600" dirty="0" err="1"/>
                        <a:t>Sr.No</a:t>
                      </a:r>
                      <a:endParaRPr lang="en-IN" sz="1600" dirty="0" err="1"/>
                    </a:p>
                  </a:txBody>
                  <a:tcPr/>
                </a:tc>
                <a:tc>
                  <a:txBody>
                    <a:bodyPr/>
                    <a:lstStyle/>
                    <a:p>
                      <a:r>
                        <a:rPr lang="en-IN" sz="1600" dirty="0"/>
                        <a:t>      Test Value</a:t>
                      </a:r>
                      <a:endParaRPr lang="en-IN" sz="1600" dirty="0"/>
                    </a:p>
                  </a:txBody>
                  <a:tcPr/>
                </a:tc>
                <a:tc>
                  <a:txBody>
                    <a:bodyPr/>
                    <a:lstStyle/>
                    <a:p>
                      <a:r>
                        <a:rPr lang="en-IN" sz="1600" dirty="0"/>
                        <a:t>10 mm</a:t>
                      </a:r>
                      <a:endParaRPr lang="en-IN" sz="1600" dirty="0"/>
                    </a:p>
                  </a:txBody>
                  <a:tcPr/>
                </a:tc>
                <a:tc>
                  <a:txBody>
                    <a:bodyPr/>
                    <a:lstStyle/>
                    <a:p>
                      <a:r>
                        <a:rPr lang="en-IN" sz="1600" dirty="0"/>
                        <a:t>20mm</a:t>
                      </a:r>
                      <a:endParaRPr lang="en-IN" sz="1600" dirty="0"/>
                    </a:p>
                  </a:txBody>
                  <a:tcPr/>
                </a:tc>
              </a:tr>
              <a:tr h="477520">
                <a:tc>
                  <a:txBody>
                    <a:bodyPr/>
                    <a:lstStyle/>
                    <a:p>
                      <a:r>
                        <a:rPr lang="en-IN" sz="1400" dirty="0"/>
                        <a:t>1.</a:t>
                      </a:r>
                      <a:endParaRPr lang="en-IN" sz="1400" dirty="0"/>
                    </a:p>
                  </a:txBody>
                  <a:tcPr/>
                </a:tc>
                <a:tc>
                  <a:txBody>
                    <a:bodyPr/>
                    <a:lstStyle/>
                    <a:p>
                      <a:r>
                        <a:rPr lang="en-IN" sz="1400" dirty="0"/>
                        <a:t>Impact Value</a:t>
                      </a:r>
                      <a:endParaRPr lang="en-IN" sz="1400" dirty="0"/>
                    </a:p>
                  </a:txBody>
                  <a:tcPr/>
                </a:tc>
                <a:tc>
                  <a:txBody>
                    <a:bodyPr/>
                    <a:lstStyle/>
                    <a:p>
                      <a:r>
                        <a:rPr lang="en-IN" sz="1400" dirty="0"/>
                        <a:t>13.96%</a:t>
                      </a:r>
                      <a:endParaRPr lang="en-IN" sz="1400" dirty="0"/>
                    </a:p>
                  </a:txBody>
                  <a:tcPr/>
                </a:tc>
                <a:tc>
                  <a:txBody>
                    <a:bodyPr/>
                    <a:lstStyle/>
                    <a:p>
                      <a:r>
                        <a:rPr lang="en-IN" sz="1400" dirty="0"/>
                        <a:t>15.86%</a:t>
                      </a:r>
                      <a:endParaRPr lang="en-IN" sz="1400" dirty="0"/>
                    </a:p>
                  </a:txBody>
                  <a:tcPr/>
                </a:tc>
              </a:tr>
              <a:tr h="477520">
                <a:tc>
                  <a:txBody>
                    <a:bodyPr/>
                    <a:lstStyle/>
                    <a:p>
                      <a:r>
                        <a:rPr lang="en-IN" sz="1400" dirty="0"/>
                        <a:t>2.</a:t>
                      </a:r>
                      <a:endParaRPr lang="en-IN" sz="1400" dirty="0"/>
                    </a:p>
                  </a:txBody>
                  <a:tcPr/>
                </a:tc>
                <a:tc>
                  <a:txBody>
                    <a:bodyPr/>
                    <a:lstStyle/>
                    <a:p>
                      <a:r>
                        <a:rPr lang="en-IN" sz="1400" dirty="0"/>
                        <a:t>Crushing Value</a:t>
                      </a:r>
                      <a:endParaRPr lang="en-IN" sz="1400" dirty="0"/>
                    </a:p>
                  </a:txBody>
                  <a:tcPr/>
                </a:tc>
                <a:tc>
                  <a:txBody>
                    <a:bodyPr/>
                    <a:lstStyle/>
                    <a:p>
                      <a:r>
                        <a:rPr lang="en-IN" sz="1400" dirty="0"/>
                        <a:t>18.40%</a:t>
                      </a:r>
                      <a:endParaRPr lang="en-IN" sz="1400" dirty="0"/>
                    </a:p>
                  </a:txBody>
                  <a:tcPr/>
                </a:tc>
                <a:tc>
                  <a:txBody>
                    <a:bodyPr/>
                    <a:lstStyle/>
                    <a:p>
                      <a:r>
                        <a:rPr lang="en-IN" sz="1400" dirty="0"/>
                        <a:t>19.48%</a:t>
                      </a:r>
                      <a:endParaRPr lang="en-IN" sz="1400" dirty="0"/>
                    </a:p>
                  </a:txBody>
                  <a:tcPr/>
                </a:tc>
              </a:tr>
              <a:tr h="477520">
                <a:tc>
                  <a:txBody>
                    <a:bodyPr/>
                    <a:lstStyle/>
                    <a:p>
                      <a:r>
                        <a:rPr lang="en-IN" sz="1400" dirty="0"/>
                        <a:t>3.</a:t>
                      </a:r>
                      <a:endParaRPr lang="en-IN" sz="1400" dirty="0"/>
                    </a:p>
                  </a:txBody>
                  <a:tcPr/>
                </a:tc>
                <a:tc>
                  <a:txBody>
                    <a:bodyPr/>
                    <a:lstStyle/>
                    <a:p>
                      <a:r>
                        <a:rPr lang="en-IN" sz="1400" dirty="0"/>
                        <a:t>Abrasion Value</a:t>
                      </a:r>
                      <a:endParaRPr lang="en-IN" sz="1400" dirty="0"/>
                    </a:p>
                  </a:txBody>
                  <a:tcPr/>
                </a:tc>
                <a:tc>
                  <a:txBody>
                    <a:bodyPr/>
                    <a:lstStyle/>
                    <a:p>
                      <a:r>
                        <a:rPr lang="en-IN" sz="1400" dirty="0"/>
                        <a:t>15.56%</a:t>
                      </a:r>
                      <a:endParaRPr lang="en-IN" sz="1400" dirty="0"/>
                    </a:p>
                  </a:txBody>
                  <a:tcPr/>
                </a:tc>
                <a:tc>
                  <a:txBody>
                    <a:bodyPr/>
                    <a:lstStyle/>
                    <a:p>
                      <a:r>
                        <a:rPr lang="en-IN" sz="1400" dirty="0"/>
                        <a:t>17.12%</a:t>
                      </a:r>
                      <a:endParaRPr lang="en-IN" sz="1400" dirty="0"/>
                    </a:p>
                  </a:txBody>
                  <a:tcPr/>
                </a:tc>
              </a:tr>
              <a:tr h="478155">
                <a:tc>
                  <a:txBody>
                    <a:bodyPr/>
                    <a:lstStyle/>
                    <a:p>
                      <a:r>
                        <a:rPr lang="en-IN" sz="1400" dirty="0"/>
                        <a:t>4.</a:t>
                      </a:r>
                      <a:endParaRPr lang="en-IN" sz="1400" dirty="0"/>
                    </a:p>
                  </a:txBody>
                  <a:tcPr/>
                </a:tc>
                <a:tc>
                  <a:txBody>
                    <a:bodyPr/>
                    <a:lstStyle/>
                    <a:p>
                      <a:r>
                        <a:rPr lang="en-IN" sz="1400" dirty="0"/>
                        <a:t>Specific Gravity</a:t>
                      </a:r>
                      <a:endParaRPr lang="en-IN" sz="1400" dirty="0"/>
                    </a:p>
                  </a:txBody>
                  <a:tcPr/>
                </a:tc>
                <a:tc>
                  <a:txBody>
                    <a:bodyPr/>
                    <a:lstStyle/>
                    <a:p>
                      <a:r>
                        <a:rPr lang="en-IN" sz="1400" dirty="0"/>
                        <a:t>2.62</a:t>
                      </a:r>
                      <a:endParaRPr lang="en-IN" sz="1400" dirty="0"/>
                    </a:p>
                  </a:txBody>
                  <a:tcPr/>
                </a:tc>
                <a:tc>
                  <a:txBody>
                    <a:bodyPr/>
                    <a:lstStyle/>
                    <a:p>
                      <a:r>
                        <a:rPr lang="en-IN" sz="1400" dirty="0"/>
                        <a:t>2.66</a:t>
                      </a:r>
                      <a:endParaRPr lang="en-IN" sz="1400" dirty="0"/>
                    </a:p>
                  </a:txBody>
                  <a:tcPr/>
                </a:tc>
              </a:tr>
              <a:tr h="477520">
                <a:tc>
                  <a:txBody>
                    <a:bodyPr/>
                    <a:lstStyle/>
                    <a:p>
                      <a:r>
                        <a:rPr lang="en-IN" sz="1400" dirty="0"/>
                        <a:t>5.</a:t>
                      </a:r>
                      <a:endParaRPr lang="en-IN" sz="1400" dirty="0"/>
                    </a:p>
                  </a:txBody>
                  <a:tcPr/>
                </a:tc>
                <a:tc>
                  <a:txBody>
                    <a:bodyPr/>
                    <a:lstStyle/>
                    <a:p>
                      <a:r>
                        <a:rPr lang="en-IN" sz="1400" dirty="0"/>
                        <a:t>Water Absorption</a:t>
                      </a:r>
                      <a:endParaRPr lang="en-IN" sz="1400" dirty="0"/>
                    </a:p>
                  </a:txBody>
                  <a:tcPr/>
                </a:tc>
                <a:tc>
                  <a:txBody>
                    <a:bodyPr/>
                    <a:lstStyle/>
                    <a:p>
                      <a:r>
                        <a:rPr lang="en-IN" sz="1400" dirty="0"/>
                        <a:t>0.46</a:t>
                      </a:r>
                      <a:endParaRPr lang="en-IN" sz="1400" dirty="0"/>
                    </a:p>
                  </a:txBody>
                  <a:tcPr/>
                </a:tc>
                <a:tc>
                  <a:txBody>
                    <a:bodyPr/>
                    <a:lstStyle/>
                    <a:p>
                      <a:r>
                        <a:rPr lang="en-IN" sz="1400" dirty="0"/>
                        <a:t>0.45</a:t>
                      </a:r>
                      <a:endParaRPr lang="en-IN" sz="1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8352</Words>
  <Application>WPS Presentation</Application>
  <PresentationFormat>Widescreen</PresentationFormat>
  <Paragraphs>261</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Wingdings 3</vt:lpstr>
      <vt:lpstr>Symbol</vt:lpstr>
      <vt:lpstr>Arial</vt:lpstr>
      <vt:lpstr>Times New Roman</vt:lpstr>
      <vt:lpstr>Wingdings</vt:lpstr>
      <vt:lpstr>Algerian</vt:lpstr>
      <vt:lpstr>Gabriola</vt:lpstr>
      <vt:lpstr>Trebuchet MS</vt:lpstr>
      <vt:lpstr>Microsoft YaHei</vt:lpstr>
      <vt:lpstr>Arial Unicode MS</vt:lpstr>
      <vt:lpstr>Calibri</vt:lpstr>
      <vt:lpstr>Facet</vt:lpstr>
      <vt:lpstr>A Presentation  on  “Use of alccofine 1206 to achieve high strength of concrete”</vt:lpstr>
      <vt:lpstr>Contents</vt:lpstr>
      <vt:lpstr>Introduction</vt:lpstr>
      <vt:lpstr>Objectives</vt:lpstr>
      <vt:lpstr>Literature Review</vt:lpstr>
      <vt:lpstr>PowerPoint 演示文稿</vt:lpstr>
      <vt:lpstr>  METHODOLOGY</vt:lpstr>
      <vt:lpstr>METHODOLOGY</vt:lpstr>
      <vt:lpstr>Coarse Aggregate Test &amp; Results</vt:lpstr>
      <vt:lpstr>Cement Test &amp; Result    </vt:lpstr>
      <vt:lpstr>Fine Aggregate Test And Result</vt:lpstr>
      <vt:lpstr>Conclusion</vt:lpstr>
      <vt:lpstr>References</vt:lpstr>
      <vt:lpstr>PowerPoint 演示文稿</vt:lpstr>
      <vt:lpstr>      Thanking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admin</cp:lastModifiedBy>
  <cp:revision>58</cp:revision>
  <dcterms:created xsi:type="dcterms:W3CDTF">2022-05-25T11:26:00Z</dcterms:created>
  <dcterms:modified xsi:type="dcterms:W3CDTF">2022-12-27T04:38:37Z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49E172BA7B504ABEBC1CFE5C92FB2130</vt:lpwstr>
  </property>
  <property fmtid="{D5CDD505-2E9C-101B-9397-08002B2CF9AE}" pid="3" name="KSOProductBuildVer">
    <vt:lpwstr>1033-11.2.0.11214</vt:lpwstr>
  </property>
</Properties>
</file>