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81769"/>
  </p:normalViewPr>
  <p:slideViewPr>
    <p:cSldViewPr snapToGrid="0" snapToObjects="1">
      <p:cViewPr varScale="1">
        <p:scale>
          <a:sx n="115" d="100"/>
          <a:sy n="115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7C4B-13F2-0446-BAC4-03F88CEEB3BB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0542-07DD-1043-946C-E247F38F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theming/system-theme-chan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theming/system-theme-chang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theming/system-theme-chang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cross-platform/troubleshooting/questions/version-logs#version-inform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app-fundamentals/shell/flyout#define-flyoutitem-appearan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app-fundamentals/shell/navig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expand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release-notes/4.6/4.6.0-pre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xamarin/embedded-fonts-xamarin-form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radiobutt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2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https://docs.microsoft.com/en-us/xamarin/xamarin-forms/user-interface/theming/system-theme-changes</a:t>
            </a:r>
            <a:endParaRPr lang="en-IN" dirty="0"/>
          </a:p>
          <a:p>
            <a:endParaRPr lang="en-IN" dirty="0"/>
          </a:p>
          <a:p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4.6 or greater.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13 or greater.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10 (API 29) or greater.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build 14393 or greater.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</a:t>
            </a:r>
            <a:r>
              <a:rPr lang="en-IN">
                <a:hlinkClick r:id="rId3"/>
              </a:rPr>
              <a:t>-forms/user-interface/theming/system-theme-changes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5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</a:t>
            </a:r>
            <a:r>
              <a:rPr lang="en-IN">
                <a:hlinkClick r:id="rId3"/>
              </a:rPr>
              <a:t>-forms/user-interface/theming/system-theme-changes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preview version of the linker is available to fix this issue. To enable the preview, you will need to supply an additional argument </a:t>
            </a:r>
            <a:r>
              <a:rPr lang="en-IN" dirty="0"/>
              <a:t>--optimize=experimental-</a:t>
            </a:r>
            <a:r>
              <a:rPr lang="en-IN" dirty="0" err="1"/>
              <a:t>xforms</a:t>
            </a:r>
            <a:r>
              <a:rPr lang="en-IN" dirty="0"/>
              <a:t>-product-type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linker.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4.5 or higher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4.6, or higher, is required if your app uses Material Visual.</a:t>
            </a:r>
          </a:p>
          <a:p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Xamarin.iOS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13.10.0.17 or higher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Check your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Xamarin.iOS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 Visual Studio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version of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Xamarin.iOS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included with Visual Studio for Mac 8.4.1 and Visual Studio 16.4.3.</a:t>
            </a: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references to </a:t>
            </a:r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UIWebView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Your code should not have any references to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UIWebView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any classes that make use of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UIWebView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https://docs.microsoft.com/en-us/xamarin/xamarin-forms/app-fundamentals/shell/flyout#define-flyoutitem-appearance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https://docs.microsoft.com/en-us/xamarin/xamarin-forms/app-fundamentals/shell/navigation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https://docs.microsoft.com/en-us/xamarin/xamarin-forms/user-interface/expander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https://docs.microsoft.com/en-us/xamarin/xamarin-forms/release-notes/4.6/4.6.0-pre1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 Embedding: </a:t>
            </a:r>
            <a:r>
              <a:rPr lang="en-IN" dirty="0">
                <a:hlinkClick r:id="rId3"/>
              </a:rPr>
              <a:t>https://devblogs.microsoft.com/xamarin/embedded-fonts-xamarin-forms/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MSDN: </a:t>
            </a:r>
            <a:r>
              <a:rPr lang="en-IN" dirty="0">
                <a:hlinkClick r:id="rId3"/>
              </a:rPr>
              <a:t>https://docs.microsoft.com/en-us/xamarin/xamarin-forms/user-interface/radiobutton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0542-07DD-1043-946C-E247F38F0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3C2-280F-BF4E-8622-D34D08E2F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5B48-9CB5-114E-9023-6EBE5F856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AA1C-9306-434F-A3F0-50B3437F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3A16-225D-7840-B5A3-9967111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9EF4-0903-2D44-8C16-2CE401CD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6E4C-7C15-1E41-A19B-19BC00CD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A169F-4689-1C4D-B69C-EF92D32B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6D81-B30F-884B-98F0-1041BC5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A94-765F-2349-AA76-D228B745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2CE7-52B0-874B-9EFA-949181D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5B5F2-B5E7-CD44-9DE9-107C72AB9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3AED-DDDF-6B45-B808-650EB22C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5931-A5A5-C34B-97C3-97BAAFFA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DD19-17BF-1845-A6E1-D89C134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BBE3-31BE-DA48-9904-DF5EB9C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49F-7A9F-2240-95DE-89842DB9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1FF4-DDF5-7B4B-874B-CA6AFC0D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3557-9621-7F47-8481-904C1241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48B-DD45-D646-A246-5202ECB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4E52-65D6-4A48-836D-F70D757B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E8B-19FA-FB44-A593-389DBC0C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A9EC-132A-934E-99E2-CBA5731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47FD-D5F1-854E-BE75-59BDEC93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B462-A3B4-3A4A-8A70-5F05EF3B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2543-1ADF-A441-8E55-016DCE08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BA72-B418-FE4A-8E7D-0804482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0564-6BE1-B94F-A4D3-3E38F009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0C81F-FFB4-FD4C-AABB-F12E0758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574E-29DA-9646-9FDD-5F3D9661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7BBE-5E08-3A4B-BDB0-960B0DF8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5D28-8B52-474E-8BA8-0C62E97E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90A-21B2-104B-A545-BF95EBCA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4B6E-FDE5-1C48-92C1-0C1263B3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21FC-EAB1-F447-A065-CEDF5F9E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8E2EB-A60D-FC46-98E3-B274D13E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10864-C687-724C-AB4B-156866F0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13964-C94C-FF41-A77A-A2B45687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61E1A-94A7-204E-99BB-5D872819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BA8BC-A43C-A345-A0E5-9329E394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90CB-3075-5C4F-A132-D52AC91C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54203-F571-B543-A6C3-10C9360A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A4E26-1BE3-4D45-9871-3532735D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8BE58-465B-CF48-9B42-45E30DA0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3F478-0F35-6F40-937D-01B83B41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CEEB8-1BE1-5646-91AD-A7FF17DB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35448-FA3B-0C48-90D9-5F921B8C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0C17-C3E2-5D4C-AB74-A1C61A5F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AF42-A43B-9C46-8B8B-11CEA660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34BEB-F10A-6644-BE07-EF21F188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8122-3A30-1B41-9BDF-A6C2C4DF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C523-2A6C-534A-9BCE-E031D05C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4D1E-0A7A-FC45-974C-062D99B6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9A47-315D-1F46-8744-24A24DCA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AE9E-FD08-D94F-891C-57ACB7A8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51C8-394D-5744-B8A7-3A1412866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59F-55B1-054F-82DC-77A6BD3D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3396-D57A-4944-A0A5-9F38323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68D7-DF08-DA4E-B74B-47270725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8B13B-1301-3C45-BD90-769F6758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A451-9F1A-1149-803D-ABD443B1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C242-F6E5-484F-9199-FEC39E9D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FF9C-0CC9-644A-BDFF-30D19608FEA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074F-D9FA-0241-85D6-E6A7C198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32E9-095A-AD4D-B8DC-E885C7FD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89AF-9208-754D-AA3F-CDD81AFA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AF563D9-A417-544E-810C-F6728F5EC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r="5530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E59A-C9E4-0F43-8A15-FC13FD40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396289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What’s New in </a:t>
            </a:r>
            <a:r>
              <a:rPr lang="en-US" sz="4400" b="1" dirty="0" err="1"/>
              <a:t>Xamarin.Forms</a:t>
            </a:r>
            <a:r>
              <a:rPr lang="en-US" sz="4400" b="1" dirty="0"/>
              <a:t> 4.6!!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D56E9-98F0-DB42-8384-FB7CDE777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Dishant</a:t>
            </a:r>
            <a:r>
              <a:rPr lang="en-US" sz="1800" dirty="0"/>
              <a:t> Shah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Senior Software Engineer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shahdishant@outlook.com</a:t>
            </a:r>
            <a:endParaRPr lang="en-US" sz="1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Linkedin.com</a:t>
            </a:r>
            <a:r>
              <a:rPr lang="en-US" sz="1800" dirty="0"/>
              <a:t>/in/</a:t>
            </a:r>
            <a:r>
              <a:rPr lang="en-US" sz="1800" dirty="0" err="1"/>
              <a:t>dishantmshah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39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App Theme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92C4E-44EA-4342-A82F-D97FFF8C01EE}"/>
              </a:ext>
            </a:extLst>
          </p:cNvPr>
          <p:cNvSpPr txBox="1"/>
          <p:nvPr/>
        </p:nvSpPr>
        <p:spPr>
          <a:xfrm>
            <a:off x="5510614" y="275217"/>
            <a:ext cx="5634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Experimental Feature: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accent1"/>
                </a:solidFill>
              </a:rPr>
              <a:t>AppTheme_Experimental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Example: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3C97B-F80D-0C41-9345-9112A28B23A9}"/>
              </a:ext>
            </a:extLst>
          </p:cNvPr>
          <p:cNvSpPr/>
          <p:nvPr/>
        </p:nvSpPr>
        <p:spPr>
          <a:xfrm>
            <a:off x="5510614" y="1873803"/>
            <a:ext cx="66813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&lt;Application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...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 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Application.Resources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</a:t>
            </a:r>
          </a:p>
          <a:p>
            <a:endParaRPr lang="en-US" dirty="0">
              <a:solidFill>
                <a:srgbClr val="DCDCD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AppThemeColor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panose="020B0609030804020204" pitchFamily="49" charset="0"/>
              </a:rPr>
              <a:t>x:Key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panose="020B0609030804020204" pitchFamily="49" charset="0"/>
              </a:rPr>
              <a:t>PageBackgroundColor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Light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"White"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Dark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"Black"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/&gt;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    </a:t>
            </a:r>
          </a:p>
          <a:p>
            <a:endParaRPr lang="en-US" dirty="0">
              <a:solidFill>
                <a:srgbClr val="DCDCD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AppThemeColor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panose="020B0609030804020204" pitchFamily="49" charset="0"/>
              </a:rPr>
              <a:t>x:Key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panose="020B0609030804020204" pitchFamily="49" charset="0"/>
              </a:rPr>
              <a:t>PrimaryColor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Light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"WhiteSmoke"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Dark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"Teal"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/&gt;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    </a:t>
            </a:r>
          </a:p>
          <a:p>
            <a:endParaRPr lang="en-US" dirty="0">
              <a:solidFill>
                <a:srgbClr val="DCDCD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AppThemeColor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panose="020B0609030804020204" pitchFamily="49" charset="0"/>
              </a:rPr>
              <a:t>x:Key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panose="020B0609030804020204" pitchFamily="49" charset="0"/>
              </a:rPr>
              <a:t>SecondaryColor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Light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"Black"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                      </a:t>
            </a:r>
            <a:r>
              <a:rPr lang="en-US" dirty="0">
                <a:solidFill>
                  <a:srgbClr val="8CD3FE"/>
                </a:solidFill>
                <a:latin typeface="Menlo-Regular" panose="020B0609030804020204" pitchFamily="49" charset="0"/>
              </a:rPr>
              <a:t>Dark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panose="020B0609030804020204" pitchFamily="49" charset="0"/>
              </a:rPr>
              <a:t>"White"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 /&gt;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    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&lt;/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Application.Resources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</a:p>
          <a:p>
            <a:endParaRPr lang="en-US" dirty="0">
              <a:solidFill>
                <a:srgbClr val="4689C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&lt;/Application&gt;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1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0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8 New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B439-D598-714A-B0FA-86D2E4B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Material Design Update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Flyout Style Classes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Back Navigation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Expander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C# Markup Extensions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Font Embedding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Radio Buttons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App Theme Color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5292-4641-5044-A752-161CCEC1CB3B}"/>
              </a:ext>
            </a:extLst>
          </p:cNvPr>
          <p:cNvSpPr txBox="1"/>
          <p:nvPr/>
        </p:nvSpPr>
        <p:spPr>
          <a:xfrm>
            <a:off x="2494844" y="4018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3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7723" y="958646"/>
            <a:ext cx="5626416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Material Design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B439-D598-714A-B0FA-86D2E4B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802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 Bindings to Google’s library</a:t>
            </a:r>
          </a:p>
          <a:p>
            <a:pPr lvl="1"/>
            <a:r>
              <a:rPr lang="en-IN" sz="2000" dirty="0" err="1">
                <a:solidFill>
                  <a:schemeClr val="bg1"/>
                </a:solidFill>
              </a:rPr>
              <a:t>UIWebView</a:t>
            </a:r>
            <a:r>
              <a:rPr lang="en-IN" sz="2000" dirty="0">
                <a:solidFill>
                  <a:schemeClr val="bg1"/>
                </a:solidFill>
              </a:rPr>
              <a:t> to </a:t>
            </a:r>
            <a:r>
              <a:rPr lang="en-IN" sz="2000" dirty="0" err="1">
                <a:solidFill>
                  <a:schemeClr val="bg1"/>
                </a:solidFill>
              </a:rPr>
              <a:t>WKWebView</a:t>
            </a:r>
            <a:endParaRPr lang="en-IN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Styling enhancements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‘Disabled’ Text 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support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5292-4641-5044-A752-161CCEC1CB3B}"/>
              </a:ext>
            </a:extLst>
          </p:cNvPr>
          <p:cNvSpPr txBox="1"/>
          <p:nvPr/>
        </p:nvSpPr>
        <p:spPr>
          <a:xfrm>
            <a:off x="2494844" y="4018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Flyout Style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B439-D598-714A-B0FA-86D2E4B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802"/>
            <a:ext cx="5477256" cy="4692396"/>
          </a:xfrm>
        </p:spPr>
        <p:txBody>
          <a:bodyPr anchor="ctr">
            <a:norm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640C7-ABDA-0043-9073-1D18CA5C5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88194"/>
              </p:ext>
            </p:extLst>
          </p:nvPr>
        </p:nvGraphicFramePr>
        <p:xfrm>
          <a:off x="5658218" y="2068348"/>
          <a:ext cx="6180666" cy="2425492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793296">
                  <a:extLst>
                    <a:ext uri="{9D8B030D-6E8A-4147-A177-3AD203B41FA5}">
                      <a16:colId xmlns:a16="http://schemas.microsoft.com/office/drawing/2014/main" val="1447028425"/>
                    </a:ext>
                  </a:extLst>
                </a:gridCol>
                <a:gridCol w="2220099">
                  <a:extLst>
                    <a:ext uri="{9D8B030D-6E8A-4147-A177-3AD203B41FA5}">
                      <a16:colId xmlns:a16="http://schemas.microsoft.com/office/drawing/2014/main" val="1322116958"/>
                    </a:ext>
                  </a:extLst>
                </a:gridCol>
                <a:gridCol w="2167271">
                  <a:extLst>
                    <a:ext uri="{9D8B030D-6E8A-4147-A177-3AD203B41FA5}">
                      <a16:colId xmlns:a16="http://schemas.microsoft.com/office/drawing/2014/main" val="340188413"/>
                    </a:ext>
                  </a:extLst>
                </a:gridCol>
              </a:tblGrid>
              <a:tr h="6063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Flyout Item Part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Style Class Name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Element Name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751648377"/>
                  </a:ext>
                </a:extLst>
              </a:tr>
              <a:tr h="606373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effectLst/>
                        </a:rPr>
                        <a:t>Text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>
                          <a:effectLst/>
                        </a:rPr>
                        <a:t>FlyoutItemLabelStyle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>
                          <a:effectLst/>
                        </a:rPr>
                        <a:t>FlyoutItemLabel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957490968"/>
                  </a:ext>
                </a:extLst>
              </a:tr>
              <a:tr h="6063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Icon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FlyoutItemIconStyle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FlyoutItemIcon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454429586"/>
                  </a:ext>
                </a:extLst>
              </a:tr>
              <a:tr h="60637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Container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effectLst/>
                        </a:rPr>
                        <a:t>FlyoutItemLayoutStyle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 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37866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0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Back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B439-D598-714A-B0FA-86D2E4B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802"/>
            <a:ext cx="5477256" cy="4692396"/>
          </a:xfrm>
        </p:spPr>
        <p:txBody>
          <a:bodyPr anchor="ctr">
            <a:norm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47BD6-DAA4-A647-B371-C29B48047102}"/>
              </a:ext>
            </a:extLst>
          </p:cNvPr>
          <p:cNvSpPr txBox="1"/>
          <p:nvPr/>
        </p:nvSpPr>
        <p:spPr>
          <a:xfrm>
            <a:off x="5835155" y="1997839"/>
            <a:ext cx="6230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you can perform back navigation by passing </a:t>
            </a:r>
            <a:r>
              <a:rPr lang="en-US" dirty="0">
                <a:solidFill>
                  <a:schemeClr val="accent1"/>
                </a:solidFill>
              </a:rPr>
              <a:t>“..”</a:t>
            </a:r>
            <a:r>
              <a:rPr lang="en-US" dirty="0">
                <a:solidFill>
                  <a:schemeClr val="bg1"/>
                </a:solidFill>
              </a:rPr>
              <a:t>  parameter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e.g.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GoToAsync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".."</a:t>
            </a:r>
            <a:r>
              <a:rPr lang="en-US" dirty="0">
                <a:solidFill>
                  <a:schemeClr val="bg1"/>
                </a:solidFill>
              </a:rPr>
              <a:t>)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Few other parameter’s: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“../..”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“..?Message=Returning Back</a:t>
            </a:r>
          </a:p>
        </p:txBody>
      </p:sp>
    </p:spTree>
    <p:extLst>
      <p:ext uri="{BB962C8B-B14F-4D97-AF65-F5344CB8AC3E}">
        <p14:creationId xmlns:p14="http://schemas.microsoft.com/office/powerpoint/2010/main" val="353306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B439-D598-714A-B0FA-86D2E4B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802"/>
            <a:ext cx="5477256" cy="4692396"/>
          </a:xfrm>
        </p:spPr>
        <p:txBody>
          <a:bodyPr anchor="ctr">
            <a:norm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DE201-EEE9-2848-A57E-F07A2238EADF}"/>
              </a:ext>
            </a:extLst>
          </p:cNvPr>
          <p:cNvSpPr/>
          <p:nvPr/>
        </p:nvSpPr>
        <p:spPr>
          <a:xfrm>
            <a:off x="5510615" y="217076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&lt;Expander&gt;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	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Expander.Header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	// Header Template Goes Here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	     </a:t>
            </a: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	&lt;/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Expander.Header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</a:p>
          <a:p>
            <a:endParaRPr lang="en-US" dirty="0">
              <a:solidFill>
                <a:srgbClr val="4689C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	&lt;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Expander.Content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</a:p>
          <a:p>
            <a:endParaRPr lang="en-US" dirty="0">
              <a:solidFill>
                <a:srgbClr val="4689C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	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-Regular" panose="020B0609030804020204" pitchFamily="49" charset="0"/>
              </a:rPr>
              <a:t>// Content Template Goes Here</a:t>
            </a:r>
          </a:p>
          <a:p>
            <a:endParaRPr lang="en-US" dirty="0">
              <a:solidFill>
                <a:srgbClr val="4689CC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	&lt;/</a:t>
            </a:r>
            <a:r>
              <a:rPr lang="en-US" dirty="0" err="1">
                <a:solidFill>
                  <a:srgbClr val="4689CC"/>
                </a:solidFill>
                <a:latin typeface="Menlo-Regular" panose="020B0609030804020204" pitchFamily="49" charset="0"/>
              </a:rPr>
              <a:t>Expander.Content</a:t>
            </a:r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 </a:t>
            </a:r>
          </a:p>
          <a:p>
            <a:r>
              <a:rPr lang="en-US" dirty="0">
                <a:solidFill>
                  <a:srgbClr val="DCDCDC"/>
                </a:solidFill>
                <a:latin typeface="Menlo-Regular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4689CC"/>
                </a:solidFill>
                <a:latin typeface="Menlo-Regular" panose="020B0609030804020204" pitchFamily="49" charset="0"/>
              </a:rPr>
              <a:t>&lt;/Expander&gt;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3AFD-647A-734B-B228-2C79D86F3E0A}"/>
              </a:ext>
            </a:extLst>
          </p:cNvPr>
          <p:cNvSpPr txBox="1"/>
          <p:nvPr/>
        </p:nvSpPr>
        <p:spPr>
          <a:xfrm>
            <a:off x="5457275" y="439916"/>
            <a:ext cx="585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Experimental Feature: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accent1"/>
                </a:solidFill>
              </a:rPr>
              <a:t>Expander_Experimental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Example: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5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C# Markup Extension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DE201-EEE9-2848-A57E-F07A2238EADF}"/>
              </a:ext>
            </a:extLst>
          </p:cNvPr>
          <p:cNvSpPr/>
          <p:nvPr/>
        </p:nvSpPr>
        <p:spPr>
          <a:xfrm>
            <a:off x="5510614" y="63981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Markup Extensions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Experimental Feature:</a:t>
            </a:r>
          </a:p>
          <a:p>
            <a:r>
              <a:rPr lang="en-IN" dirty="0" err="1">
                <a:solidFill>
                  <a:schemeClr val="accent1"/>
                </a:solidFill>
              </a:rPr>
              <a:t>Markup_Experimental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Namespaces: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using </a:t>
            </a:r>
            <a:r>
              <a:rPr lang="en-US" dirty="0" err="1">
                <a:solidFill>
                  <a:schemeClr val="accent1"/>
                </a:solidFill>
              </a:rPr>
              <a:t>Xamarin.Forms.Markup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IN" dirty="0">
                <a:solidFill>
                  <a:schemeClr val="accent1"/>
                </a:solidFill>
              </a:rPr>
              <a:t>Using </a:t>
            </a:r>
            <a:r>
              <a:rPr lang="en-IN" dirty="0" err="1">
                <a:solidFill>
                  <a:schemeClr val="accent1"/>
                </a:solidFill>
              </a:rPr>
              <a:t>Xamarin.Forms.Markup.LeftToRight</a:t>
            </a:r>
            <a:r>
              <a:rPr lang="en-IN" dirty="0">
                <a:solidFill>
                  <a:schemeClr val="accent1"/>
                </a:solidFill>
              </a:rPr>
              <a:t>;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using static </a:t>
            </a:r>
            <a:r>
              <a:rPr lang="en-IN" dirty="0" err="1">
                <a:solidFill>
                  <a:schemeClr val="accent1"/>
                </a:solidFill>
              </a:rPr>
              <a:t>Xamarin.Forms.Markup.GridRowsColumns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47E0C-017D-B745-859C-CEFE5A9DDA58}"/>
              </a:ext>
            </a:extLst>
          </p:cNvPr>
          <p:cNvSpPr/>
          <p:nvPr/>
        </p:nvSpPr>
        <p:spPr>
          <a:xfrm>
            <a:off x="5510614" y="3905625"/>
            <a:ext cx="65547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2339"/>
                </a:solidFill>
                <a:latin typeface="Menlo-Regular" panose="020B0609030804020204" pitchFamily="49" charset="0"/>
              </a:rPr>
              <a:t>new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Entry </a:t>
            </a:r>
          </a:p>
          <a:p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{ Placeholder </a:t>
            </a:r>
            <a:r>
              <a:rPr lang="en-US" dirty="0">
                <a:solidFill>
                  <a:srgbClr val="CB2339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06214F"/>
                </a:solidFill>
                <a:latin typeface="Menlo-Regular" panose="020B0609030804020204" pitchFamily="49" charset="0"/>
              </a:rPr>
              <a:t>"123456"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, Keyboard </a:t>
            </a:r>
            <a:r>
              <a:rPr lang="en-US" dirty="0">
                <a:solidFill>
                  <a:srgbClr val="CB2339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1B1F22"/>
                </a:solidFill>
                <a:latin typeface="Menlo-Regular" panose="020B0609030804020204" pitchFamily="49" charset="0"/>
              </a:rPr>
              <a:t>Keyboard.Numeric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}</a:t>
            </a:r>
          </a:p>
          <a:p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.</a:t>
            </a:r>
            <a:r>
              <a:rPr lang="en-US" dirty="0">
                <a:solidFill>
                  <a:srgbClr val="5B28B4"/>
                </a:solidFill>
                <a:latin typeface="Menlo-Regular" panose="020B0609030804020204" pitchFamily="49" charset="0"/>
              </a:rPr>
              <a:t>Style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(</a:t>
            </a:r>
            <a:r>
              <a:rPr lang="en-US" dirty="0" err="1">
                <a:solidFill>
                  <a:srgbClr val="1B1F22"/>
                </a:solidFill>
                <a:latin typeface="Menlo-Regular" panose="020B0609030804020204" pitchFamily="49" charset="0"/>
              </a:rPr>
              <a:t>Styles.FieldEntry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.</a:t>
            </a:r>
            <a:r>
              <a:rPr lang="en-US" dirty="0">
                <a:solidFill>
                  <a:srgbClr val="5B28B4"/>
                </a:solidFill>
                <a:latin typeface="Menlo-Regular" panose="020B0609030804020204" pitchFamily="49" charset="0"/>
              </a:rPr>
              <a:t>Row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(</a:t>
            </a:r>
            <a:r>
              <a:rPr lang="en-US" dirty="0" err="1">
                <a:solidFill>
                  <a:srgbClr val="1B1F22"/>
                </a:solidFill>
                <a:latin typeface="Menlo-Regular" panose="020B0609030804020204" pitchFamily="49" charset="0"/>
              </a:rPr>
              <a:t>Row.CodeEntry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.</a:t>
            </a:r>
            <a:r>
              <a:rPr lang="en-US" dirty="0">
                <a:solidFill>
                  <a:srgbClr val="5B28B4"/>
                </a:solidFill>
                <a:latin typeface="Menlo-Regular" panose="020B0609030804020204" pitchFamily="49" charset="0"/>
              </a:rPr>
              <a:t>Margins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(left: </a:t>
            </a:r>
            <a:r>
              <a:rPr lang="en-US" dirty="0" err="1">
                <a:solidFill>
                  <a:srgbClr val="1B1F22"/>
                </a:solidFill>
                <a:latin typeface="Menlo-Regular" panose="020B0609030804020204" pitchFamily="49" charset="0"/>
              </a:rPr>
              <a:t>entryAlignLeftMarginSize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)           .</a:t>
            </a:r>
            <a:r>
              <a:rPr lang="en-US" dirty="0">
                <a:solidFill>
                  <a:srgbClr val="5B28B4"/>
                </a:solidFill>
                <a:latin typeface="Menlo-Regular" panose="020B0609030804020204" pitchFamily="49" charset="0"/>
              </a:rPr>
              <a:t>Bind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 (</a:t>
            </a:r>
            <a:r>
              <a:rPr lang="en-US" dirty="0" err="1">
                <a:solidFill>
                  <a:srgbClr val="CB2339"/>
                </a:solidFill>
                <a:latin typeface="Menlo-Regular" panose="020B0609030804020204" pitchFamily="49" charset="0"/>
              </a:rPr>
              <a:t>nameof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(</a:t>
            </a:r>
            <a:r>
              <a:rPr lang="en-US" dirty="0" err="1">
                <a:solidFill>
                  <a:srgbClr val="1B1F22"/>
                </a:solidFill>
                <a:latin typeface="Menlo-Regular" panose="020B0609030804020204" pitchFamily="49" charset="0"/>
              </a:rPr>
              <a:t>vm.RegistrationCode</a:t>
            </a:r>
            <a:r>
              <a:rPr lang="en-US" dirty="0">
                <a:solidFill>
                  <a:srgbClr val="1B1F22"/>
                </a:solidFill>
                <a:latin typeface="Menlo-Regular" panose="020B060903080402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Font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B6860-6022-A141-A606-07EE62AEA11D}"/>
              </a:ext>
            </a:extLst>
          </p:cNvPr>
          <p:cNvSpPr txBox="1"/>
          <p:nvPr/>
        </p:nvSpPr>
        <p:spPr>
          <a:xfrm>
            <a:off x="5510615" y="1493037"/>
            <a:ext cx="6246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Add the font file (</a:t>
            </a:r>
            <a:r>
              <a:rPr lang="en-IN" dirty="0" err="1">
                <a:solidFill>
                  <a:schemeClr val="bg1"/>
                </a:solidFill>
              </a:rPr>
              <a:t>otf</a:t>
            </a:r>
            <a:r>
              <a:rPr lang="en-IN" dirty="0">
                <a:solidFill>
                  <a:schemeClr val="bg1"/>
                </a:solidFill>
              </a:rPr>
              <a:t> or </a:t>
            </a:r>
            <a:r>
              <a:rPr lang="en-IN" dirty="0" err="1">
                <a:solidFill>
                  <a:schemeClr val="bg1"/>
                </a:solidFill>
              </a:rPr>
              <a:t>ttf</a:t>
            </a:r>
            <a:r>
              <a:rPr lang="en-IN" dirty="0">
                <a:solidFill>
                  <a:schemeClr val="bg1"/>
                </a:solidFill>
              </a:rPr>
              <a:t>) to your shared project and mark it as embedded resource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Add </a:t>
            </a:r>
            <a:r>
              <a:rPr lang="en-IN" dirty="0" err="1">
                <a:solidFill>
                  <a:schemeClr val="bg1"/>
                </a:solidFill>
              </a:rPr>
              <a:t>ExportFont</a:t>
            </a:r>
            <a:r>
              <a:rPr lang="en-IN" dirty="0">
                <a:solidFill>
                  <a:schemeClr val="bg1"/>
                </a:solidFill>
              </a:rPr>
              <a:t> attribute in your shared project</a:t>
            </a:r>
          </a:p>
          <a:p>
            <a:pPr marL="342900" indent="-342900">
              <a:buFontTx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Consume the new font in your controls!</a:t>
            </a:r>
          </a:p>
          <a:p>
            <a:pPr marL="342900" indent="-342900">
              <a:buFontTx/>
              <a:buAutoNum type="arabicPeriod"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Example: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FCE81-0437-A044-B211-476CCC4F1790}"/>
              </a:ext>
            </a:extLst>
          </p:cNvPr>
          <p:cNvSpPr/>
          <p:nvPr/>
        </p:nvSpPr>
        <p:spPr>
          <a:xfrm>
            <a:off x="5510615" y="4007460"/>
            <a:ext cx="6584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FontImageSource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520053"/>
                </a:solidFill>
                <a:latin typeface="Menlo-Regular" panose="020B0609030804020204" pitchFamily="49" charset="0"/>
              </a:rPr>
              <a:t>x:Key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IconTabBook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              </a:t>
            </a:r>
            <a:r>
              <a:rPr lang="en-US" dirty="0" err="1">
                <a:solidFill>
                  <a:srgbClr val="520053"/>
                </a:solidFill>
                <a:latin typeface="Menlo-Regular" panose="020B0609030804020204" pitchFamily="49" charset="0"/>
              </a:rPr>
              <a:t>FontFamily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"{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StaticResource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FontAwesome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            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Glyph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"{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x:Static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local:IconFont.TicketAlt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            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Size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"{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StaticResource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SizeTabIcon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            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Color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"{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StaticResource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107902"/>
                </a:solidFill>
                <a:latin typeface="Menlo-Regular" panose="020B0609030804020204" pitchFamily="49" charset="0"/>
              </a:rPr>
              <a:t>ColorTabIcon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/&gt;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92C4E-44EA-4342-A82F-D97FFF8C01EE}"/>
              </a:ext>
            </a:extLst>
          </p:cNvPr>
          <p:cNvSpPr txBox="1"/>
          <p:nvPr/>
        </p:nvSpPr>
        <p:spPr>
          <a:xfrm>
            <a:off x="5510615" y="750230"/>
            <a:ext cx="56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Improvement to 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FontImageSource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3E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1D7E-F124-4048-A633-2E8EE08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6" y="934896"/>
            <a:ext cx="4230173" cy="46923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Radio Buttons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92C4E-44EA-4342-A82F-D97FFF8C01EE}"/>
              </a:ext>
            </a:extLst>
          </p:cNvPr>
          <p:cNvSpPr txBox="1"/>
          <p:nvPr/>
        </p:nvSpPr>
        <p:spPr>
          <a:xfrm>
            <a:off x="5593742" y="1747757"/>
            <a:ext cx="5634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Experimental Feature: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accent1"/>
                </a:solidFill>
              </a:rPr>
              <a:t>RadioButton_Experimental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Example: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95C25-7728-014C-A233-1C35CCF38C79}"/>
              </a:ext>
            </a:extLst>
          </p:cNvPr>
          <p:cNvSpPr/>
          <p:nvPr/>
        </p:nvSpPr>
        <p:spPr>
          <a:xfrm>
            <a:off x="5510615" y="3354779"/>
            <a:ext cx="6824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StackLayout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520053"/>
                </a:solidFill>
                <a:latin typeface="Menlo-Regular" panose="020B0609030804020204" pitchFamily="49" charset="0"/>
              </a:rPr>
              <a:t>GroupName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Text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"Small"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   </a:t>
            </a:r>
          </a:p>
          <a:p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 &lt;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520053"/>
                </a:solidFill>
                <a:latin typeface="Menlo-Regular" panose="020B0609030804020204" pitchFamily="49" charset="0"/>
              </a:rPr>
              <a:t>GroupName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Text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"Medium"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 err="1">
                <a:solidFill>
                  <a:srgbClr val="520053"/>
                </a:solidFill>
                <a:latin typeface="Menlo-Regular" panose="020B0609030804020204" pitchFamily="49" charset="0"/>
              </a:rPr>
              <a:t>GroupName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520053"/>
                </a:solidFill>
                <a:latin typeface="Menlo-Regular" panose="020B0609030804020204" pitchFamily="49" charset="0"/>
              </a:rPr>
              <a:t>Text</a:t>
            </a:r>
            <a:r>
              <a:rPr lang="en-US" dirty="0">
                <a:solidFill>
                  <a:srgbClr val="535502"/>
                </a:solidFill>
                <a:latin typeface="Menlo-Regular" panose="020B0609030804020204" pitchFamily="49" charset="0"/>
              </a:rPr>
              <a:t>=</a:t>
            </a:r>
            <a:r>
              <a:rPr lang="en-US" dirty="0">
                <a:solidFill>
                  <a:srgbClr val="107902"/>
                </a:solidFill>
                <a:latin typeface="Menlo-Regular" panose="020B0609030804020204" pitchFamily="49" charset="0"/>
              </a:rPr>
              <a:t>"Large"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/&gt;</a:t>
            </a:r>
          </a:p>
          <a:p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&lt;/</a:t>
            </a:r>
            <a:r>
              <a:rPr lang="en-US" dirty="0" err="1">
                <a:solidFill>
                  <a:srgbClr val="000075"/>
                </a:solidFill>
                <a:latin typeface="Menlo-Regular" panose="020B0609030804020204" pitchFamily="49" charset="0"/>
              </a:rPr>
              <a:t>StackLayout</a:t>
            </a:r>
            <a:r>
              <a:rPr lang="en-US" dirty="0">
                <a:solidFill>
                  <a:srgbClr val="000075"/>
                </a:solidFill>
                <a:latin typeface="Menlo-Regular" panose="020B060903080402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9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821</Words>
  <Application>Microsoft Macintosh PowerPoint</Application>
  <PresentationFormat>Widescreen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Menlo-Regular</vt:lpstr>
      <vt:lpstr>Wingdings</vt:lpstr>
      <vt:lpstr>Office Theme</vt:lpstr>
      <vt:lpstr>What’s New in Xamarin.Forms 4.6!!</vt:lpstr>
      <vt:lpstr>8 New Things</vt:lpstr>
      <vt:lpstr>Material Design Update</vt:lpstr>
      <vt:lpstr>Flyout Style Classes</vt:lpstr>
      <vt:lpstr>Back Navigation</vt:lpstr>
      <vt:lpstr>Expander</vt:lpstr>
      <vt:lpstr>C# Markup Extension</vt:lpstr>
      <vt:lpstr>Font Embedding</vt:lpstr>
      <vt:lpstr>Radio Buttons</vt:lpstr>
      <vt:lpstr>App Theme Color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Xamarin.Forms 4.6!!</dc:title>
  <dc:creator>Shah, Dishant</dc:creator>
  <cp:lastModifiedBy>Shah, Dishant</cp:lastModifiedBy>
  <cp:revision>4</cp:revision>
  <dcterms:created xsi:type="dcterms:W3CDTF">2020-05-21T13:53:16Z</dcterms:created>
  <dcterms:modified xsi:type="dcterms:W3CDTF">2020-05-23T04:21:45Z</dcterms:modified>
</cp:coreProperties>
</file>