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1" r:id="rId8"/>
    <p:sldId id="262"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7" d="100"/>
          <a:sy n="67" d="100"/>
        </p:scale>
        <p:origin x="6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695A-C627-4116-A98B-863B25C42A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3C86C4D-1D5D-499B-A28B-54D1BBB44A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04FC2A6-2BA7-44C4-B65E-11C50F735FCA}"/>
              </a:ext>
            </a:extLst>
          </p:cNvPr>
          <p:cNvSpPr>
            <a:spLocks noGrp="1"/>
          </p:cNvSpPr>
          <p:nvPr>
            <p:ph type="dt" sz="half" idx="10"/>
          </p:nvPr>
        </p:nvSpPr>
        <p:spPr/>
        <p:txBody>
          <a:bodyPr/>
          <a:lstStyle/>
          <a:p>
            <a:fld id="{B003EAEE-9E6A-42B5-9AF9-3ED97E1CF65D}" type="datetimeFigureOut">
              <a:rPr lang="en-GB" smtClean="0"/>
              <a:t>03/07/2021</a:t>
            </a:fld>
            <a:endParaRPr lang="en-GB"/>
          </a:p>
        </p:txBody>
      </p:sp>
      <p:sp>
        <p:nvSpPr>
          <p:cNvPr id="5" name="Footer Placeholder 4">
            <a:extLst>
              <a:ext uri="{FF2B5EF4-FFF2-40B4-BE49-F238E27FC236}">
                <a16:creationId xmlns:a16="http://schemas.microsoft.com/office/drawing/2014/main" id="{924D3AC1-7370-4329-8F66-0259DAC188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1480A0-E121-47ED-9205-5C6D1248F73C}"/>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2655764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BA479-C288-4C83-9AC8-61A8694AC82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F295A33-4948-436D-B54E-2D34C56C46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EE4500C-16C2-4699-90F6-98C6529B5F99}"/>
              </a:ext>
            </a:extLst>
          </p:cNvPr>
          <p:cNvSpPr>
            <a:spLocks noGrp="1"/>
          </p:cNvSpPr>
          <p:nvPr>
            <p:ph type="dt" sz="half" idx="10"/>
          </p:nvPr>
        </p:nvSpPr>
        <p:spPr/>
        <p:txBody>
          <a:bodyPr/>
          <a:lstStyle/>
          <a:p>
            <a:fld id="{B003EAEE-9E6A-42B5-9AF9-3ED97E1CF65D}" type="datetimeFigureOut">
              <a:rPr lang="en-GB" smtClean="0"/>
              <a:t>03/07/2021</a:t>
            </a:fld>
            <a:endParaRPr lang="en-GB"/>
          </a:p>
        </p:txBody>
      </p:sp>
      <p:sp>
        <p:nvSpPr>
          <p:cNvPr id="5" name="Footer Placeholder 4">
            <a:extLst>
              <a:ext uri="{FF2B5EF4-FFF2-40B4-BE49-F238E27FC236}">
                <a16:creationId xmlns:a16="http://schemas.microsoft.com/office/drawing/2014/main" id="{D2126D4A-4BC6-4F5F-A4E7-3E453C8729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F9EED7-3D33-4784-88CE-E61F0A9654B8}"/>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420305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DC5C53-1DF3-4CF3-BE42-B859566A11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F289577-CAAD-45AF-B33B-1D7955CF34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7735276-F786-4C14-919D-64A42E82DBBB}"/>
              </a:ext>
            </a:extLst>
          </p:cNvPr>
          <p:cNvSpPr>
            <a:spLocks noGrp="1"/>
          </p:cNvSpPr>
          <p:nvPr>
            <p:ph type="dt" sz="half" idx="10"/>
          </p:nvPr>
        </p:nvSpPr>
        <p:spPr/>
        <p:txBody>
          <a:bodyPr/>
          <a:lstStyle/>
          <a:p>
            <a:fld id="{B003EAEE-9E6A-42B5-9AF9-3ED97E1CF65D}" type="datetimeFigureOut">
              <a:rPr lang="en-GB" smtClean="0"/>
              <a:t>03/07/2021</a:t>
            </a:fld>
            <a:endParaRPr lang="en-GB"/>
          </a:p>
        </p:txBody>
      </p:sp>
      <p:sp>
        <p:nvSpPr>
          <p:cNvPr id="5" name="Footer Placeholder 4">
            <a:extLst>
              <a:ext uri="{FF2B5EF4-FFF2-40B4-BE49-F238E27FC236}">
                <a16:creationId xmlns:a16="http://schemas.microsoft.com/office/drawing/2014/main" id="{B0B70F82-DFDA-4589-8E57-CF0813C732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5B8067-72C6-4466-AAAA-53F8AF177440}"/>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3511258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31C7C-1B83-419D-A339-8B20D65A95E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57BFC78-249B-478C-BA0D-A56E582851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0D8CC5-B7A2-49F1-8310-B95DDA6CCC18}"/>
              </a:ext>
            </a:extLst>
          </p:cNvPr>
          <p:cNvSpPr>
            <a:spLocks noGrp="1"/>
          </p:cNvSpPr>
          <p:nvPr>
            <p:ph type="dt" sz="half" idx="10"/>
          </p:nvPr>
        </p:nvSpPr>
        <p:spPr/>
        <p:txBody>
          <a:bodyPr/>
          <a:lstStyle/>
          <a:p>
            <a:fld id="{B003EAEE-9E6A-42B5-9AF9-3ED97E1CF65D}" type="datetimeFigureOut">
              <a:rPr lang="en-GB" smtClean="0"/>
              <a:t>03/07/2021</a:t>
            </a:fld>
            <a:endParaRPr lang="en-GB"/>
          </a:p>
        </p:txBody>
      </p:sp>
      <p:sp>
        <p:nvSpPr>
          <p:cNvPr id="5" name="Footer Placeholder 4">
            <a:extLst>
              <a:ext uri="{FF2B5EF4-FFF2-40B4-BE49-F238E27FC236}">
                <a16:creationId xmlns:a16="http://schemas.microsoft.com/office/drawing/2014/main" id="{0592722D-3FAE-45EE-8BBB-900132A1CDB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3B6804-C8FB-4CA5-9912-FE7394F3068E}"/>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3001575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E1532-0069-4421-B2A6-9D2B8F7FF2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FC08FE1-3BAE-4D7C-92FC-E448ACCAE8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F5528E-3472-4BAD-88F1-B6DC0279FFF2}"/>
              </a:ext>
            </a:extLst>
          </p:cNvPr>
          <p:cNvSpPr>
            <a:spLocks noGrp="1"/>
          </p:cNvSpPr>
          <p:nvPr>
            <p:ph type="dt" sz="half" idx="10"/>
          </p:nvPr>
        </p:nvSpPr>
        <p:spPr/>
        <p:txBody>
          <a:bodyPr/>
          <a:lstStyle/>
          <a:p>
            <a:fld id="{B003EAEE-9E6A-42B5-9AF9-3ED97E1CF65D}" type="datetimeFigureOut">
              <a:rPr lang="en-GB" smtClean="0"/>
              <a:t>03/07/2021</a:t>
            </a:fld>
            <a:endParaRPr lang="en-GB"/>
          </a:p>
        </p:txBody>
      </p:sp>
      <p:sp>
        <p:nvSpPr>
          <p:cNvPr id="5" name="Footer Placeholder 4">
            <a:extLst>
              <a:ext uri="{FF2B5EF4-FFF2-40B4-BE49-F238E27FC236}">
                <a16:creationId xmlns:a16="http://schemas.microsoft.com/office/drawing/2014/main" id="{9940F7E5-7309-46D4-B608-999F48A755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2C5437-47C2-4FD3-A6FD-85F0F71D5A98}"/>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100492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57AA3-6E80-4497-AFE6-7835128D0DF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5F98BEB-62FD-48F4-96FC-F455B1713A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A0CF31B-F0B2-4E65-AF85-1697FCD5FF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89C576E-55D2-47A8-BF63-74C0F6A0A725}"/>
              </a:ext>
            </a:extLst>
          </p:cNvPr>
          <p:cNvSpPr>
            <a:spLocks noGrp="1"/>
          </p:cNvSpPr>
          <p:nvPr>
            <p:ph type="dt" sz="half" idx="10"/>
          </p:nvPr>
        </p:nvSpPr>
        <p:spPr/>
        <p:txBody>
          <a:bodyPr/>
          <a:lstStyle/>
          <a:p>
            <a:fld id="{B003EAEE-9E6A-42B5-9AF9-3ED97E1CF65D}" type="datetimeFigureOut">
              <a:rPr lang="en-GB" smtClean="0"/>
              <a:t>03/07/2021</a:t>
            </a:fld>
            <a:endParaRPr lang="en-GB"/>
          </a:p>
        </p:txBody>
      </p:sp>
      <p:sp>
        <p:nvSpPr>
          <p:cNvPr id="6" name="Footer Placeholder 5">
            <a:extLst>
              <a:ext uri="{FF2B5EF4-FFF2-40B4-BE49-F238E27FC236}">
                <a16:creationId xmlns:a16="http://schemas.microsoft.com/office/drawing/2014/main" id="{7EB1E0A4-8D0D-4C5F-AD78-A4E144491C3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2FE1AD-C87B-4FAB-9EF8-64F44836FDE4}"/>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1368909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A4A61-DDDB-45ED-8F52-6C5AED7D540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98FF29A-7FEC-48DB-A24A-8E1883E4E3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A4EFE2-48D7-46E3-B3D2-78E811D3B1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60F6C2F-D8AD-4501-A35B-25BD33517D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937772-E482-4399-AD5D-E7C2333BC0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12621A2-BA58-4391-BE66-A2E0B5EBF40B}"/>
              </a:ext>
            </a:extLst>
          </p:cNvPr>
          <p:cNvSpPr>
            <a:spLocks noGrp="1"/>
          </p:cNvSpPr>
          <p:nvPr>
            <p:ph type="dt" sz="half" idx="10"/>
          </p:nvPr>
        </p:nvSpPr>
        <p:spPr/>
        <p:txBody>
          <a:bodyPr/>
          <a:lstStyle/>
          <a:p>
            <a:fld id="{B003EAEE-9E6A-42B5-9AF9-3ED97E1CF65D}" type="datetimeFigureOut">
              <a:rPr lang="en-GB" smtClean="0"/>
              <a:t>03/07/2021</a:t>
            </a:fld>
            <a:endParaRPr lang="en-GB"/>
          </a:p>
        </p:txBody>
      </p:sp>
      <p:sp>
        <p:nvSpPr>
          <p:cNvPr id="8" name="Footer Placeholder 7">
            <a:extLst>
              <a:ext uri="{FF2B5EF4-FFF2-40B4-BE49-F238E27FC236}">
                <a16:creationId xmlns:a16="http://schemas.microsoft.com/office/drawing/2014/main" id="{EB4A380E-1F7E-42F0-95FD-D75D498BA6A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782E160-C068-4510-A427-AF6A69EEA15A}"/>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3963649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25E9-F096-495F-9B32-1AA1276EBDB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FA60CD3-CA0D-40A0-88E9-8F50589B4D59}"/>
              </a:ext>
            </a:extLst>
          </p:cNvPr>
          <p:cNvSpPr>
            <a:spLocks noGrp="1"/>
          </p:cNvSpPr>
          <p:nvPr>
            <p:ph type="dt" sz="half" idx="10"/>
          </p:nvPr>
        </p:nvSpPr>
        <p:spPr/>
        <p:txBody>
          <a:bodyPr/>
          <a:lstStyle/>
          <a:p>
            <a:fld id="{B003EAEE-9E6A-42B5-9AF9-3ED97E1CF65D}" type="datetimeFigureOut">
              <a:rPr lang="en-GB" smtClean="0"/>
              <a:t>03/07/2021</a:t>
            </a:fld>
            <a:endParaRPr lang="en-GB"/>
          </a:p>
        </p:txBody>
      </p:sp>
      <p:sp>
        <p:nvSpPr>
          <p:cNvPr id="4" name="Footer Placeholder 3">
            <a:extLst>
              <a:ext uri="{FF2B5EF4-FFF2-40B4-BE49-F238E27FC236}">
                <a16:creationId xmlns:a16="http://schemas.microsoft.com/office/drawing/2014/main" id="{A13E4FF8-C7AB-4FAB-8B62-A848C89B26F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1B34D2C-6EB5-4515-878B-FF8B825D072A}"/>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3478659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86218E-0EEF-4720-A121-D758F5553BFF}"/>
              </a:ext>
            </a:extLst>
          </p:cNvPr>
          <p:cNvSpPr>
            <a:spLocks noGrp="1"/>
          </p:cNvSpPr>
          <p:nvPr>
            <p:ph type="dt" sz="half" idx="10"/>
          </p:nvPr>
        </p:nvSpPr>
        <p:spPr/>
        <p:txBody>
          <a:bodyPr/>
          <a:lstStyle/>
          <a:p>
            <a:fld id="{B003EAEE-9E6A-42B5-9AF9-3ED97E1CF65D}" type="datetimeFigureOut">
              <a:rPr lang="en-GB" smtClean="0"/>
              <a:t>03/07/2021</a:t>
            </a:fld>
            <a:endParaRPr lang="en-GB"/>
          </a:p>
        </p:txBody>
      </p:sp>
      <p:sp>
        <p:nvSpPr>
          <p:cNvPr id="3" name="Footer Placeholder 2">
            <a:extLst>
              <a:ext uri="{FF2B5EF4-FFF2-40B4-BE49-F238E27FC236}">
                <a16:creationId xmlns:a16="http://schemas.microsoft.com/office/drawing/2014/main" id="{B5C6C9BD-FA51-4CDF-86D7-756909B597C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C6561F6-571B-4F2E-805E-1F643BC0BC83}"/>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1013677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41E7D-E4FC-46D9-805A-87D7E6CB60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FC6D6C4-CC3B-445B-BCBE-A0926344A4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3BBFC60-8135-47E5-8E82-6F539F57FA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928184-D464-4FAD-ADDF-43BCEEDD2335}"/>
              </a:ext>
            </a:extLst>
          </p:cNvPr>
          <p:cNvSpPr>
            <a:spLocks noGrp="1"/>
          </p:cNvSpPr>
          <p:nvPr>
            <p:ph type="dt" sz="half" idx="10"/>
          </p:nvPr>
        </p:nvSpPr>
        <p:spPr/>
        <p:txBody>
          <a:bodyPr/>
          <a:lstStyle/>
          <a:p>
            <a:fld id="{B003EAEE-9E6A-42B5-9AF9-3ED97E1CF65D}" type="datetimeFigureOut">
              <a:rPr lang="en-GB" smtClean="0"/>
              <a:t>03/07/2021</a:t>
            </a:fld>
            <a:endParaRPr lang="en-GB"/>
          </a:p>
        </p:txBody>
      </p:sp>
      <p:sp>
        <p:nvSpPr>
          <p:cNvPr id="6" name="Footer Placeholder 5">
            <a:extLst>
              <a:ext uri="{FF2B5EF4-FFF2-40B4-BE49-F238E27FC236}">
                <a16:creationId xmlns:a16="http://schemas.microsoft.com/office/drawing/2014/main" id="{5550BBB7-51F5-46BD-9362-925989EAC01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20EE7-2656-46BA-B238-9E3A5241D065}"/>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4250604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28CF5-8BBF-47AD-8EF7-E928C61679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4906351-EC98-4A06-9876-EFD3871AE6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35E641A-F6DE-461E-9E0E-ABAA3C5A0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B13366-5047-4448-9B68-2A661ECECC50}"/>
              </a:ext>
            </a:extLst>
          </p:cNvPr>
          <p:cNvSpPr>
            <a:spLocks noGrp="1"/>
          </p:cNvSpPr>
          <p:nvPr>
            <p:ph type="dt" sz="half" idx="10"/>
          </p:nvPr>
        </p:nvSpPr>
        <p:spPr/>
        <p:txBody>
          <a:bodyPr/>
          <a:lstStyle/>
          <a:p>
            <a:fld id="{B003EAEE-9E6A-42B5-9AF9-3ED97E1CF65D}" type="datetimeFigureOut">
              <a:rPr lang="en-GB" smtClean="0"/>
              <a:t>03/07/2021</a:t>
            </a:fld>
            <a:endParaRPr lang="en-GB"/>
          </a:p>
        </p:txBody>
      </p:sp>
      <p:sp>
        <p:nvSpPr>
          <p:cNvPr id="6" name="Footer Placeholder 5">
            <a:extLst>
              <a:ext uri="{FF2B5EF4-FFF2-40B4-BE49-F238E27FC236}">
                <a16:creationId xmlns:a16="http://schemas.microsoft.com/office/drawing/2014/main" id="{0F36FB15-39CD-45A3-B616-6EF957BD4D2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0E0312A-B389-4C08-B552-8BC8DC864177}"/>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3526770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3F6E33-A98E-4B25-9F95-43EE198C3A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F1138F-2145-431C-B839-A304C01E9A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E7A7AA9-56C3-44BA-AAF2-8F9EA0574D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03EAEE-9E6A-42B5-9AF9-3ED97E1CF65D}" type="datetimeFigureOut">
              <a:rPr lang="en-GB" smtClean="0"/>
              <a:t>03/07/2021</a:t>
            </a:fld>
            <a:endParaRPr lang="en-GB"/>
          </a:p>
        </p:txBody>
      </p:sp>
      <p:sp>
        <p:nvSpPr>
          <p:cNvPr id="5" name="Footer Placeholder 4">
            <a:extLst>
              <a:ext uri="{FF2B5EF4-FFF2-40B4-BE49-F238E27FC236}">
                <a16:creationId xmlns:a16="http://schemas.microsoft.com/office/drawing/2014/main" id="{CC52C841-A81E-4694-BA6A-93AA8BCA92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66700FC-ED5F-4334-AA20-604AFFB503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46439-C998-402C-9883-D202E393E8EB}" type="slidenum">
              <a:rPr lang="en-GB" smtClean="0"/>
              <a:t>‹#›</a:t>
            </a:fld>
            <a:endParaRPr lang="en-GB"/>
          </a:p>
        </p:txBody>
      </p:sp>
    </p:spTree>
    <p:extLst>
      <p:ext uri="{BB962C8B-B14F-4D97-AF65-F5344CB8AC3E}">
        <p14:creationId xmlns:p14="http://schemas.microsoft.com/office/powerpoint/2010/main" val="110119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88B64-9156-4D89-A25B-FF603140BB2D}"/>
              </a:ext>
            </a:extLst>
          </p:cNvPr>
          <p:cNvSpPr>
            <a:spLocks noGrp="1"/>
          </p:cNvSpPr>
          <p:nvPr>
            <p:ph type="ctrTitle"/>
          </p:nvPr>
        </p:nvSpPr>
        <p:spPr/>
        <p:txBody>
          <a:bodyPr/>
          <a:lstStyle/>
          <a:p>
            <a:r>
              <a:rPr lang="en-GB" dirty="0"/>
              <a:t>AI Enabled Automatic Ticket Assignment</a:t>
            </a:r>
          </a:p>
        </p:txBody>
      </p:sp>
      <p:sp>
        <p:nvSpPr>
          <p:cNvPr id="3" name="Subtitle 2">
            <a:extLst>
              <a:ext uri="{FF2B5EF4-FFF2-40B4-BE49-F238E27FC236}">
                <a16:creationId xmlns:a16="http://schemas.microsoft.com/office/drawing/2014/main" id="{AC6D9590-2272-4356-BA11-94283417AD0D}"/>
              </a:ext>
            </a:extLst>
          </p:cNvPr>
          <p:cNvSpPr>
            <a:spLocks noGrp="1"/>
          </p:cNvSpPr>
          <p:nvPr>
            <p:ph type="subTitle" idx="1"/>
          </p:nvPr>
        </p:nvSpPr>
        <p:spPr>
          <a:xfrm>
            <a:off x="1364609" y="4197656"/>
            <a:ext cx="9144000" cy="1655762"/>
          </a:xfrm>
        </p:spPr>
        <p:txBody>
          <a:bodyPr>
            <a:normAutofit/>
          </a:bodyPr>
          <a:lstStyle/>
          <a:p>
            <a:r>
              <a:rPr lang="en-GB" sz="1600" dirty="0"/>
              <a:t>Submitted By</a:t>
            </a:r>
          </a:p>
          <a:p>
            <a:r>
              <a:rPr lang="en-GB" sz="1600" dirty="0"/>
              <a:t>Disha Palan</a:t>
            </a:r>
          </a:p>
          <a:p>
            <a:r>
              <a:rPr lang="en-GB" sz="1600" dirty="0" err="1"/>
              <a:t>Parita</a:t>
            </a:r>
            <a:r>
              <a:rPr lang="en-GB" sz="1600" dirty="0"/>
              <a:t> Desai</a:t>
            </a:r>
          </a:p>
          <a:p>
            <a:r>
              <a:rPr lang="en-GB" sz="1600" dirty="0"/>
              <a:t>Gloria Kamal</a:t>
            </a:r>
          </a:p>
        </p:txBody>
      </p:sp>
    </p:spTree>
    <p:extLst>
      <p:ext uri="{BB962C8B-B14F-4D97-AF65-F5344CB8AC3E}">
        <p14:creationId xmlns:p14="http://schemas.microsoft.com/office/powerpoint/2010/main" val="2553083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F1A59-3B84-488D-8C6A-BAF60852759C}"/>
              </a:ext>
            </a:extLst>
          </p:cNvPr>
          <p:cNvSpPr>
            <a:spLocks noGrp="1"/>
          </p:cNvSpPr>
          <p:nvPr>
            <p:ph type="title"/>
          </p:nvPr>
        </p:nvSpPr>
        <p:spPr>
          <a:xfrm>
            <a:off x="418751" y="56261"/>
            <a:ext cx="10515600" cy="624776"/>
          </a:xfrm>
        </p:spPr>
        <p:txBody>
          <a:bodyPr>
            <a:normAutofit fontScale="90000"/>
          </a:bodyPr>
          <a:lstStyle/>
          <a:p>
            <a:r>
              <a:rPr lang="en-GB" sz="4000" b="1" dirty="0">
                <a:solidFill>
                  <a:srgbClr val="212121"/>
                </a:solidFill>
                <a:latin typeface="+mn-lt"/>
                <a:ea typeface="+mn-ea"/>
                <a:cs typeface="+mn-cs"/>
              </a:rPr>
              <a:t>Libraries Used</a:t>
            </a:r>
          </a:p>
        </p:txBody>
      </p:sp>
      <p:sp>
        <p:nvSpPr>
          <p:cNvPr id="4" name="Rectangle 3">
            <a:extLst>
              <a:ext uri="{FF2B5EF4-FFF2-40B4-BE49-F238E27FC236}">
                <a16:creationId xmlns:a16="http://schemas.microsoft.com/office/drawing/2014/main" id="{458264B6-099F-407C-B9C9-5CF0D6E89E30}"/>
              </a:ext>
            </a:extLst>
          </p:cNvPr>
          <p:cNvSpPr/>
          <p:nvPr/>
        </p:nvSpPr>
        <p:spPr>
          <a:xfrm>
            <a:off x="581438" y="822542"/>
            <a:ext cx="10753312" cy="5673508"/>
          </a:xfrm>
          <a:prstGeom prst="rect">
            <a:avLst/>
          </a:prstGeom>
          <a:ln>
            <a:solidFill>
              <a:srgbClr val="00B050"/>
            </a:solidFill>
          </a:ln>
        </p:spPr>
        <p:style>
          <a:lnRef idx="2">
            <a:schemeClr val="accent5"/>
          </a:lnRef>
          <a:fillRef idx="1">
            <a:schemeClr val="lt1"/>
          </a:fillRef>
          <a:effectRef idx="0">
            <a:schemeClr val="accent5"/>
          </a:effectRef>
          <a:fontRef idx="minor">
            <a:schemeClr val="dk1"/>
          </a:fontRef>
        </p:style>
        <p:txBody>
          <a:bodyPr rtlCol="0" anchor="ctr"/>
          <a:lstStyle/>
          <a:p>
            <a:pPr marL="342900" lvl="0" indent="-342900">
              <a:buFont typeface="+mj-lt"/>
              <a:buAutoNum type="arabicPeriod"/>
            </a:pPr>
            <a:r>
              <a:rPr lang="en-US" sz="1200" b="1" dirty="0">
                <a:solidFill>
                  <a:srgbClr val="212121"/>
                </a:solidFill>
              </a:rPr>
              <a:t>Pandas</a:t>
            </a:r>
            <a:r>
              <a:rPr lang="en-US" sz="1200" dirty="0">
                <a:solidFill>
                  <a:srgbClr val="212121"/>
                </a:solidFill>
              </a:rPr>
              <a:t> : This profiling is an open source Python module with which we can quickly do an exploratory data analysis with just a few lines of code. </a:t>
            </a:r>
            <a:r>
              <a:rPr lang="en-US" sz="1200" dirty="0"/>
              <a:t>In short, what </a:t>
            </a:r>
            <a:r>
              <a:rPr lang="en-US" sz="1200" b="1" dirty="0"/>
              <a:t>pandas profiling</a:t>
            </a:r>
            <a:r>
              <a:rPr lang="en-US" sz="1200" dirty="0"/>
              <a:t> does is save us all the work of visualizing and understanding the distribution of each variable. </a:t>
            </a:r>
            <a:r>
              <a:rPr lang="en-US" sz="1200" dirty="0">
                <a:solidFill>
                  <a:srgbClr val="212121"/>
                </a:solidFill>
              </a:rPr>
              <a:t>It generates a report with all the information easily available</a:t>
            </a:r>
            <a:endParaRPr lang="en-IN" sz="1200" dirty="0">
              <a:solidFill>
                <a:srgbClr val="212121"/>
              </a:solidFill>
            </a:endParaRPr>
          </a:p>
          <a:p>
            <a:pPr marL="342900" lvl="0" indent="-342900">
              <a:buFont typeface="+mj-lt"/>
              <a:buAutoNum type="arabicPeriod"/>
            </a:pPr>
            <a:r>
              <a:rPr lang="en-US" sz="1200" b="1" dirty="0">
                <a:solidFill>
                  <a:srgbClr val="212121"/>
                </a:solidFill>
              </a:rPr>
              <a:t>NumPy</a:t>
            </a:r>
            <a:r>
              <a:rPr lang="en-US" sz="1200" dirty="0">
                <a:solidFill>
                  <a:srgbClr val="212121"/>
                </a:solidFill>
              </a:rPr>
              <a:t> : Library needed for numerical calculations. It is a </a:t>
            </a:r>
            <a:r>
              <a:rPr lang="en-US" sz="1200" dirty="0"/>
              <a:t> is a </a:t>
            </a:r>
            <a:r>
              <a:rPr lang="en-US" sz="1200" b="1" dirty="0"/>
              <a:t>library</a:t>
            </a:r>
            <a:r>
              <a:rPr lang="en-US" sz="1200" dirty="0"/>
              <a:t> for the </a:t>
            </a:r>
            <a:r>
              <a:rPr lang="en-US" sz="1200" b="1" dirty="0"/>
              <a:t>Python</a:t>
            </a:r>
            <a:r>
              <a:rPr lang="en-US" sz="1200" dirty="0"/>
              <a:t> programming language, adding support for large, multi-dimensional arrays and matrices, along with a large collection of high-level mathematical functions to operate on these arrays</a:t>
            </a:r>
            <a:endParaRPr lang="en-IN" sz="1200" dirty="0">
              <a:solidFill>
                <a:srgbClr val="212121"/>
              </a:solidFill>
            </a:endParaRPr>
          </a:p>
          <a:p>
            <a:pPr marL="342900" lvl="0" indent="-342900">
              <a:buFont typeface="+mj-lt"/>
              <a:buAutoNum type="arabicPeriod"/>
            </a:pPr>
            <a:r>
              <a:rPr lang="en-US" sz="1200" b="1" dirty="0" err="1">
                <a:solidFill>
                  <a:srgbClr val="212121"/>
                </a:solidFill>
              </a:rPr>
              <a:t>matplotlib.pyplot</a:t>
            </a:r>
            <a:r>
              <a:rPr lang="en-US" sz="1200" b="1" dirty="0">
                <a:solidFill>
                  <a:srgbClr val="212121"/>
                </a:solidFill>
              </a:rPr>
              <a:t> </a:t>
            </a:r>
            <a:r>
              <a:rPr lang="en-US" sz="1200" dirty="0">
                <a:solidFill>
                  <a:srgbClr val="212121"/>
                </a:solidFill>
              </a:rPr>
              <a:t>: Needed for graphs and charts during data analysis. </a:t>
            </a:r>
            <a:r>
              <a:rPr lang="en-IN" sz="1200" b="1" dirty="0"/>
              <a:t>Matplotlib</a:t>
            </a:r>
            <a:r>
              <a:rPr lang="en-IN" sz="1200" dirty="0"/>
              <a:t> is a plotting </a:t>
            </a:r>
            <a:r>
              <a:rPr lang="en-IN" sz="1200" b="1" dirty="0"/>
              <a:t>library</a:t>
            </a:r>
            <a:r>
              <a:rPr lang="en-IN" sz="1200" dirty="0"/>
              <a:t> for the </a:t>
            </a:r>
            <a:r>
              <a:rPr lang="en-IN" sz="1200" b="1" dirty="0"/>
              <a:t>Python</a:t>
            </a:r>
            <a:r>
              <a:rPr lang="en-IN" sz="1200" dirty="0"/>
              <a:t> programming language and its numerical mathematics extension </a:t>
            </a:r>
            <a:r>
              <a:rPr lang="en-IN" sz="1200" b="1" dirty="0"/>
              <a:t>NumPy</a:t>
            </a:r>
            <a:r>
              <a:rPr lang="en-IN" sz="1200" dirty="0"/>
              <a:t>. It provides an object-oriented API for embedding plots into applications using general-purpose GUI toolkits like </a:t>
            </a:r>
            <a:r>
              <a:rPr lang="en-IN" sz="1200" dirty="0" err="1"/>
              <a:t>Tkinter</a:t>
            </a:r>
            <a:r>
              <a:rPr lang="en-IN" sz="1200" dirty="0"/>
              <a:t>, </a:t>
            </a:r>
            <a:r>
              <a:rPr lang="en-IN" sz="1200" dirty="0" err="1"/>
              <a:t>wxPython</a:t>
            </a:r>
            <a:r>
              <a:rPr lang="en-IN" sz="1200" dirty="0"/>
              <a:t>, Qt, or GTK</a:t>
            </a:r>
            <a:endParaRPr lang="en-IN" sz="1200" dirty="0">
              <a:solidFill>
                <a:srgbClr val="212121"/>
              </a:solidFill>
            </a:endParaRPr>
          </a:p>
          <a:p>
            <a:pPr marL="342900" lvl="0" indent="-342900">
              <a:buFont typeface="+mj-lt"/>
              <a:buAutoNum type="arabicPeriod"/>
            </a:pPr>
            <a:r>
              <a:rPr lang="en-US" sz="1200" b="1" dirty="0">
                <a:solidFill>
                  <a:srgbClr val="212121"/>
                </a:solidFill>
              </a:rPr>
              <a:t>seaborn</a:t>
            </a:r>
            <a:r>
              <a:rPr lang="en-US" sz="1200" dirty="0">
                <a:solidFill>
                  <a:srgbClr val="212121"/>
                </a:solidFill>
              </a:rPr>
              <a:t> : Needed for graphs and charts during data analysis. </a:t>
            </a:r>
            <a:r>
              <a:rPr lang="en-US" sz="1200" b="1" dirty="0"/>
              <a:t>Seaborn</a:t>
            </a:r>
            <a:r>
              <a:rPr lang="en-US" sz="1200" dirty="0"/>
              <a:t> is a Python data visualization </a:t>
            </a:r>
            <a:r>
              <a:rPr lang="en-US" sz="1200" b="1" dirty="0"/>
              <a:t>library</a:t>
            </a:r>
            <a:r>
              <a:rPr lang="en-US" sz="1200" dirty="0"/>
              <a:t> based on matplotlib. It provides a high-level interface for drawing attractive and informative statistical graphics.</a:t>
            </a:r>
            <a:endParaRPr lang="en-IN" sz="1200" dirty="0">
              <a:solidFill>
                <a:srgbClr val="212121"/>
              </a:solidFill>
            </a:endParaRPr>
          </a:p>
          <a:p>
            <a:pPr marL="342900" lvl="0" indent="-342900">
              <a:buFont typeface="+mj-lt"/>
              <a:buAutoNum type="arabicPeriod"/>
            </a:pPr>
            <a:r>
              <a:rPr lang="en-US" sz="1200" b="1" dirty="0" err="1">
                <a:solidFill>
                  <a:srgbClr val="212121"/>
                </a:solidFill>
              </a:rPr>
              <a:t>plotly</a:t>
            </a:r>
            <a:r>
              <a:rPr lang="en-US" sz="1200" dirty="0">
                <a:solidFill>
                  <a:srgbClr val="212121"/>
                </a:solidFill>
              </a:rPr>
              <a:t> : Visualization library to generate graphs. </a:t>
            </a:r>
            <a:r>
              <a:rPr lang="en-US" sz="1200" dirty="0"/>
              <a:t>The </a:t>
            </a:r>
            <a:r>
              <a:rPr lang="en-US" sz="1200" b="1" dirty="0" err="1"/>
              <a:t>plotly</a:t>
            </a:r>
            <a:r>
              <a:rPr lang="en-US" sz="1200" dirty="0"/>
              <a:t> Python </a:t>
            </a:r>
            <a:r>
              <a:rPr lang="en-US" sz="1200" b="1" dirty="0"/>
              <a:t>library</a:t>
            </a:r>
            <a:r>
              <a:rPr lang="en-US" sz="1200" dirty="0"/>
              <a:t> is an interactive, open-source plotting </a:t>
            </a:r>
            <a:r>
              <a:rPr lang="en-US" sz="1200" b="1" dirty="0"/>
              <a:t>library</a:t>
            </a:r>
            <a:r>
              <a:rPr lang="en-US" sz="1200" dirty="0"/>
              <a:t> that supports over 40 unique chart types covering a wide range of statistical, financial, geographic, scientific, and 3-dimensional use-cases.</a:t>
            </a:r>
            <a:endParaRPr lang="en-IN" sz="1200" dirty="0">
              <a:solidFill>
                <a:srgbClr val="212121"/>
              </a:solidFill>
            </a:endParaRPr>
          </a:p>
          <a:p>
            <a:pPr marL="342900" lvl="0" indent="-342900">
              <a:buFont typeface="+mj-lt"/>
              <a:buAutoNum type="arabicPeriod"/>
            </a:pPr>
            <a:r>
              <a:rPr lang="en-US" sz="1200" b="1" dirty="0">
                <a:solidFill>
                  <a:srgbClr val="212121"/>
                </a:solidFill>
              </a:rPr>
              <a:t>cufflinks</a:t>
            </a:r>
            <a:r>
              <a:rPr lang="en-US" sz="1200" dirty="0">
                <a:solidFill>
                  <a:srgbClr val="212121"/>
                </a:solidFill>
              </a:rPr>
              <a:t> : Required to link </a:t>
            </a:r>
            <a:r>
              <a:rPr lang="en-US" sz="1200" dirty="0" err="1">
                <a:solidFill>
                  <a:srgbClr val="212121"/>
                </a:solidFill>
              </a:rPr>
              <a:t>plotly</a:t>
            </a:r>
            <a:r>
              <a:rPr lang="en-US" sz="1200" dirty="0">
                <a:solidFill>
                  <a:srgbClr val="212121"/>
                </a:solidFill>
              </a:rPr>
              <a:t> to pandas </a:t>
            </a:r>
            <a:r>
              <a:rPr lang="en-US" sz="1200" dirty="0" err="1">
                <a:solidFill>
                  <a:srgbClr val="212121"/>
                </a:solidFill>
              </a:rPr>
              <a:t>dataframe</a:t>
            </a:r>
            <a:r>
              <a:rPr lang="en-US" sz="1200" dirty="0">
                <a:solidFill>
                  <a:srgbClr val="212121"/>
                </a:solidFill>
              </a:rPr>
              <a:t> and add the </a:t>
            </a:r>
            <a:r>
              <a:rPr lang="en-US" sz="1200" dirty="0" err="1">
                <a:solidFill>
                  <a:srgbClr val="212121"/>
                </a:solidFill>
              </a:rPr>
              <a:t>iplot</a:t>
            </a:r>
            <a:r>
              <a:rPr lang="en-US" sz="1200" dirty="0">
                <a:solidFill>
                  <a:srgbClr val="212121"/>
                </a:solidFill>
              </a:rPr>
              <a:t> method. </a:t>
            </a:r>
            <a:r>
              <a:rPr lang="en-US" sz="1200" dirty="0"/>
              <a:t>It can plot various graphs and charts like histogram, </a:t>
            </a:r>
            <a:r>
              <a:rPr lang="en-US" sz="1200" dirty="0" err="1"/>
              <a:t>barplot</a:t>
            </a:r>
            <a:r>
              <a:rPr lang="en-US" sz="1200" dirty="0"/>
              <a:t>, boxplot, </a:t>
            </a:r>
            <a:r>
              <a:rPr lang="en-US" sz="1200" dirty="0" err="1"/>
              <a:t>spreadplot</a:t>
            </a:r>
            <a:r>
              <a:rPr lang="en-US" sz="1200" dirty="0"/>
              <a:t> and many more. It is mainly used in data analysis as well as financial analysis. </a:t>
            </a:r>
            <a:r>
              <a:rPr lang="en-US" sz="1200" dirty="0" err="1"/>
              <a:t>plotly</a:t>
            </a:r>
            <a:r>
              <a:rPr lang="en-US" sz="1200" dirty="0"/>
              <a:t> is an interactive visualization </a:t>
            </a:r>
            <a:r>
              <a:rPr lang="en-US" sz="1200" b="1" dirty="0"/>
              <a:t>library</a:t>
            </a:r>
            <a:r>
              <a:rPr lang="en-US" sz="1200" dirty="0"/>
              <a:t>. </a:t>
            </a:r>
            <a:r>
              <a:rPr lang="en-US" sz="1200" b="1" dirty="0"/>
              <a:t>cufflink</a:t>
            </a:r>
            <a:r>
              <a:rPr lang="en-US" sz="1200" dirty="0"/>
              <a:t> connects </a:t>
            </a:r>
            <a:r>
              <a:rPr lang="en-US" sz="1200" dirty="0" err="1"/>
              <a:t>plotly</a:t>
            </a:r>
            <a:r>
              <a:rPr lang="en-US" sz="1200" dirty="0"/>
              <a:t> with pandas to create graphs and charts of </a:t>
            </a:r>
            <a:r>
              <a:rPr lang="en-US" sz="1200" dirty="0" err="1"/>
              <a:t>dataframes</a:t>
            </a:r>
            <a:r>
              <a:rPr lang="en-US" sz="1200" dirty="0"/>
              <a:t> directly.</a:t>
            </a:r>
            <a:endParaRPr lang="en-IN" sz="1200" dirty="0">
              <a:solidFill>
                <a:srgbClr val="212121"/>
              </a:solidFill>
            </a:endParaRPr>
          </a:p>
          <a:p>
            <a:pPr marL="342900" lvl="0" indent="-342900">
              <a:buFont typeface="+mj-lt"/>
              <a:buAutoNum type="arabicPeriod"/>
            </a:pPr>
            <a:r>
              <a:rPr lang="en-US" sz="1200" b="1" dirty="0">
                <a:solidFill>
                  <a:srgbClr val="212121"/>
                </a:solidFill>
              </a:rPr>
              <a:t>plotly</a:t>
            </a:r>
            <a:r>
              <a:rPr lang="en-US" sz="1200" dirty="0">
                <a:solidFill>
                  <a:srgbClr val="212121"/>
                </a:solidFill>
              </a:rPr>
              <a:t>.</a:t>
            </a:r>
            <a:r>
              <a:rPr lang="en-US" sz="1200" b="1" dirty="0">
                <a:solidFill>
                  <a:srgbClr val="212121"/>
                </a:solidFill>
              </a:rPr>
              <a:t>io</a:t>
            </a:r>
            <a:r>
              <a:rPr lang="en-US" sz="1200" dirty="0">
                <a:solidFill>
                  <a:srgbClr val="212121"/>
                </a:solidFill>
              </a:rPr>
              <a:t> : It is a package that s</a:t>
            </a:r>
            <a:r>
              <a:rPr lang="en-US" sz="1200" dirty="0"/>
              <a:t>pecifies how the plotly.js </a:t>
            </a:r>
            <a:r>
              <a:rPr lang="en-US" sz="1200" i="1" dirty="0"/>
              <a:t>library</a:t>
            </a:r>
            <a:r>
              <a:rPr lang="en-US" sz="1200" dirty="0"/>
              <a:t> is included/loaded in the output div string. </a:t>
            </a:r>
          </a:p>
          <a:p>
            <a:pPr marL="342900" lvl="0" indent="-342900">
              <a:buFont typeface="+mj-lt"/>
              <a:buAutoNum type="arabicPeriod"/>
            </a:pPr>
            <a:r>
              <a:rPr lang="en-US" sz="1200" b="1" dirty="0" err="1">
                <a:solidFill>
                  <a:srgbClr val="212121"/>
                </a:solidFill>
              </a:rPr>
              <a:t>Sweetviz</a:t>
            </a:r>
            <a:r>
              <a:rPr lang="en-US" sz="1200" dirty="0">
                <a:solidFill>
                  <a:srgbClr val="212121"/>
                </a:solidFill>
              </a:rPr>
              <a:t> : It’s an open-source Python library that generates beautiful, high-density visualizations to kickstart EDA (Exploratory Data Analysis) with just two lines of code. Output is a fully self-contained HTML application. </a:t>
            </a:r>
            <a:r>
              <a:rPr lang="en-US" sz="1200" dirty="0"/>
              <a:t>The system is built around quickly visualizing target values and comparing datasets. </a:t>
            </a:r>
            <a:r>
              <a:rPr lang="en-US" sz="1200" dirty="0">
                <a:solidFill>
                  <a:srgbClr val="212121"/>
                </a:solidFill>
              </a:rPr>
              <a:t>Needed for EDA and generating report</a:t>
            </a:r>
            <a:endParaRPr lang="en-IN" sz="1200" dirty="0">
              <a:solidFill>
                <a:srgbClr val="212121"/>
              </a:solidFill>
            </a:endParaRPr>
          </a:p>
          <a:p>
            <a:pPr marL="342900" lvl="0" indent="-342900">
              <a:buFont typeface="+mj-lt"/>
              <a:buAutoNum type="arabicPeriod"/>
            </a:pPr>
            <a:r>
              <a:rPr lang="en-US" sz="1200" b="1" dirty="0" err="1">
                <a:solidFill>
                  <a:srgbClr val="212121"/>
                </a:solidFill>
              </a:rPr>
              <a:t>Sklearn</a:t>
            </a:r>
            <a:r>
              <a:rPr lang="en-US" sz="1200" b="1" dirty="0">
                <a:solidFill>
                  <a:srgbClr val="212121"/>
                </a:solidFill>
              </a:rPr>
              <a:t> : </a:t>
            </a:r>
            <a:r>
              <a:rPr lang="en-US" sz="1200" b="1" dirty="0"/>
              <a:t>Scikit</a:t>
            </a:r>
            <a:r>
              <a:rPr lang="en-US" sz="1200" dirty="0"/>
              <a:t>-learn is a free machine learning </a:t>
            </a:r>
            <a:r>
              <a:rPr lang="en-US" sz="1200" b="1" dirty="0"/>
              <a:t>library</a:t>
            </a:r>
            <a:r>
              <a:rPr lang="en-US" sz="1200" dirty="0"/>
              <a:t> for </a:t>
            </a:r>
            <a:r>
              <a:rPr lang="en-US" sz="1200" b="1" dirty="0"/>
              <a:t>Python</a:t>
            </a:r>
            <a:r>
              <a:rPr lang="en-US" sz="1200" dirty="0"/>
              <a:t>. It features various algorithms like support vector machine, random forests, and k-</a:t>
            </a:r>
            <a:r>
              <a:rPr lang="en-US" sz="1200" dirty="0" err="1"/>
              <a:t>neighbours</a:t>
            </a:r>
            <a:r>
              <a:rPr lang="en-US" sz="1200" dirty="0"/>
              <a:t>, and it also supports </a:t>
            </a:r>
            <a:r>
              <a:rPr lang="en-US" sz="1200" b="1" dirty="0"/>
              <a:t>Python</a:t>
            </a:r>
            <a:r>
              <a:rPr lang="en-US" sz="1200" dirty="0"/>
              <a:t> numerical and scientific </a:t>
            </a:r>
            <a:r>
              <a:rPr lang="en-US" sz="1200" b="1" dirty="0"/>
              <a:t>libraries</a:t>
            </a:r>
            <a:r>
              <a:rPr lang="en-US" sz="1200" dirty="0"/>
              <a:t> like NumPy and SciPy</a:t>
            </a:r>
            <a:endParaRPr lang="en-IN" sz="1200" b="1" dirty="0">
              <a:solidFill>
                <a:srgbClr val="212121"/>
              </a:solidFill>
            </a:endParaRPr>
          </a:p>
          <a:p>
            <a:pPr marL="342900" lvl="0" indent="-342900">
              <a:buFont typeface="+mj-lt"/>
              <a:buAutoNum type="arabicPeriod"/>
            </a:pPr>
            <a:r>
              <a:rPr lang="en-US" sz="1200" b="1" dirty="0" err="1">
                <a:solidFill>
                  <a:srgbClr val="212121"/>
                </a:solidFill>
              </a:rPr>
              <a:t>Tensorflow</a:t>
            </a:r>
            <a:r>
              <a:rPr lang="en-US" sz="1200" b="1" dirty="0">
                <a:solidFill>
                  <a:srgbClr val="212121"/>
                </a:solidFill>
              </a:rPr>
              <a:t> : </a:t>
            </a:r>
            <a:r>
              <a:rPr lang="en-US" sz="1200" dirty="0"/>
              <a:t>TensorFlow is a free and open-source software library for machine learning. It can be used across a range of tasks but has a particular focus on training and inference of deep neural networks. </a:t>
            </a:r>
            <a:r>
              <a:rPr lang="en-US" sz="1200" dirty="0" err="1"/>
              <a:t>Tensorflow</a:t>
            </a:r>
            <a:r>
              <a:rPr lang="en-US" sz="1200" dirty="0"/>
              <a:t> is a symbolic math library based on dataflow and differentiable programming</a:t>
            </a:r>
            <a:endParaRPr lang="en-IN" sz="1200" b="1" dirty="0">
              <a:solidFill>
                <a:srgbClr val="212121"/>
              </a:solidFill>
            </a:endParaRPr>
          </a:p>
          <a:p>
            <a:pPr marL="342900" lvl="0" indent="-342900">
              <a:buFont typeface="+mj-lt"/>
              <a:buAutoNum type="arabicPeriod"/>
            </a:pPr>
            <a:r>
              <a:rPr lang="en-US" sz="1200" b="1" dirty="0" err="1">
                <a:solidFill>
                  <a:srgbClr val="212121"/>
                </a:solidFill>
              </a:rPr>
              <a:t>Keras</a:t>
            </a:r>
            <a:r>
              <a:rPr lang="en-US" sz="1200" b="1" dirty="0">
                <a:solidFill>
                  <a:srgbClr val="212121"/>
                </a:solidFill>
              </a:rPr>
              <a:t> : </a:t>
            </a:r>
            <a:r>
              <a:rPr lang="en-US" sz="1200" dirty="0"/>
              <a:t> It’s an open-source software </a:t>
            </a:r>
            <a:r>
              <a:rPr lang="en-US" sz="1200" b="1" dirty="0"/>
              <a:t>library</a:t>
            </a:r>
            <a:r>
              <a:rPr lang="en-US" sz="1200" dirty="0"/>
              <a:t> that provides a Python interface for artificial neural networks. </a:t>
            </a:r>
            <a:r>
              <a:rPr lang="en-US" sz="1200" b="1" dirty="0" err="1"/>
              <a:t>Keras</a:t>
            </a:r>
            <a:r>
              <a:rPr lang="en-US" sz="1200" dirty="0"/>
              <a:t> acts as an interface for the TensorFlow </a:t>
            </a:r>
            <a:r>
              <a:rPr lang="en-US" sz="1200" b="1" dirty="0"/>
              <a:t>library</a:t>
            </a:r>
            <a:r>
              <a:rPr lang="en-US" sz="1200" dirty="0"/>
              <a:t>. Up until version 2.3, </a:t>
            </a:r>
            <a:r>
              <a:rPr lang="en-US" sz="1200" b="1" dirty="0" err="1"/>
              <a:t>Keras</a:t>
            </a:r>
            <a:r>
              <a:rPr lang="en-US" sz="1200" dirty="0"/>
              <a:t> supported multiple backends, including TensorFlow, Microsoft Cognitive Toolkit, Theano, and </a:t>
            </a:r>
            <a:r>
              <a:rPr lang="en-US" sz="1200" dirty="0" err="1"/>
              <a:t>PlaidML</a:t>
            </a:r>
            <a:r>
              <a:rPr lang="en-US" sz="1200" dirty="0"/>
              <a:t>.</a:t>
            </a:r>
            <a:endParaRPr lang="en-IN" sz="1200" b="1" dirty="0">
              <a:solidFill>
                <a:srgbClr val="212121"/>
              </a:solidFill>
            </a:endParaRPr>
          </a:p>
          <a:p>
            <a:pPr marL="342900" lvl="0" indent="-342900">
              <a:buFont typeface="+mj-lt"/>
              <a:buAutoNum type="arabicPeriod"/>
            </a:pPr>
            <a:r>
              <a:rPr lang="en-US" sz="1200" b="1" dirty="0" err="1">
                <a:solidFill>
                  <a:srgbClr val="212121"/>
                </a:solidFill>
              </a:rPr>
              <a:t>ftfy</a:t>
            </a:r>
            <a:r>
              <a:rPr lang="en-US" sz="1200" dirty="0">
                <a:solidFill>
                  <a:srgbClr val="212121"/>
                </a:solidFill>
              </a:rPr>
              <a:t> : Fixes Text For You :- Library to detect and fix Mojibakes. It fixes Unicode that’s broken. The goal of </a:t>
            </a:r>
            <a:r>
              <a:rPr lang="en-US" sz="1200" dirty="0" err="1">
                <a:solidFill>
                  <a:srgbClr val="212121"/>
                </a:solidFill>
              </a:rPr>
              <a:t>ftfy</a:t>
            </a:r>
            <a:r>
              <a:rPr lang="en-US" sz="1200" dirty="0">
                <a:solidFill>
                  <a:srgbClr val="212121"/>
                </a:solidFill>
              </a:rPr>
              <a:t> is to take in bad Unicode and output good Unicode.</a:t>
            </a:r>
            <a:endParaRPr lang="en-IN" sz="1200" dirty="0">
              <a:solidFill>
                <a:srgbClr val="212121"/>
              </a:solidFill>
            </a:endParaRPr>
          </a:p>
          <a:p>
            <a:pPr marL="342900" lvl="0" indent="-342900">
              <a:buFont typeface="+mj-lt"/>
              <a:buAutoNum type="arabicPeriod"/>
            </a:pPr>
            <a:r>
              <a:rPr lang="en-US" sz="1200" b="1" dirty="0" err="1">
                <a:solidFill>
                  <a:srgbClr val="212121"/>
                </a:solidFill>
              </a:rPr>
              <a:t>langdetect</a:t>
            </a:r>
            <a:r>
              <a:rPr lang="en-US" sz="1200" dirty="0">
                <a:solidFill>
                  <a:srgbClr val="212121"/>
                </a:solidFill>
              </a:rPr>
              <a:t> : Detects language of a given text. </a:t>
            </a:r>
            <a:r>
              <a:rPr lang="en-US" sz="1200" dirty="0"/>
              <a:t>The </a:t>
            </a:r>
            <a:r>
              <a:rPr lang="en-US" sz="1200" b="1" dirty="0" err="1"/>
              <a:t>langdetect</a:t>
            </a:r>
            <a:r>
              <a:rPr lang="en-US" sz="1200" b="1" dirty="0"/>
              <a:t> library, </a:t>
            </a:r>
            <a:r>
              <a:rPr lang="en-US" sz="1200" dirty="0"/>
              <a:t>module is a port of Google's </a:t>
            </a:r>
            <a:r>
              <a:rPr lang="en-US" sz="1200" b="1" dirty="0"/>
              <a:t>language-detection library</a:t>
            </a:r>
            <a:r>
              <a:rPr lang="en-US" sz="1200" dirty="0"/>
              <a:t> that supports 55 languages. This module doesn't come with Python's standard utility modules. So, it is needed to be installed externally</a:t>
            </a:r>
            <a:endParaRPr lang="en-IN" sz="1200" dirty="0">
              <a:solidFill>
                <a:srgbClr val="212121"/>
              </a:solidFill>
            </a:endParaRPr>
          </a:p>
          <a:p>
            <a:pPr marL="342900" lvl="0" indent="-342900">
              <a:buFont typeface="+mj-lt"/>
              <a:buAutoNum type="arabicPeriod"/>
            </a:pPr>
            <a:r>
              <a:rPr lang="en-US" sz="1200" b="1" dirty="0" err="1">
                <a:solidFill>
                  <a:srgbClr val="212121"/>
                </a:solidFill>
              </a:rPr>
              <a:t>wordcloud</a:t>
            </a:r>
            <a:r>
              <a:rPr lang="en-US" sz="1200" dirty="0">
                <a:solidFill>
                  <a:srgbClr val="212121"/>
                </a:solidFill>
              </a:rPr>
              <a:t> : Needed to display word clouds. </a:t>
            </a:r>
            <a:r>
              <a:rPr lang="en-US" sz="1200" b="1" dirty="0"/>
              <a:t>Word Cloud</a:t>
            </a:r>
            <a:r>
              <a:rPr lang="en-US" sz="1200" dirty="0"/>
              <a:t> is a data visualization technique used for representing text data in which the size of each word indicates its frequency or importance. The dataset used for generating </a:t>
            </a:r>
            <a:r>
              <a:rPr lang="en-US" sz="1200" b="1" dirty="0"/>
              <a:t>word cloud</a:t>
            </a:r>
            <a:r>
              <a:rPr lang="en-US" sz="1200" dirty="0"/>
              <a:t> is collected from UCI Machine Learning Repository</a:t>
            </a:r>
            <a:endParaRPr lang="en-IN" sz="1200" dirty="0">
              <a:solidFill>
                <a:srgbClr val="212121"/>
              </a:solidFill>
            </a:endParaRPr>
          </a:p>
        </p:txBody>
      </p:sp>
    </p:spTree>
    <p:extLst>
      <p:ext uri="{BB962C8B-B14F-4D97-AF65-F5344CB8AC3E}">
        <p14:creationId xmlns:p14="http://schemas.microsoft.com/office/powerpoint/2010/main" val="456206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9FA26-8592-425C-A7A5-D80B5D62C021}"/>
              </a:ext>
            </a:extLst>
          </p:cNvPr>
          <p:cNvSpPr>
            <a:spLocks noGrp="1"/>
          </p:cNvSpPr>
          <p:nvPr>
            <p:ph type="title"/>
          </p:nvPr>
        </p:nvSpPr>
        <p:spPr>
          <a:xfrm>
            <a:off x="250970" y="98207"/>
            <a:ext cx="10515600" cy="582830"/>
          </a:xfrm>
        </p:spPr>
        <p:txBody>
          <a:bodyPr>
            <a:noAutofit/>
          </a:bodyPr>
          <a:lstStyle/>
          <a:p>
            <a:r>
              <a:rPr lang="en-GB" sz="3600" b="1" dirty="0">
                <a:solidFill>
                  <a:srgbClr val="212121"/>
                </a:solidFill>
                <a:latin typeface="+mn-lt"/>
                <a:ea typeface="+mn-ea"/>
                <a:cs typeface="+mn-cs"/>
              </a:rPr>
              <a:t>Problem Statement</a:t>
            </a:r>
          </a:p>
        </p:txBody>
      </p:sp>
      <p:sp>
        <p:nvSpPr>
          <p:cNvPr id="3" name="Content Placeholder 2">
            <a:extLst>
              <a:ext uri="{FF2B5EF4-FFF2-40B4-BE49-F238E27FC236}">
                <a16:creationId xmlns:a16="http://schemas.microsoft.com/office/drawing/2014/main" id="{84374A09-9394-4C76-B441-84E0C4805FE0}"/>
              </a:ext>
            </a:extLst>
          </p:cNvPr>
          <p:cNvSpPr>
            <a:spLocks noGrp="1"/>
          </p:cNvSpPr>
          <p:nvPr>
            <p:ph idx="1"/>
          </p:nvPr>
        </p:nvSpPr>
        <p:spPr>
          <a:xfrm>
            <a:off x="377505" y="773885"/>
            <a:ext cx="10959517" cy="5310230"/>
          </a:xfrm>
        </p:spPr>
        <p:txBody>
          <a:bodyPr>
            <a:normAutofit/>
          </a:bodyPr>
          <a:lstStyle/>
          <a:p>
            <a:pPr marL="0" indent="0" algn="l">
              <a:buNone/>
            </a:pPr>
            <a:r>
              <a:rPr lang="en-GB" sz="1100" i="0" dirty="0">
                <a:solidFill>
                  <a:srgbClr val="212121"/>
                </a:solidFill>
                <a:effectLst/>
              </a:rPr>
              <a:t>In any of the IT industry, incident management plays an important role in delivering quality and timely support to its customers across the globe.</a:t>
            </a:r>
          </a:p>
          <a:p>
            <a:pPr marL="0" indent="0" algn="l">
              <a:buNone/>
            </a:pPr>
            <a:r>
              <a:rPr lang="en-GB" sz="1100" i="0" dirty="0">
                <a:solidFill>
                  <a:srgbClr val="212121"/>
                </a:solidFill>
                <a:effectLst/>
              </a:rPr>
              <a:t>The incidents are generally created by various stakeholders like end users, vendors, IT users, etc. They might not have right information as to which team the ticket should go to. Hence, to improve and retain customer satisfaction, it is very important that the ticket is assigned to the right group of people for faster and appropriate resolution. In many Organizations this is still a manual process. There are few problems with the manual process:</a:t>
            </a:r>
          </a:p>
          <a:p>
            <a:pPr lvl="1">
              <a:buFont typeface="+mj-lt"/>
              <a:buAutoNum type="arabicPeriod"/>
            </a:pPr>
            <a:r>
              <a:rPr lang="en-GB" sz="1100" i="0" dirty="0">
                <a:solidFill>
                  <a:srgbClr val="212121"/>
                </a:solidFill>
                <a:effectLst/>
              </a:rPr>
              <a:t>Manual assignment of incidents is time consuming</a:t>
            </a:r>
          </a:p>
          <a:p>
            <a:pPr lvl="1">
              <a:buFont typeface="+mj-lt"/>
              <a:buAutoNum type="arabicPeriod"/>
            </a:pPr>
            <a:r>
              <a:rPr lang="en-GB" sz="1100" i="0" dirty="0">
                <a:solidFill>
                  <a:srgbClr val="212121"/>
                </a:solidFill>
                <a:effectLst/>
              </a:rPr>
              <a:t>It requires human efforts</a:t>
            </a:r>
          </a:p>
          <a:p>
            <a:pPr lvl="1">
              <a:buFont typeface="+mj-lt"/>
              <a:buAutoNum type="arabicPeriod"/>
            </a:pPr>
            <a:r>
              <a:rPr lang="en-GB" sz="1100" i="0" dirty="0">
                <a:solidFill>
                  <a:srgbClr val="212121"/>
                </a:solidFill>
                <a:effectLst/>
              </a:rPr>
              <a:t>There may be mistakes due to human errors and resource consumption is carried out ineffectively because of the misaddressing</a:t>
            </a:r>
          </a:p>
          <a:p>
            <a:pPr lvl="1">
              <a:buFont typeface="+mj-lt"/>
              <a:buAutoNum type="arabicPeriod"/>
            </a:pPr>
            <a:r>
              <a:rPr lang="en-GB" sz="1100" i="0" dirty="0">
                <a:solidFill>
                  <a:srgbClr val="212121"/>
                </a:solidFill>
                <a:effectLst/>
              </a:rPr>
              <a:t>Manual assignment increases the response and resolution times which result in user satisfaction deterioration / poor customer service</a:t>
            </a:r>
          </a:p>
          <a:p>
            <a:pPr marL="0" indent="0" algn="l">
              <a:buNone/>
            </a:pPr>
            <a:r>
              <a:rPr lang="en-GB" sz="1100" i="0" dirty="0">
                <a:solidFill>
                  <a:srgbClr val="212121"/>
                </a:solidFill>
                <a:effectLst/>
              </a:rPr>
              <a:t>L1 / L2 needs to spend time to review Standard Operating Procedures (SOPs) before assigning to Functional teams (Minimum 25–30% of incidents needs to be reviewed for SOPs before ticket assignment).</a:t>
            </a:r>
          </a:p>
          <a:p>
            <a:pPr marL="0" indent="0" algn="l">
              <a:buNone/>
            </a:pPr>
            <a:r>
              <a:rPr lang="en-GB" sz="1100" i="0" dirty="0">
                <a:solidFill>
                  <a:srgbClr val="212121"/>
                </a:solidFill>
                <a:effectLst/>
              </a:rPr>
              <a:t>15 mins are being spent for SOP review for each incident. Minimum of 1 FTE effort needed only for incident assignment to L3 teams.</a:t>
            </a:r>
          </a:p>
          <a:p>
            <a:pPr marL="0" indent="0" algn="l">
              <a:buNone/>
            </a:pPr>
            <a:r>
              <a:rPr lang="en-GB" sz="1100" i="0" dirty="0">
                <a:solidFill>
                  <a:srgbClr val="212121"/>
                </a:solidFill>
                <a:effectLst/>
              </a:rPr>
              <a:t>During the process of incident assignments by L1 / L2 teams to functional groups, there were multiple instances of incidents getting assigned to wrong functional groups.</a:t>
            </a:r>
          </a:p>
          <a:p>
            <a:pPr marL="0" indent="0" algn="l">
              <a:buNone/>
            </a:pPr>
            <a:r>
              <a:rPr lang="en-GB" sz="1100" i="0" dirty="0">
                <a:solidFill>
                  <a:srgbClr val="212121"/>
                </a:solidFill>
                <a:effectLst/>
              </a:rPr>
              <a:t>Around 25% of Incidents are wrongly assigned to functional teams. Additional effort needed for Functional teams to re-assign to right functional groups</a:t>
            </a:r>
          </a:p>
          <a:p>
            <a:pPr marL="0" indent="0" algn="l">
              <a:buNone/>
            </a:pPr>
            <a:r>
              <a:rPr lang="en-GB" sz="1100" i="0" dirty="0">
                <a:solidFill>
                  <a:srgbClr val="212121"/>
                </a:solidFill>
                <a:effectLst/>
              </a:rPr>
              <a:t>During this process, some of the incidents are in queue and not addressed timely resulting in poor customer service and loss of business.</a:t>
            </a:r>
          </a:p>
          <a:p>
            <a:pPr marL="0" indent="0" algn="l">
              <a:buNone/>
            </a:pPr>
            <a:r>
              <a:rPr lang="en-GB" sz="1100" dirty="0">
                <a:solidFill>
                  <a:srgbClr val="212121"/>
                </a:solidFill>
              </a:rPr>
              <a:t>Hence with the AI enabled ticketing tool we need to classify the tickets in the correct assignment group</a:t>
            </a:r>
            <a:endParaRPr lang="en-GB" sz="1100" i="0" dirty="0">
              <a:solidFill>
                <a:srgbClr val="212121"/>
              </a:solidFill>
              <a:effectLst/>
            </a:endParaRPr>
          </a:p>
          <a:p>
            <a:pPr marL="0" indent="0">
              <a:buNone/>
            </a:pPr>
            <a:endParaRPr lang="en-GB" sz="1400" dirty="0"/>
          </a:p>
        </p:txBody>
      </p:sp>
    </p:spTree>
    <p:extLst>
      <p:ext uri="{BB962C8B-B14F-4D97-AF65-F5344CB8AC3E}">
        <p14:creationId xmlns:p14="http://schemas.microsoft.com/office/powerpoint/2010/main" val="315324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0" name="Picture 12" descr="Free Customer Service Icon, Symbol. Download in PNG, SVG format.">
            <a:extLst>
              <a:ext uri="{FF2B5EF4-FFF2-40B4-BE49-F238E27FC236}">
                <a16:creationId xmlns:a16="http://schemas.microsoft.com/office/drawing/2014/main" id="{EF1F6B56-2CE3-43C0-89DF-209F82D0C4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072" y="1244999"/>
            <a:ext cx="1404595" cy="140459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CE09FA7D-D378-4CCA-A2C4-0414101C461B}"/>
              </a:ext>
            </a:extLst>
          </p:cNvPr>
          <p:cNvSpPr>
            <a:spLocks noGrp="1"/>
          </p:cNvSpPr>
          <p:nvPr>
            <p:ph type="title"/>
          </p:nvPr>
        </p:nvSpPr>
        <p:spPr>
          <a:xfrm>
            <a:off x="401972" y="63122"/>
            <a:ext cx="10515600" cy="582830"/>
          </a:xfrm>
        </p:spPr>
        <p:txBody>
          <a:bodyPr>
            <a:noAutofit/>
          </a:bodyPr>
          <a:lstStyle/>
          <a:p>
            <a:r>
              <a:rPr lang="en-GB" sz="3600" b="1" dirty="0">
                <a:solidFill>
                  <a:srgbClr val="212121"/>
                </a:solidFill>
                <a:latin typeface="+mn-lt"/>
                <a:ea typeface="+mn-ea"/>
                <a:cs typeface="+mn-cs"/>
              </a:rPr>
              <a:t>Traditional approach</a:t>
            </a:r>
          </a:p>
        </p:txBody>
      </p:sp>
      <p:pic>
        <p:nvPicPr>
          <p:cNvPr id="2052" name="Picture 4" descr="Customers, group, team, user, user group icon - Free download">
            <a:extLst>
              <a:ext uri="{FF2B5EF4-FFF2-40B4-BE49-F238E27FC236}">
                <a16:creationId xmlns:a16="http://schemas.microsoft.com/office/drawing/2014/main" id="{16F3CC15-0E7E-42C6-8289-A332BEB152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3092" y="1466531"/>
            <a:ext cx="961533" cy="961533"/>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5">
            <a:extLst>
              <a:ext uri="{FF2B5EF4-FFF2-40B4-BE49-F238E27FC236}">
                <a16:creationId xmlns:a16="http://schemas.microsoft.com/office/drawing/2014/main" id="{C578AC13-CA8B-4574-8B2E-BB652FB2ED9C}"/>
              </a:ext>
            </a:extLst>
          </p:cNvPr>
          <p:cNvSpPr/>
          <p:nvPr/>
        </p:nvSpPr>
        <p:spPr>
          <a:xfrm>
            <a:off x="2678129" y="1963079"/>
            <a:ext cx="961533" cy="207390"/>
          </a:xfrm>
          <a:prstGeom prst="rightArrow">
            <a:avLst/>
          </a:prstGeom>
          <a:solidFill>
            <a:schemeClr val="bg2">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Right 12">
            <a:extLst>
              <a:ext uri="{FF2B5EF4-FFF2-40B4-BE49-F238E27FC236}">
                <a16:creationId xmlns:a16="http://schemas.microsoft.com/office/drawing/2014/main" id="{27FE7233-EA38-4FBC-A710-B2A561E7D0A9}"/>
              </a:ext>
            </a:extLst>
          </p:cNvPr>
          <p:cNvSpPr/>
          <p:nvPr/>
        </p:nvSpPr>
        <p:spPr>
          <a:xfrm>
            <a:off x="5632010" y="1963079"/>
            <a:ext cx="961533" cy="207390"/>
          </a:xfrm>
          <a:prstGeom prst="rightArrow">
            <a:avLst/>
          </a:prstGeom>
          <a:solidFill>
            <a:schemeClr val="bg2">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62" name="Picture 14" descr="PRODUCTS AND SERVICES - Debo">
            <a:extLst>
              <a:ext uri="{FF2B5EF4-FFF2-40B4-BE49-F238E27FC236}">
                <a16:creationId xmlns:a16="http://schemas.microsoft.com/office/drawing/2014/main" id="{2FD0F68E-E498-424F-9EBE-013E277AC1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1982" y="525915"/>
            <a:ext cx="2490909" cy="1254338"/>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20" descr="Download Happy Meter 1.4.05(9).apk for Android - apkdl.in">
            <a:extLst>
              <a:ext uri="{FF2B5EF4-FFF2-40B4-BE49-F238E27FC236}">
                <a16:creationId xmlns:a16="http://schemas.microsoft.com/office/drawing/2014/main" id="{86EC63F3-A301-49E1-92D8-CB430D3C01F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22" descr="Download Happy Meter 1.4.05(9).apk for Android - apkdl.in">
            <a:extLst>
              <a:ext uri="{FF2B5EF4-FFF2-40B4-BE49-F238E27FC236}">
                <a16:creationId xmlns:a16="http://schemas.microsoft.com/office/drawing/2014/main" id="{24383C2A-4E2A-48A8-B5E8-7E24F80F07D6}"/>
              </a:ext>
            </a:extLst>
          </p:cNvPr>
          <p:cNvSpPr>
            <a:spLocks noChangeAspect="1" noChangeArrowheads="1"/>
          </p:cNvSpPr>
          <p:nvPr/>
        </p:nvSpPr>
        <p:spPr bwMode="auto">
          <a:xfrm>
            <a:off x="6095999" y="3428999"/>
            <a:ext cx="3140279" cy="314027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076" name="Picture 28" descr="CSAT &amp;amp; NPS. During the last month, I have been… | by Gaurav Sachdeva |  Medium">
            <a:extLst>
              <a:ext uri="{FF2B5EF4-FFF2-40B4-BE49-F238E27FC236}">
                <a16:creationId xmlns:a16="http://schemas.microsoft.com/office/drawing/2014/main" id="{510FB7B1-732D-4D68-84D1-9708CABA25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8704" y="849691"/>
            <a:ext cx="4868330" cy="2434165"/>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2CD089EF-5013-4424-9263-18C0913088CC}"/>
              </a:ext>
            </a:extLst>
          </p:cNvPr>
          <p:cNvSpPr/>
          <p:nvPr/>
        </p:nvSpPr>
        <p:spPr>
          <a:xfrm>
            <a:off x="3530711" y="2967785"/>
            <a:ext cx="1694957" cy="56398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Customer representative</a:t>
            </a:r>
          </a:p>
        </p:txBody>
      </p:sp>
      <p:sp>
        <p:nvSpPr>
          <p:cNvPr id="27" name="Rectangle 26">
            <a:extLst>
              <a:ext uri="{FF2B5EF4-FFF2-40B4-BE49-F238E27FC236}">
                <a16:creationId xmlns:a16="http://schemas.microsoft.com/office/drawing/2014/main" id="{4D297EE3-29B0-42A0-8618-B3599C852698}"/>
              </a:ext>
            </a:extLst>
          </p:cNvPr>
          <p:cNvSpPr/>
          <p:nvPr/>
        </p:nvSpPr>
        <p:spPr>
          <a:xfrm>
            <a:off x="822596" y="2967785"/>
            <a:ext cx="2102524" cy="56398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Customers, vendors, end users</a:t>
            </a:r>
          </a:p>
        </p:txBody>
      </p:sp>
      <p:sp>
        <p:nvSpPr>
          <p:cNvPr id="28" name="Rectangle 27">
            <a:extLst>
              <a:ext uri="{FF2B5EF4-FFF2-40B4-BE49-F238E27FC236}">
                <a16:creationId xmlns:a16="http://schemas.microsoft.com/office/drawing/2014/main" id="{460A42C5-EA44-4F2B-85D8-0650AE19C608}"/>
              </a:ext>
            </a:extLst>
          </p:cNvPr>
          <p:cNvSpPr/>
          <p:nvPr/>
        </p:nvSpPr>
        <p:spPr>
          <a:xfrm>
            <a:off x="8149165" y="2967785"/>
            <a:ext cx="1957444" cy="56398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Is your customer happy ? - Maybe</a:t>
            </a:r>
          </a:p>
        </p:txBody>
      </p:sp>
      <p:sp>
        <p:nvSpPr>
          <p:cNvPr id="29" name="Rectangle 28">
            <a:extLst>
              <a:ext uri="{FF2B5EF4-FFF2-40B4-BE49-F238E27FC236}">
                <a16:creationId xmlns:a16="http://schemas.microsoft.com/office/drawing/2014/main" id="{6ADB18F2-1AF4-420F-A241-E07211E0C6E8}"/>
              </a:ext>
            </a:extLst>
          </p:cNvPr>
          <p:cNvSpPr/>
          <p:nvPr/>
        </p:nvSpPr>
        <p:spPr>
          <a:xfrm>
            <a:off x="822596" y="4082452"/>
            <a:ext cx="10094976" cy="1753892"/>
          </a:xfrm>
          <a:prstGeom prst="rect">
            <a:avLst/>
          </a:prstGeom>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marL="342900" indent="-342900">
              <a:buAutoNum type="arabicPeriod"/>
            </a:pPr>
            <a:r>
              <a:rPr lang="en-GB" sz="1800" i="0" dirty="0">
                <a:solidFill>
                  <a:srgbClr val="212121"/>
                </a:solidFill>
                <a:effectLst/>
              </a:rPr>
              <a:t>Minimum 25–30% of incidents needs to be reviewed for SOPs before ticket assignment</a:t>
            </a:r>
          </a:p>
          <a:p>
            <a:pPr marL="342900" indent="-342900">
              <a:buAutoNum type="arabicPeriod"/>
            </a:pPr>
            <a:r>
              <a:rPr lang="en-GB" sz="1800" i="0" dirty="0">
                <a:solidFill>
                  <a:srgbClr val="212121"/>
                </a:solidFill>
                <a:effectLst/>
              </a:rPr>
              <a:t>15 mins are being spent for SOP review for each incident. Minimum of 1 FTE effort needed only for incident assignment to L3 teams</a:t>
            </a:r>
          </a:p>
          <a:p>
            <a:pPr marL="342900" indent="-342900">
              <a:buAutoNum type="arabicPeriod"/>
            </a:pPr>
            <a:r>
              <a:rPr lang="en-GB" sz="1800" i="0" dirty="0">
                <a:solidFill>
                  <a:srgbClr val="212121"/>
                </a:solidFill>
                <a:effectLst/>
              </a:rPr>
              <a:t>Around 25% of Incidents are wrongly assigned to functional teams</a:t>
            </a:r>
          </a:p>
          <a:p>
            <a:pPr marL="342900" indent="-342900">
              <a:buAutoNum type="arabicPeriod"/>
            </a:pPr>
            <a:r>
              <a:rPr lang="en-GB" sz="1800" i="0" dirty="0">
                <a:solidFill>
                  <a:srgbClr val="212121"/>
                </a:solidFill>
                <a:effectLst/>
              </a:rPr>
              <a:t>During this process, some of the incidents are in queue and not addressed timely resulting in poor customer service and loss of business</a:t>
            </a:r>
            <a:endParaRPr lang="en-GB" dirty="0"/>
          </a:p>
        </p:txBody>
      </p:sp>
      <p:sp>
        <p:nvSpPr>
          <p:cNvPr id="30" name="Rectangle 29">
            <a:extLst>
              <a:ext uri="{FF2B5EF4-FFF2-40B4-BE49-F238E27FC236}">
                <a16:creationId xmlns:a16="http://schemas.microsoft.com/office/drawing/2014/main" id="{D70B2860-674A-4F77-A828-F6365E2E7EEF}"/>
              </a:ext>
            </a:extLst>
          </p:cNvPr>
          <p:cNvSpPr/>
          <p:nvPr/>
        </p:nvSpPr>
        <p:spPr>
          <a:xfrm>
            <a:off x="822595" y="6051111"/>
            <a:ext cx="10094975" cy="544988"/>
          </a:xfrm>
          <a:prstGeom prst="rect">
            <a:avLst/>
          </a:prstGeom>
          <a:ln>
            <a:solidFill>
              <a:srgbClr val="00B05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AI ENABLED TICKETING TOOL COMES FOR RESCUE WITH ALL THE ABOVE PROBLEMS</a:t>
            </a:r>
          </a:p>
        </p:txBody>
      </p:sp>
    </p:spTree>
    <p:extLst>
      <p:ext uri="{BB962C8B-B14F-4D97-AF65-F5344CB8AC3E}">
        <p14:creationId xmlns:p14="http://schemas.microsoft.com/office/powerpoint/2010/main" val="4283707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09FA7D-D378-4CCA-A2C4-0414101C461B}"/>
              </a:ext>
            </a:extLst>
          </p:cNvPr>
          <p:cNvSpPr>
            <a:spLocks noGrp="1"/>
          </p:cNvSpPr>
          <p:nvPr>
            <p:ph type="title"/>
          </p:nvPr>
        </p:nvSpPr>
        <p:spPr>
          <a:xfrm>
            <a:off x="401972" y="63122"/>
            <a:ext cx="10515600" cy="582830"/>
          </a:xfrm>
        </p:spPr>
        <p:txBody>
          <a:bodyPr>
            <a:noAutofit/>
          </a:bodyPr>
          <a:lstStyle/>
          <a:p>
            <a:r>
              <a:rPr lang="en-GB" sz="3600" b="1" dirty="0">
                <a:solidFill>
                  <a:srgbClr val="212121"/>
                </a:solidFill>
                <a:latin typeface="+mn-lt"/>
                <a:ea typeface="+mn-ea"/>
                <a:cs typeface="+mn-cs"/>
              </a:rPr>
              <a:t>Future approach with AI enabled tool</a:t>
            </a:r>
          </a:p>
        </p:txBody>
      </p:sp>
      <p:pic>
        <p:nvPicPr>
          <p:cNvPr id="2052" name="Picture 4" descr="Customers, group, team, user, user group icon - Free download">
            <a:extLst>
              <a:ext uri="{FF2B5EF4-FFF2-40B4-BE49-F238E27FC236}">
                <a16:creationId xmlns:a16="http://schemas.microsoft.com/office/drawing/2014/main" id="{16F3CC15-0E7E-42C6-8289-A332BEB152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092" y="1466531"/>
            <a:ext cx="961533" cy="961533"/>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5">
            <a:extLst>
              <a:ext uri="{FF2B5EF4-FFF2-40B4-BE49-F238E27FC236}">
                <a16:creationId xmlns:a16="http://schemas.microsoft.com/office/drawing/2014/main" id="{C578AC13-CA8B-4574-8B2E-BB652FB2ED9C}"/>
              </a:ext>
            </a:extLst>
          </p:cNvPr>
          <p:cNvSpPr/>
          <p:nvPr/>
        </p:nvSpPr>
        <p:spPr>
          <a:xfrm>
            <a:off x="2678129" y="1963079"/>
            <a:ext cx="961533" cy="207390"/>
          </a:xfrm>
          <a:prstGeom prst="rightArrow">
            <a:avLst/>
          </a:prstGeom>
          <a:solidFill>
            <a:schemeClr val="bg2">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Right 12">
            <a:extLst>
              <a:ext uri="{FF2B5EF4-FFF2-40B4-BE49-F238E27FC236}">
                <a16:creationId xmlns:a16="http://schemas.microsoft.com/office/drawing/2014/main" id="{27FE7233-EA38-4FBC-A710-B2A561E7D0A9}"/>
              </a:ext>
            </a:extLst>
          </p:cNvPr>
          <p:cNvSpPr/>
          <p:nvPr/>
        </p:nvSpPr>
        <p:spPr>
          <a:xfrm>
            <a:off x="5632010" y="1963079"/>
            <a:ext cx="961533" cy="207390"/>
          </a:xfrm>
          <a:prstGeom prst="rightArrow">
            <a:avLst/>
          </a:prstGeom>
          <a:solidFill>
            <a:schemeClr val="bg2">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62" name="Picture 14" descr="PRODUCTS AND SERVICES - Debo">
            <a:extLst>
              <a:ext uri="{FF2B5EF4-FFF2-40B4-BE49-F238E27FC236}">
                <a16:creationId xmlns:a16="http://schemas.microsoft.com/office/drawing/2014/main" id="{2FD0F68E-E498-424F-9EBE-013E277AC1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1982" y="525915"/>
            <a:ext cx="2490909" cy="1254338"/>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CSAT &amp;amp; NPS. During the last month, I have been… | by Gaurav Sachdeva |  Medium">
            <a:extLst>
              <a:ext uri="{FF2B5EF4-FFF2-40B4-BE49-F238E27FC236}">
                <a16:creationId xmlns:a16="http://schemas.microsoft.com/office/drawing/2014/main" id="{510FB7B1-732D-4D68-84D1-9708CABA25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8704" y="849691"/>
            <a:ext cx="4868330" cy="2434165"/>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2CD089EF-5013-4424-9263-18C0913088CC}"/>
              </a:ext>
            </a:extLst>
          </p:cNvPr>
          <p:cNvSpPr/>
          <p:nvPr/>
        </p:nvSpPr>
        <p:spPr>
          <a:xfrm>
            <a:off x="3378312" y="2967785"/>
            <a:ext cx="2565288" cy="56398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AI </a:t>
            </a:r>
            <a:r>
              <a:rPr lang="en-GB" dirty="0" err="1"/>
              <a:t>ChatBot</a:t>
            </a:r>
            <a:r>
              <a:rPr lang="en-GB" dirty="0"/>
              <a:t> / software</a:t>
            </a:r>
          </a:p>
        </p:txBody>
      </p:sp>
      <p:sp>
        <p:nvSpPr>
          <p:cNvPr id="27" name="Rectangle 26">
            <a:extLst>
              <a:ext uri="{FF2B5EF4-FFF2-40B4-BE49-F238E27FC236}">
                <a16:creationId xmlns:a16="http://schemas.microsoft.com/office/drawing/2014/main" id="{4D297EE3-29B0-42A0-8618-B3599C852698}"/>
              </a:ext>
            </a:extLst>
          </p:cNvPr>
          <p:cNvSpPr/>
          <p:nvPr/>
        </p:nvSpPr>
        <p:spPr>
          <a:xfrm>
            <a:off x="822596" y="2967785"/>
            <a:ext cx="2102524" cy="56398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Customers, vendors, end users</a:t>
            </a:r>
          </a:p>
        </p:txBody>
      </p:sp>
      <p:sp>
        <p:nvSpPr>
          <p:cNvPr id="28" name="Rectangle 27">
            <a:extLst>
              <a:ext uri="{FF2B5EF4-FFF2-40B4-BE49-F238E27FC236}">
                <a16:creationId xmlns:a16="http://schemas.microsoft.com/office/drawing/2014/main" id="{460A42C5-EA44-4F2B-85D8-0650AE19C608}"/>
              </a:ext>
            </a:extLst>
          </p:cNvPr>
          <p:cNvSpPr/>
          <p:nvPr/>
        </p:nvSpPr>
        <p:spPr>
          <a:xfrm>
            <a:off x="8149165" y="2967785"/>
            <a:ext cx="1957444" cy="56398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Is your customer happy ? - Yes</a:t>
            </a:r>
          </a:p>
        </p:txBody>
      </p:sp>
      <p:sp>
        <p:nvSpPr>
          <p:cNvPr id="29" name="Rectangle 28">
            <a:extLst>
              <a:ext uri="{FF2B5EF4-FFF2-40B4-BE49-F238E27FC236}">
                <a16:creationId xmlns:a16="http://schemas.microsoft.com/office/drawing/2014/main" id="{6ADB18F2-1AF4-420F-A241-E07211E0C6E8}"/>
              </a:ext>
            </a:extLst>
          </p:cNvPr>
          <p:cNvSpPr/>
          <p:nvPr/>
        </p:nvSpPr>
        <p:spPr>
          <a:xfrm>
            <a:off x="822596" y="3847139"/>
            <a:ext cx="10094976" cy="1680785"/>
          </a:xfrm>
          <a:prstGeom prst="rect">
            <a:avLst/>
          </a:prstGeom>
          <a:ln>
            <a:solidFill>
              <a:srgbClr val="00B050"/>
            </a:solidFill>
          </a:ln>
        </p:spPr>
        <p:style>
          <a:lnRef idx="2">
            <a:schemeClr val="accent5"/>
          </a:lnRef>
          <a:fillRef idx="1">
            <a:schemeClr val="lt1"/>
          </a:fillRef>
          <a:effectRef idx="0">
            <a:schemeClr val="accent5"/>
          </a:effectRef>
          <a:fontRef idx="minor">
            <a:schemeClr val="dk1"/>
          </a:fontRef>
        </p:style>
        <p:txBody>
          <a:bodyPr rtlCol="0" anchor="ctr"/>
          <a:lstStyle/>
          <a:p>
            <a:pPr marL="342900" indent="-342900">
              <a:buAutoNum type="arabicPeriod"/>
            </a:pPr>
            <a:r>
              <a:rPr lang="en-GB" sz="1800" i="0" dirty="0">
                <a:solidFill>
                  <a:srgbClr val="212121"/>
                </a:solidFill>
                <a:effectLst/>
              </a:rPr>
              <a:t>Previous learning and training helps AI ticketing tool to find appropriate assignment groups</a:t>
            </a:r>
          </a:p>
          <a:p>
            <a:pPr marL="342900" indent="-342900">
              <a:buAutoNum type="arabicPeriod"/>
            </a:pPr>
            <a:r>
              <a:rPr lang="en-GB" sz="1800" i="0" dirty="0">
                <a:solidFill>
                  <a:srgbClr val="212121"/>
                </a:solidFill>
                <a:effectLst/>
              </a:rPr>
              <a:t>The incidents will be assigned to correct group and hence timely resolution is guaranteed</a:t>
            </a:r>
          </a:p>
          <a:p>
            <a:pPr marL="342900" indent="-342900">
              <a:buAutoNum type="arabicPeriod"/>
            </a:pPr>
            <a:r>
              <a:rPr lang="en-GB" dirty="0">
                <a:solidFill>
                  <a:srgbClr val="212121"/>
                </a:solidFill>
              </a:rPr>
              <a:t>You save dollars because of less human errors and also less human intervention corresponds to  requirement of small team size and less resources</a:t>
            </a:r>
            <a:endParaRPr lang="en-GB" sz="1800" i="0" dirty="0">
              <a:solidFill>
                <a:srgbClr val="212121"/>
              </a:solidFill>
              <a:effectLst/>
            </a:endParaRPr>
          </a:p>
          <a:p>
            <a:pPr marL="342900" indent="-342900">
              <a:buAutoNum type="arabicPeriod"/>
            </a:pPr>
            <a:r>
              <a:rPr lang="en-GB" dirty="0">
                <a:solidFill>
                  <a:srgbClr val="212121"/>
                </a:solidFill>
              </a:rPr>
              <a:t>Your Customer is Happy </a:t>
            </a:r>
            <a:r>
              <a:rPr lang="en-GB" dirty="0">
                <a:solidFill>
                  <a:srgbClr val="212121"/>
                </a:solidFill>
                <a:sym typeface="Wingdings" panose="05000000000000000000" pitchFamily="2" charset="2"/>
              </a:rPr>
              <a:t> </a:t>
            </a:r>
            <a:endParaRPr lang="en-GB" dirty="0"/>
          </a:p>
        </p:txBody>
      </p:sp>
      <p:pic>
        <p:nvPicPr>
          <p:cNvPr id="3076" name="Picture 4" descr="Developers Split on Digital Assistants Like Siri &amp;amp; Alexa">
            <a:extLst>
              <a:ext uri="{FF2B5EF4-FFF2-40B4-BE49-F238E27FC236}">
                <a16:creationId xmlns:a16="http://schemas.microsoft.com/office/drawing/2014/main" id="{9F4B30F7-6F52-447F-8B84-FD3136EE1E9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663" t="12390" r="33614" b="18547"/>
          <a:stretch/>
        </p:blipFill>
        <p:spPr bwMode="auto">
          <a:xfrm>
            <a:off x="3937639" y="1374308"/>
            <a:ext cx="1144348" cy="1309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860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2A821-9CEB-4118-960D-948D199E09F3}"/>
              </a:ext>
            </a:extLst>
          </p:cNvPr>
          <p:cNvSpPr>
            <a:spLocks noGrp="1"/>
          </p:cNvSpPr>
          <p:nvPr>
            <p:ph type="title"/>
          </p:nvPr>
        </p:nvSpPr>
        <p:spPr>
          <a:xfrm>
            <a:off x="276138" y="79900"/>
            <a:ext cx="10515600" cy="423440"/>
          </a:xfrm>
        </p:spPr>
        <p:txBody>
          <a:bodyPr>
            <a:normAutofit fontScale="90000"/>
          </a:bodyPr>
          <a:lstStyle/>
          <a:p>
            <a:r>
              <a:rPr lang="en-GB" sz="3600" b="1" dirty="0">
                <a:solidFill>
                  <a:srgbClr val="212121"/>
                </a:solidFill>
                <a:latin typeface="+mn-lt"/>
                <a:ea typeface="+mn-ea"/>
                <a:cs typeface="+mn-cs"/>
              </a:rPr>
              <a:t>Solution</a:t>
            </a:r>
          </a:p>
        </p:txBody>
      </p:sp>
      <p:sp>
        <p:nvSpPr>
          <p:cNvPr id="5" name="TextBox 4">
            <a:extLst>
              <a:ext uri="{FF2B5EF4-FFF2-40B4-BE49-F238E27FC236}">
                <a16:creationId xmlns:a16="http://schemas.microsoft.com/office/drawing/2014/main" id="{46D1C35D-8CB4-41EF-A9C5-F9576764684B}"/>
              </a:ext>
            </a:extLst>
          </p:cNvPr>
          <p:cNvSpPr txBox="1"/>
          <p:nvPr/>
        </p:nvSpPr>
        <p:spPr>
          <a:xfrm>
            <a:off x="339405" y="591791"/>
            <a:ext cx="11513190" cy="6047809"/>
          </a:xfrm>
          <a:prstGeom prst="rect">
            <a:avLst/>
          </a:prstGeom>
          <a:noFill/>
        </p:spPr>
        <p:txBody>
          <a:bodyPr wrap="square">
            <a:spAutoFit/>
          </a:bodyPr>
          <a:lstStyle/>
          <a:p>
            <a:pPr algn="l"/>
            <a:r>
              <a:rPr lang="en-GB" sz="1200" b="1" i="1" dirty="0">
                <a:solidFill>
                  <a:srgbClr val="212121"/>
                </a:solidFill>
                <a:effectLst/>
              </a:rPr>
              <a:t>Below approach is taken to determine the assignment groups based on the ticket description and short description.</a:t>
            </a:r>
          </a:p>
          <a:p>
            <a:pPr algn="l"/>
            <a:endParaRPr lang="en-GB" sz="1200" b="0" i="0" dirty="0">
              <a:solidFill>
                <a:srgbClr val="212121"/>
              </a:solidFill>
              <a:effectLst/>
            </a:endParaRPr>
          </a:p>
          <a:p>
            <a:pPr algn="l">
              <a:buFont typeface="+mj-lt"/>
              <a:buAutoNum type="arabicPeriod"/>
            </a:pPr>
            <a:r>
              <a:rPr lang="en-GB" sz="1100" b="0" i="0" dirty="0">
                <a:solidFill>
                  <a:srgbClr val="212121"/>
                </a:solidFill>
                <a:effectLst/>
              </a:rPr>
              <a:t> Exploratory data analysis</a:t>
            </a:r>
          </a:p>
          <a:p>
            <a:pPr algn="l">
              <a:buFont typeface="+mj-lt"/>
              <a:buAutoNum type="arabicPeriod"/>
            </a:pPr>
            <a:r>
              <a:rPr lang="en-GB" sz="1100" b="0" i="0" dirty="0">
                <a:solidFill>
                  <a:srgbClr val="212121"/>
                </a:solidFill>
                <a:effectLst/>
              </a:rPr>
              <a:t> Visualized different patterns in the dataset and performed further analysis</a:t>
            </a:r>
          </a:p>
          <a:p>
            <a:pPr algn="l">
              <a:buFont typeface="+mj-lt"/>
              <a:buAutoNum type="arabicPeriod"/>
            </a:pPr>
            <a:r>
              <a:rPr lang="en-GB" sz="1100" b="0" i="0" dirty="0">
                <a:solidFill>
                  <a:srgbClr val="212121"/>
                </a:solidFill>
                <a:effectLst/>
              </a:rPr>
              <a:t> Performed target column i.e. assignment group analysis</a:t>
            </a:r>
          </a:p>
          <a:p>
            <a:pPr algn="l">
              <a:buFont typeface="+mj-lt"/>
              <a:buAutoNum type="arabicPeriod"/>
            </a:pPr>
            <a:r>
              <a:rPr lang="en-GB" sz="1100" b="0" i="0" dirty="0">
                <a:solidFill>
                  <a:srgbClr val="212121"/>
                </a:solidFill>
                <a:effectLst/>
              </a:rPr>
              <a:t> Dealt with inconsistencies like treating the missing values and merging the short description and long description to determine the assignment group for ticket</a:t>
            </a:r>
          </a:p>
          <a:p>
            <a:pPr algn="l">
              <a:buFont typeface="+mj-lt"/>
              <a:buAutoNum type="arabicPeriod"/>
            </a:pPr>
            <a:r>
              <a:rPr lang="en-GB" sz="1100" b="0" i="0" dirty="0">
                <a:solidFill>
                  <a:srgbClr val="212121"/>
                </a:solidFill>
                <a:effectLst/>
              </a:rPr>
              <a:t> Text pre- processing done by fixing the encoding, detecting different languages and translating to English</a:t>
            </a:r>
          </a:p>
          <a:p>
            <a:pPr algn="l">
              <a:buFont typeface="+mj-lt"/>
              <a:buAutoNum type="arabicPeriod"/>
            </a:pPr>
            <a:r>
              <a:rPr lang="en-GB" sz="1100" b="0" i="0" dirty="0">
                <a:solidFill>
                  <a:srgbClr val="212121"/>
                </a:solidFill>
                <a:effectLst/>
              </a:rPr>
              <a:t> Performed data cleaning by removing stop words, lemmatization and creating tokens</a:t>
            </a:r>
          </a:p>
          <a:p>
            <a:pPr algn="l">
              <a:buFont typeface="+mj-lt"/>
              <a:buAutoNum type="arabicPeriod"/>
            </a:pPr>
            <a:r>
              <a:rPr lang="en-GB" sz="1100" b="0" i="0" dirty="0">
                <a:solidFill>
                  <a:srgbClr val="212121"/>
                </a:solidFill>
                <a:effectLst/>
              </a:rPr>
              <a:t> Performing Named Entity recognition and find POS tags for description</a:t>
            </a:r>
          </a:p>
          <a:p>
            <a:pPr algn="l">
              <a:buFont typeface="+mj-lt"/>
              <a:buAutoNum type="arabicPeriod"/>
            </a:pPr>
            <a:r>
              <a:rPr lang="en-GB" sz="1100" b="0" i="0" dirty="0">
                <a:solidFill>
                  <a:srgbClr val="212121"/>
                </a:solidFill>
                <a:effectLst/>
              </a:rPr>
              <a:t> Modelling : Modelling was performed in two rounds:</a:t>
            </a:r>
          </a:p>
          <a:p>
            <a:pPr marL="628650" lvl="1" indent="-171450">
              <a:buFont typeface="Arial" panose="020B0604020202020204" pitchFamily="34" charset="0"/>
              <a:buChar char="•"/>
            </a:pPr>
            <a:r>
              <a:rPr lang="en-GB" sz="1100" b="0" i="0" dirty="0">
                <a:solidFill>
                  <a:srgbClr val="212121"/>
                </a:solidFill>
                <a:effectLst/>
              </a:rPr>
              <a:t>Round </a:t>
            </a:r>
            <a:r>
              <a:rPr lang="en-GB" sz="1100" dirty="0">
                <a:solidFill>
                  <a:srgbClr val="212121"/>
                </a:solidFill>
              </a:rPr>
              <a:t>I</a:t>
            </a:r>
            <a:r>
              <a:rPr lang="en-GB" sz="1100" b="0" i="0" dirty="0">
                <a:solidFill>
                  <a:srgbClr val="212121"/>
                </a:solidFill>
                <a:effectLst/>
              </a:rPr>
              <a:t> - Before treating class imbalance : Below Models are employed :</a:t>
            </a:r>
          </a:p>
          <a:p>
            <a:pPr marL="628650" lvl="1" indent="-171450">
              <a:buFont typeface="Arial" panose="020B0604020202020204" pitchFamily="34" charset="0"/>
              <a:buChar char="•"/>
            </a:pPr>
            <a:endParaRPr lang="en-GB" sz="1100" dirty="0">
              <a:solidFill>
                <a:srgbClr val="212121"/>
              </a:solidFill>
            </a:endParaRPr>
          </a:p>
          <a:p>
            <a:pPr marL="628650" lvl="1" indent="-171450">
              <a:buFont typeface="Arial" panose="020B0604020202020204" pitchFamily="34" charset="0"/>
              <a:buChar char="•"/>
            </a:pPr>
            <a:endParaRPr lang="en-GB" sz="1100" b="0" i="0" dirty="0">
              <a:solidFill>
                <a:srgbClr val="212121"/>
              </a:solidFill>
              <a:effectLst/>
            </a:endParaRPr>
          </a:p>
          <a:p>
            <a:pPr marL="628650" lvl="1" indent="-171450">
              <a:buFont typeface="Arial" panose="020B0604020202020204" pitchFamily="34" charset="0"/>
              <a:buChar char="•"/>
            </a:pPr>
            <a:endParaRPr lang="en-GB" sz="1100" dirty="0">
              <a:solidFill>
                <a:srgbClr val="212121"/>
              </a:solidFill>
            </a:endParaRPr>
          </a:p>
          <a:p>
            <a:pPr marL="628650" lvl="1" indent="-171450">
              <a:buFont typeface="Arial" panose="020B0604020202020204" pitchFamily="34" charset="0"/>
              <a:buChar char="•"/>
            </a:pPr>
            <a:endParaRPr lang="en-GB" sz="1100" b="0" i="0" dirty="0">
              <a:solidFill>
                <a:srgbClr val="212121"/>
              </a:solidFill>
              <a:effectLst/>
            </a:endParaRPr>
          </a:p>
          <a:p>
            <a:pPr marL="628650" lvl="1" indent="-171450">
              <a:buFont typeface="Arial" panose="020B0604020202020204" pitchFamily="34" charset="0"/>
              <a:buChar char="•"/>
            </a:pPr>
            <a:endParaRPr lang="en-GB" sz="1100" dirty="0">
              <a:solidFill>
                <a:srgbClr val="212121"/>
              </a:solidFill>
            </a:endParaRPr>
          </a:p>
          <a:p>
            <a:pPr marL="628650" lvl="1" indent="-171450">
              <a:buFont typeface="Arial" panose="020B0604020202020204" pitchFamily="34" charset="0"/>
              <a:buChar char="•"/>
            </a:pPr>
            <a:endParaRPr lang="en-GB" sz="1100" b="0" i="0" dirty="0">
              <a:solidFill>
                <a:srgbClr val="212121"/>
              </a:solidFill>
              <a:effectLst/>
            </a:endParaRPr>
          </a:p>
          <a:p>
            <a:pPr marL="628650" lvl="1" indent="-171450">
              <a:buFont typeface="Arial" panose="020B0604020202020204" pitchFamily="34" charset="0"/>
              <a:buChar char="•"/>
            </a:pPr>
            <a:endParaRPr lang="en-GB" sz="1100" dirty="0">
              <a:solidFill>
                <a:srgbClr val="212121"/>
              </a:solidFill>
            </a:endParaRPr>
          </a:p>
          <a:p>
            <a:pPr marL="628650" lvl="1" indent="-171450">
              <a:buFont typeface="Arial" panose="020B0604020202020204" pitchFamily="34" charset="0"/>
              <a:buChar char="•"/>
            </a:pPr>
            <a:endParaRPr lang="en-GB" sz="1100" b="0" i="0" dirty="0">
              <a:solidFill>
                <a:srgbClr val="212121"/>
              </a:solidFill>
              <a:effectLst/>
            </a:endParaRPr>
          </a:p>
          <a:p>
            <a:pPr lvl="2"/>
            <a:endParaRPr lang="en-GB" sz="1100" dirty="0">
              <a:solidFill>
                <a:srgbClr val="212121"/>
              </a:solidFill>
            </a:endParaRPr>
          </a:p>
          <a:p>
            <a:pPr lvl="2"/>
            <a:endParaRPr lang="en-GB" sz="1100" dirty="0">
              <a:solidFill>
                <a:srgbClr val="212121"/>
              </a:solidFill>
            </a:endParaRPr>
          </a:p>
          <a:p>
            <a:pPr marL="628650" lvl="1" indent="-171450">
              <a:buFont typeface="Arial" panose="020B0604020202020204" pitchFamily="34" charset="0"/>
              <a:buChar char="•"/>
            </a:pPr>
            <a:r>
              <a:rPr lang="en-GB" sz="1100" b="0" i="0" dirty="0">
                <a:solidFill>
                  <a:srgbClr val="212121"/>
                </a:solidFill>
                <a:effectLst/>
              </a:rPr>
              <a:t>Round </a:t>
            </a:r>
            <a:r>
              <a:rPr lang="en-GB" sz="1100" dirty="0">
                <a:solidFill>
                  <a:srgbClr val="212121"/>
                </a:solidFill>
              </a:rPr>
              <a:t>II </a:t>
            </a:r>
            <a:r>
              <a:rPr lang="en-GB" sz="1100" b="0" i="0" dirty="0">
                <a:solidFill>
                  <a:srgbClr val="212121"/>
                </a:solidFill>
                <a:effectLst/>
              </a:rPr>
              <a:t> - After treating class imbalance : Below Models are employed </a:t>
            </a:r>
          </a:p>
          <a:p>
            <a:pPr marL="628650" lvl="1" indent="-171450">
              <a:buFont typeface="Arial" panose="020B0604020202020204" pitchFamily="34" charset="0"/>
              <a:buChar char="•"/>
            </a:pPr>
            <a:endParaRPr lang="en-GB" sz="1100" b="0" i="0" dirty="0">
              <a:solidFill>
                <a:srgbClr val="212121"/>
              </a:solidFill>
              <a:effectLst/>
            </a:endParaRPr>
          </a:p>
          <a:p>
            <a:pPr marL="628650" lvl="1" indent="-171450">
              <a:buFont typeface="Arial" panose="020B0604020202020204" pitchFamily="34" charset="0"/>
              <a:buChar char="•"/>
            </a:pPr>
            <a:endParaRPr lang="en-GB" sz="1100" dirty="0">
              <a:solidFill>
                <a:srgbClr val="212121"/>
              </a:solidFill>
            </a:endParaRPr>
          </a:p>
          <a:p>
            <a:pPr marL="628650" lvl="1" indent="-171450">
              <a:buFont typeface="Arial" panose="020B0604020202020204" pitchFamily="34" charset="0"/>
              <a:buChar char="•"/>
            </a:pPr>
            <a:endParaRPr lang="en-GB" sz="1100" b="0" i="0" dirty="0">
              <a:solidFill>
                <a:srgbClr val="212121"/>
              </a:solidFill>
              <a:effectLst/>
            </a:endParaRPr>
          </a:p>
          <a:p>
            <a:pPr marL="628650" lvl="1" indent="-171450">
              <a:buFont typeface="Arial" panose="020B0604020202020204" pitchFamily="34" charset="0"/>
              <a:buChar char="•"/>
            </a:pPr>
            <a:endParaRPr lang="en-GB" sz="1100" dirty="0">
              <a:solidFill>
                <a:srgbClr val="212121"/>
              </a:solidFill>
            </a:endParaRPr>
          </a:p>
          <a:p>
            <a:pPr marL="628650" lvl="1" indent="-171450">
              <a:buFont typeface="Arial" panose="020B0604020202020204" pitchFamily="34" charset="0"/>
              <a:buChar char="•"/>
            </a:pPr>
            <a:endParaRPr lang="en-GB" sz="1100" b="0" i="0" dirty="0">
              <a:solidFill>
                <a:srgbClr val="212121"/>
              </a:solidFill>
              <a:effectLst/>
            </a:endParaRPr>
          </a:p>
          <a:p>
            <a:pPr marL="628650" lvl="1" indent="-171450">
              <a:buFont typeface="Arial" panose="020B0604020202020204" pitchFamily="34" charset="0"/>
              <a:buChar char="•"/>
            </a:pPr>
            <a:endParaRPr lang="en-GB" sz="1100" dirty="0">
              <a:solidFill>
                <a:srgbClr val="212121"/>
              </a:solidFill>
            </a:endParaRPr>
          </a:p>
          <a:p>
            <a:pPr marL="628650" lvl="1" indent="-171450">
              <a:buFont typeface="Arial" panose="020B0604020202020204" pitchFamily="34" charset="0"/>
              <a:buChar char="•"/>
            </a:pPr>
            <a:endParaRPr lang="en-GB" sz="1100" b="0" i="0" dirty="0">
              <a:solidFill>
                <a:srgbClr val="212121"/>
              </a:solidFill>
              <a:effectLst/>
            </a:endParaRPr>
          </a:p>
          <a:p>
            <a:pPr marL="628650" lvl="1" indent="-171450">
              <a:buFont typeface="Arial" panose="020B0604020202020204" pitchFamily="34" charset="0"/>
              <a:buChar char="•"/>
            </a:pPr>
            <a:endParaRPr lang="en-GB" sz="1100" dirty="0">
              <a:solidFill>
                <a:srgbClr val="212121"/>
              </a:solidFill>
            </a:endParaRPr>
          </a:p>
          <a:p>
            <a:pPr marL="628650" lvl="1" indent="-171450">
              <a:buFont typeface="Arial" panose="020B0604020202020204" pitchFamily="34" charset="0"/>
              <a:buChar char="•"/>
            </a:pPr>
            <a:endParaRPr lang="en-GB" sz="1100" b="0" i="0" dirty="0">
              <a:solidFill>
                <a:srgbClr val="212121"/>
              </a:solidFill>
              <a:effectLst/>
            </a:endParaRPr>
          </a:p>
          <a:p>
            <a:pPr marL="628650" lvl="1" indent="-171450">
              <a:buFont typeface="Arial" panose="020B0604020202020204" pitchFamily="34" charset="0"/>
              <a:buChar char="•"/>
            </a:pPr>
            <a:endParaRPr lang="en-GB" sz="1100" b="0" i="0" dirty="0">
              <a:solidFill>
                <a:srgbClr val="212121"/>
              </a:solidFill>
              <a:effectLst/>
            </a:endParaRPr>
          </a:p>
          <a:p>
            <a:pPr lvl="1"/>
            <a:endParaRPr lang="en-GB" sz="1100" dirty="0">
              <a:solidFill>
                <a:srgbClr val="212121"/>
              </a:solidFill>
            </a:endParaRPr>
          </a:p>
          <a:p>
            <a:pPr marL="228600" indent="-228600">
              <a:buFont typeface="+mj-lt"/>
              <a:buAutoNum type="arabicPeriod"/>
            </a:pPr>
            <a:r>
              <a:rPr lang="en-GB" sz="1100" b="0" i="0" dirty="0">
                <a:solidFill>
                  <a:srgbClr val="212121"/>
                </a:solidFill>
                <a:effectLst/>
              </a:rPr>
              <a:t>Hyperparameter Tuning was done for above models</a:t>
            </a:r>
          </a:p>
          <a:p>
            <a:pPr marL="228600" indent="-228600">
              <a:buFont typeface="+mj-lt"/>
              <a:buAutoNum type="arabicPeriod"/>
            </a:pPr>
            <a:r>
              <a:rPr lang="en-GB" sz="1100" b="0" i="0" dirty="0">
                <a:solidFill>
                  <a:srgbClr val="212121"/>
                </a:solidFill>
                <a:effectLst/>
              </a:rPr>
              <a:t> Transfer learning is employed with DISTILBERT with </a:t>
            </a:r>
            <a:r>
              <a:rPr lang="en-GB" sz="1100" b="0" i="0" dirty="0" err="1">
                <a:solidFill>
                  <a:srgbClr val="212121"/>
                </a:solidFill>
                <a:effectLst/>
              </a:rPr>
              <a:t>LinearSVC</a:t>
            </a:r>
            <a:r>
              <a:rPr lang="en-GB" sz="1100" b="0" i="0" dirty="0">
                <a:solidFill>
                  <a:srgbClr val="212121"/>
                </a:solidFill>
                <a:effectLst/>
              </a:rPr>
              <a:t> and Logistic regression with resampled data</a:t>
            </a:r>
          </a:p>
        </p:txBody>
      </p:sp>
      <p:pic>
        <p:nvPicPr>
          <p:cNvPr id="7" name="Picture 6">
            <a:extLst>
              <a:ext uri="{FF2B5EF4-FFF2-40B4-BE49-F238E27FC236}">
                <a16:creationId xmlns:a16="http://schemas.microsoft.com/office/drawing/2014/main" id="{D85CC05E-7490-4FAE-8E83-71BD08638A67}"/>
              </a:ext>
            </a:extLst>
          </p:cNvPr>
          <p:cNvPicPr>
            <a:picLocks noChangeAspect="1"/>
          </p:cNvPicPr>
          <p:nvPr/>
        </p:nvPicPr>
        <p:blipFill>
          <a:blip r:embed="rId2"/>
          <a:stretch>
            <a:fillRect/>
          </a:stretch>
        </p:blipFill>
        <p:spPr>
          <a:xfrm>
            <a:off x="1078155" y="2505539"/>
            <a:ext cx="4568502" cy="1658385"/>
          </a:xfrm>
          <a:prstGeom prst="rect">
            <a:avLst/>
          </a:prstGeom>
        </p:spPr>
      </p:pic>
      <p:pic>
        <p:nvPicPr>
          <p:cNvPr id="11" name="Picture 10">
            <a:extLst>
              <a:ext uri="{FF2B5EF4-FFF2-40B4-BE49-F238E27FC236}">
                <a16:creationId xmlns:a16="http://schemas.microsoft.com/office/drawing/2014/main" id="{C731AC28-D0E9-484E-B044-E1B4968F1120}"/>
              </a:ext>
            </a:extLst>
          </p:cNvPr>
          <p:cNvPicPr>
            <a:picLocks noChangeAspect="1"/>
          </p:cNvPicPr>
          <p:nvPr/>
        </p:nvPicPr>
        <p:blipFill rotWithShape="1">
          <a:blip r:embed="rId3"/>
          <a:srcRect l="3752"/>
          <a:stretch/>
        </p:blipFill>
        <p:spPr>
          <a:xfrm>
            <a:off x="1423447" y="4400433"/>
            <a:ext cx="3789576" cy="1809021"/>
          </a:xfrm>
          <a:prstGeom prst="rect">
            <a:avLst/>
          </a:prstGeom>
        </p:spPr>
      </p:pic>
    </p:spTree>
    <p:extLst>
      <p:ext uri="{BB962C8B-B14F-4D97-AF65-F5344CB8AC3E}">
        <p14:creationId xmlns:p14="http://schemas.microsoft.com/office/powerpoint/2010/main" val="1368680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09FA7D-D378-4CCA-A2C4-0414101C461B}"/>
              </a:ext>
            </a:extLst>
          </p:cNvPr>
          <p:cNvSpPr>
            <a:spLocks noGrp="1"/>
          </p:cNvSpPr>
          <p:nvPr>
            <p:ph type="title"/>
          </p:nvPr>
        </p:nvSpPr>
        <p:spPr>
          <a:xfrm>
            <a:off x="401972" y="63122"/>
            <a:ext cx="10515600" cy="582830"/>
          </a:xfrm>
        </p:spPr>
        <p:txBody>
          <a:bodyPr>
            <a:noAutofit/>
          </a:bodyPr>
          <a:lstStyle/>
          <a:p>
            <a:r>
              <a:rPr lang="en-GB" sz="3600" b="1" dirty="0">
                <a:solidFill>
                  <a:srgbClr val="212121"/>
                </a:solidFill>
                <a:latin typeface="+mn-lt"/>
                <a:ea typeface="+mn-ea"/>
                <a:cs typeface="+mn-cs"/>
              </a:rPr>
              <a:t>Step-by-Step Solution</a:t>
            </a:r>
          </a:p>
        </p:txBody>
      </p:sp>
      <p:sp>
        <p:nvSpPr>
          <p:cNvPr id="3" name="Rectangle: Rounded Corners 2">
            <a:extLst>
              <a:ext uri="{FF2B5EF4-FFF2-40B4-BE49-F238E27FC236}">
                <a16:creationId xmlns:a16="http://schemas.microsoft.com/office/drawing/2014/main" id="{7C7B146C-DD13-492D-A115-BD0E5C2BA1AB}"/>
              </a:ext>
            </a:extLst>
          </p:cNvPr>
          <p:cNvSpPr/>
          <p:nvPr/>
        </p:nvSpPr>
        <p:spPr>
          <a:xfrm>
            <a:off x="286658" y="690492"/>
            <a:ext cx="11752976" cy="16380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Exploratory Data Analysis</a:t>
            </a:r>
          </a:p>
        </p:txBody>
      </p:sp>
      <p:sp>
        <p:nvSpPr>
          <p:cNvPr id="5" name="Rectangle: Rounded Corners 4">
            <a:extLst>
              <a:ext uri="{FF2B5EF4-FFF2-40B4-BE49-F238E27FC236}">
                <a16:creationId xmlns:a16="http://schemas.microsoft.com/office/drawing/2014/main" id="{164FD65C-1580-4B39-BA7F-E63812B3AAE9}"/>
              </a:ext>
            </a:extLst>
          </p:cNvPr>
          <p:cNvSpPr/>
          <p:nvPr/>
        </p:nvSpPr>
        <p:spPr>
          <a:xfrm>
            <a:off x="323721" y="895584"/>
            <a:ext cx="2604783" cy="2750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Generate EDA reports</a:t>
            </a:r>
          </a:p>
        </p:txBody>
      </p:sp>
      <p:sp>
        <p:nvSpPr>
          <p:cNvPr id="17" name="Rectangle: Rounded Corners 16">
            <a:extLst>
              <a:ext uri="{FF2B5EF4-FFF2-40B4-BE49-F238E27FC236}">
                <a16:creationId xmlns:a16="http://schemas.microsoft.com/office/drawing/2014/main" id="{3C09ECF8-EF31-4897-A8ED-38B658DB903B}"/>
              </a:ext>
            </a:extLst>
          </p:cNvPr>
          <p:cNvSpPr/>
          <p:nvPr/>
        </p:nvSpPr>
        <p:spPr>
          <a:xfrm>
            <a:off x="6136611" y="887742"/>
            <a:ext cx="2810307" cy="2750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Treating null values</a:t>
            </a:r>
          </a:p>
        </p:txBody>
      </p:sp>
      <p:sp>
        <p:nvSpPr>
          <p:cNvPr id="18" name="Rectangle: Rounded Corners 17">
            <a:extLst>
              <a:ext uri="{FF2B5EF4-FFF2-40B4-BE49-F238E27FC236}">
                <a16:creationId xmlns:a16="http://schemas.microsoft.com/office/drawing/2014/main" id="{801C4190-0046-44F6-AAD3-EE59E3B3A148}"/>
              </a:ext>
            </a:extLst>
          </p:cNvPr>
          <p:cNvSpPr/>
          <p:nvPr/>
        </p:nvSpPr>
        <p:spPr>
          <a:xfrm>
            <a:off x="9130078" y="858436"/>
            <a:ext cx="2883022" cy="31279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Merging short description and description</a:t>
            </a:r>
          </a:p>
        </p:txBody>
      </p:sp>
      <p:sp>
        <p:nvSpPr>
          <p:cNvPr id="21" name="Rectangle: Rounded Corners 20">
            <a:extLst>
              <a:ext uri="{FF2B5EF4-FFF2-40B4-BE49-F238E27FC236}">
                <a16:creationId xmlns:a16="http://schemas.microsoft.com/office/drawing/2014/main" id="{7B4C66BF-5FAD-4322-A654-2111C1AE96B5}"/>
              </a:ext>
            </a:extLst>
          </p:cNvPr>
          <p:cNvSpPr/>
          <p:nvPr/>
        </p:nvSpPr>
        <p:spPr>
          <a:xfrm>
            <a:off x="3055046" y="913016"/>
            <a:ext cx="2883023" cy="25155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Removing duplicates</a:t>
            </a:r>
          </a:p>
        </p:txBody>
      </p:sp>
      <p:sp>
        <p:nvSpPr>
          <p:cNvPr id="22" name="Rectangle: Rounded Corners 21">
            <a:extLst>
              <a:ext uri="{FF2B5EF4-FFF2-40B4-BE49-F238E27FC236}">
                <a16:creationId xmlns:a16="http://schemas.microsoft.com/office/drawing/2014/main" id="{B2D55948-4578-4486-A33C-7982F650E3AC}"/>
              </a:ext>
            </a:extLst>
          </p:cNvPr>
          <p:cNvSpPr/>
          <p:nvPr/>
        </p:nvSpPr>
        <p:spPr>
          <a:xfrm>
            <a:off x="288406" y="1467664"/>
            <a:ext cx="11752976" cy="14616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Further Data Analysis </a:t>
            </a:r>
          </a:p>
        </p:txBody>
      </p:sp>
      <p:sp>
        <p:nvSpPr>
          <p:cNvPr id="23" name="Rectangle: Rounded Corners 22">
            <a:extLst>
              <a:ext uri="{FF2B5EF4-FFF2-40B4-BE49-F238E27FC236}">
                <a16:creationId xmlns:a16="http://schemas.microsoft.com/office/drawing/2014/main" id="{84EAC53F-B422-4BF1-B7AD-2E5C705C4244}"/>
              </a:ext>
            </a:extLst>
          </p:cNvPr>
          <p:cNvSpPr/>
          <p:nvPr/>
        </p:nvSpPr>
        <p:spPr>
          <a:xfrm>
            <a:off x="313081" y="1644191"/>
            <a:ext cx="2608973" cy="27918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Word Cloud</a:t>
            </a:r>
          </a:p>
        </p:txBody>
      </p:sp>
      <p:sp>
        <p:nvSpPr>
          <p:cNvPr id="26" name="Rectangle: Rounded Corners 25">
            <a:extLst>
              <a:ext uri="{FF2B5EF4-FFF2-40B4-BE49-F238E27FC236}">
                <a16:creationId xmlns:a16="http://schemas.microsoft.com/office/drawing/2014/main" id="{0ABCA17A-6AE4-400B-8F3A-3227634C4D8D}"/>
              </a:ext>
            </a:extLst>
          </p:cNvPr>
          <p:cNvSpPr/>
          <p:nvPr/>
        </p:nvSpPr>
        <p:spPr>
          <a:xfrm>
            <a:off x="3091359" y="1635356"/>
            <a:ext cx="2883023" cy="29268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N Gram analysis </a:t>
            </a:r>
          </a:p>
        </p:txBody>
      </p:sp>
      <p:sp>
        <p:nvSpPr>
          <p:cNvPr id="30" name="Rectangle: Rounded Corners 29">
            <a:extLst>
              <a:ext uri="{FF2B5EF4-FFF2-40B4-BE49-F238E27FC236}">
                <a16:creationId xmlns:a16="http://schemas.microsoft.com/office/drawing/2014/main" id="{F54CF091-4C44-4604-8DC8-DE15118840C0}"/>
              </a:ext>
            </a:extLst>
          </p:cNvPr>
          <p:cNvSpPr/>
          <p:nvPr/>
        </p:nvSpPr>
        <p:spPr>
          <a:xfrm>
            <a:off x="6172925" y="1645284"/>
            <a:ext cx="2810307" cy="29268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Assignment Group analysis </a:t>
            </a:r>
          </a:p>
        </p:txBody>
      </p:sp>
      <p:sp>
        <p:nvSpPr>
          <p:cNvPr id="31" name="Rectangle: Rounded Corners 30">
            <a:extLst>
              <a:ext uri="{FF2B5EF4-FFF2-40B4-BE49-F238E27FC236}">
                <a16:creationId xmlns:a16="http://schemas.microsoft.com/office/drawing/2014/main" id="{245E0B04-E195-4133-BCFC-F4C0AD5A8B5B}"/>
              </a:ext>
            </a:extLst>
          </p:cNvPr>
          <p:cNvSpPr/>
          <p:nvPr/>
        </p:nvSpPr>
        <p:spPr>
          <a:xfrm>
            <a:off x="9166391" y="1654286"/>
            <a:ext cx="2883022" cy="29268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Caller analysis </a:t>
            </a:r>
          </a:p>
        </p:txBody>
      </p:sp>
      <p:sp>
        <p:nvSpPr>
          <p:cNvPr id="32" name="Rectangle: Rounded Corners 31">
            <a:extLst>
              <a:ext uri="{FF2B5EF4-FFF2-40B4-BE49-F238E27FC236}">
                <a16:creationId xmlns:a16="http://schemas.microsoft.com/office/drawing/2014/main" id="{7F7B5C5F-61A9-409E-B88C-CD31B75CD483}"/>
              </a:ext>
            </a:extLst>
          </p:cNvPr>
          <p:cNvSpPr/>
          <p:nvPr/>
        </p:nvSpPr>
        <p:spPr>
          <a:xfrm>
            <a:off x="251206" y="2280782"/>
            <a:ext cx="11754905" cy="15771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Data Pre-processing</a:t>
            </a:r>
          </a:p>
        </p:txBody>
      </p:sp>
      <p:sp>
        <p:nvSpPr>
          <p:cNvPr id="33" name="Rectangle: Rounded Corners 32">
            <a:extLst>
              <a:ext uri="{FF2B5EF4-FFF2-40B4-BE49-F238E27FC236}">
                <a16:creationId xmlns:a16="http://schemas.microsoft.com/office/drawing/2014/main" id="{E12D5A93-DEF1-4CE0-BE16-F47C331D6B08}"/>
              </a:ext>
            </a:extLst>
          </p:cNvPr>
          <p:cNvSpPr/>
          <p:nvPr/>
        </p:nvSpPr>
        <p:spPr>
          <a:xfrm>
            <a:off x="297672" y="2482429"/>
            <a:ext cx="3406488"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Fix Encoding</a:t>
            </a:r>
          </a:p>
        </p:txBody>
      </p:sp>
      <p:sp>
        <p:nvSpPr>
          <p:cNvPr id="34" name="Rectangle: Rounded Corners 33">
            <a:extLst>
              <a:ext uri="{FF2B5EF4-FFF2-40B4-BE49-F238E27FC236}">
                <a16:creationId xmlns:a16="http://schemas.microsoft.com/office/drawing/2014/main" id="{F75D5857-CF18-4399-A55E-9A0D68F54DAE}"/>
              </a:ext>
            </a:extLst>
          </p:cNvPr>
          <p:cNvSpPr/>
          <p:nvPr/>
        </p:nvSpPr>
        <p:spPr>
          <a:xfrm>
            <a:off x="259553" y="3036778"/>
            <a:ext cx="11752976" cy="23654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Data Cleaning</a:t>
            </a:r>
          </a:p>
        </p:txBody>
      </p:sp>
      <p:sp>
        <p:nvSpPr>
          <p:cNvPr id="35" name="Rectangle: Rounded Corners 34">
            <a:extLst>
              <a:ext uri="{FF2B5EF4-FFF2-40B4-BE49-F238E27FC236}">
                <a16:creationId xmlns:a16="http://schemas.microsoft.com/office/drawing/2014/main" id="{724635CF-0180-424D-BC51-61DC09C10CD6}"/>
              </a:ext>
            </a:extLst>
          </p:cNvPr>
          <p:cNvSpPr/>
          <p:nvPr/>
        </p:nvSpPr>
        <p:spPr>
          <a:xfrm>
            <a:off x="3782818" y="2478077"/>
            <a:ext cx="3867960"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Detecting Language</a:t>
            </a:r>
          </a:p>
        </p:txBody>
      </p:sp>
      <p:sp>
        <p:nvSpPr>
          <p:cNvPr id="36" name="Rectangle: Rounded Corners 35">
            <a:extLst>
              <a:ext uri="{FF2B5EF4-FFF2-40B4-BE49-F238E27FC236}">
                <a16:creationId xmlns:a16="http://schemas.microsoft.com/office/drawing/2014/main" id="{A62F9CBA-AEEA-43FF-8D64-2BC5D241A11E}"/>
              </a:ext>
            </a:extLst>
          </p:cNvPr>
          <p:cNvSpPr/>
          <p:nvPr/>
        </p:nvSpPr>
        <p:spPr>
          <a:xfrm>
            <a:off x="7784366" y="2489809"/>
            <a:ext cx="4221745"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Translation</a:t>
            </a:r>
          </a:p>
        </p:txBody>
      </p:sp>
      <p:sp>
        <p:nvSpPr>
          <p:cNvPr id="9" name="Rectangle 8">
            <a:extLst>
              <a:ext uri="{FF2B5EF4-FFF2-40B4-BE49-F238E27FC236}">
                <a16:creationId xmlns:a16="http://schemas.microsoft.com/office/drawing/2014/main" id="{6AA1EB7D-ACA4-4CCE-8EB0-A50FA71CD0FC}"/>
              </a:ext>
            </a:extLst>
          </p:cNvPr>
          <p:cNvSpPr/>
          <p:nvPr/>
        </p:nvSpPr>
        <p:spPr>
          <a:xfrm>
            <a:off x="276880" y="690492"/>
            <a:ext cx="11759963" cy="536853"/>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GB"/>
          </a:p>
        </p:txBody>
      </p:sp>
      <p:sp>
        <p:nvSpPr>
          <p:cNvPr id="37" name="Rectangle 36">
            <a:extLst>
              <a:ext uri="{FF2B5EF4-FFF2-40B4-BE49-F238E27FC236}">
                <a16:creationId xmlns:a16="http://schemas.microsoft.com/office/drawing/2014/main" id="{1577082C-849D-4D9E-B86A-9A74C1E8183D}"/>
              </a:ext>
            </a:extLst>
          </p:cNvPr>
          <p:cNvSpPr/>
          <p:nvPr/>
        </p:nvSpPr>
        <p:spPr>
          <a:xfrm>
            <a:off x="292943" y="1457210"/>
            <a:ext cx="11759963" cy="513708"/>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GB"/>
          </a:p>
        </p:txBody>
      </p:sp>
      <p:sp>
        <p:nvSpPr>
          <p:cNvPr id="38" name="Rectangle 37">
            <a:extLst>
              <a:ext uri="{FF2B5EF4-FFF2-40B4-BE49-F238E27FC236}">
                <a16:creationId xmlns:a16="http://schemas.microsoft.com/office/drawing/2014/main" id="{FE49971F-3734-4BD2-9341-B15DE643C3D1}"/>
              </a:ext>
            </a:extLst>
          </p:cNvPr>
          <p:cNvSpPr/>
          <p:nvPr/>
        </p:nvSpPr>
        <p:spPr>
          <a:xfrm>
            <a:off x="251207" y="2269051"/>
            <a:ext cx="11761893" cy="561359"/>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GB"/>
          </a:p>
        </p:txBody>
      </p:sp>
      <p:cxnSp>
        <p:nvCxnSpPr>
          <p:cNvPr id="11" name="Straight Arrow Connector 10">
            <a:extLst>
              <a:ext uri="{FF2B5EF4-FFF2-40B4-BE49-F238E27FC236}">
                <a16:creationId xmlns:a16="http://schemas.microsoft.com/office/drawing/2014/main" id="{56D79F1E-E76C-4794-ADF9-508B9BCFF82C}"/>
              </a:ext>
            </a:extLst>
          </p:cNvPr>
          <p:cNvCxnSpPr>
            <a:cxnSpLocks/>
            <a:stCxn id="9" idx="2"/>
          </p:cNvCxnSpPr>
          <p:nvPr/>
        </p:nvCxnSpPr>
        <p:spPr>
          <a:xfrm>
            <a:off x="6156862" y="1227345"/>
            <a:ext cx="0" cy="223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0AE9C70-0B88-45FB-9430-FD58E0409CE9}"/>
              </a:ext>
            </a:extLst>
          </p:cNvPr>
          <p:cNvCxnSpPr>
            <a:cxnSpLocks/>
            <a:stCxn id="37" idx="2"/>
          </p:cNvCxnSpPr>
          <p:nvPr/>
        </p:nvCxnSpPr>
        <p:spPr>
          <a:xfrm>
            <a:off x="6172925" y="1970918"/>
            <a:ext cx="13272" cy="284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B7E1FBE7-438A-4768-B607-D78251E7D6B8}"/>
              </a:ext>
            </a:extLst>
          </p:cNvPr>
          <p:cNvSpPr/>
          <p:nvPr/>
        </p:nvSpPr>
        <p:spPr>
          <a:xfrm>
            <a:off x="6276397" y="2030714"/>
            <a:ext cx="1092588" cy="20797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200" dirty="0"/>
              <a:t>Word Cloud</a:t>
            </a:r>
          </a:p>
        </p:txBody>
      </p:sp>
      <p:sp>
        <p:nvSpPr>
          <p:cNvPr id="47" name="Rectangle: Rounded Corners 46">
            <a:extLst>
              <a:ext uri="{FF2B5EF4-FFF2-40B4-BE49-F238E27FC236}">
                <a16:creationId xmlns:a16="http://schemas.microsoft.com/office/drawing/2014/main" id="{CDF94956-580B-4B7B-BE2A-2368E08FD970}"/>
              </a:ext>
            </a:extLst>
          </p:cNvPr>
          <p:cNvSpPr/>
          <p:nvPr/>
        </p:nvSpPr>
        <p:spPr>
          <a:xfrm>
            <a:off x="312497" y="3327245"/>
            <a:ext cx="5844364"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Removal of stop words</a:t>
            </a:r>
          </a:p>
        </p:txBody>
      </p:sp>
      <p:sp>
        <p:nvSpPr>
          <p:cNvPr id="48" name="Rectangle: Rounded Corners 47">
            <a:extLst>
              <a:ext uri="{FF2B5EF4-FFF2-40B4-BE49-F238E27FC236}">
                <a16:creationId xmlns:a16="http://schemas.microsoft.com/office/drawing/2014/main" id="{6CF92CCE-1FFD-4AD1-9DF6-6B65D906757E}"/>
              </a:ext>
            </a:extLst>
          </p:cNvPr>
          <p:cNvSpPr/>
          <p:nvPr/>
        </p:nvSpPr>
        <p:spPr>
          <a:xfrm>
            <a:off x="6231167" y="3327246"/>
            <a:ext cx="5760446"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Lemmatization</a:t>
            </a:r>
          </a:p>
        </p:txBody>
      </p:sp>
      <p:sp>
        <p:nvSpPr>
          <p:cNvPr id="43" name="Rectangle 42">
            <a:extLst>
              <a:ext uri="{FF2B5EF4-FFF2-40B4-BE49-F238E27FC236}">
                <a16:creationId xmlns:a16="http://schemas.microsoft.com/office/drawing/2014/main" id="{EAEEA1B2-D897-44E7-9BF3-60C41E1156FA}"/>
              </a:ext>
            </a:extLst>
          </p:cNvPr>
          <p:cNvSpPr/>
          <p:nvPr/>
        </p:nvSpPr>
        <p:spPr>
          <a:xfrm>
            <a:off x="259553" y="3036777"/>
            <a:ext cx="11759963" cy="69079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4" name="Cylinder 43">
            <a:extLst>
              <a:ext uri="{FF2B5EF4-FFF2-40B4-BE49-F238E27FC236}">
                <a16:creationId xmlns:a16="http://schemas.microsoft.com/office/drawing/2014/main" id="{1F091C63-C6DB-46F8-868C-61D1FC564E80}"/>
              </a:ext>
            </a:extLst>
          </p:cNvPr>
          <p:cNvSpPr/>
          <p:nvPr/>
        </p:nvSpPr>
        <p:spPr>
          <a:xfrm>
            <a:off x="5361318" y="83222"/>
            <a:ext cx="1558964" cy="365346"/>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Data</a:t>
            </a:r>
          </a:p>
        </p:txBody>
      </p:sp>
      <p:cxnSp>
        <p:nvCxnSpPr>
          <p:cNvPr id="46" name="Straight Arrow Connector 45">
            <a:extLst>
              <a:ext uri="{FF2B5EF4-FFF2-40B4-BE49-F238E27FC236}">
                <a16:creationId xmlns:a16="http://schemas.microsoft.com/office/drawing/2014/main" id="{BAAF515B-53DD-43E0-A4A4-665FC690B7B3}"/>
              </a:ext>
            </a:extLst>
          </p:cNvPr>
          <p:cNvCxnSpPr>
            <a:cxnSpLocks/>
            <a:stCxn id="44" idx="3"/>
            <a:endCxn id="9" idx="0"/>
          </p:cNvCxnSpPr>
          <p:nvPr/>
        </p:nvCxnSpPr>
        <p:spPr>
          <a:xfrm>
            <a:off x="6140800" y="448568"/>
            <a:ext cx="16062" cy="241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E12D2F8-EC7A-421E-90BB-63F5F815D550}"/>
              </a:ext>
            </a:extLst>
          </p:cNvPr>
          <p:cNvCxnSpPr>
            <a:cxnSpLocks/>
            <a:stCxn id="38" idx="2"/>
          </p:cNvCxnSpPr>
          <p:nvPr/>
        </p:nvCxnSpPr>
        <p:spPr>
          <a:xfrm>
            <a:off x="6132154" y="2830410"/>
            <a:ext cx="4457" cy="214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85C87AB-A370-4CCD-BF85-04018D8DEEC6}"/>
              </a:ext>
            </a:extLst>
          </p:cNvPr>
          <p:cNvCxnSpPr>
            <a:cxnSpLocks/>
            <a:endCxn id="73" idx="0"/>
          </p:cNvCxnSpPr>
          <p:nvPr/>
        </p:nvCxnSpPr>
        <p:spPr>
          <a:xfrm flipH="1">
            <a:off x="6132154" y="3727568"/>
            <a:ext cx="8814" cy="252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Rectangle: Rounded Corners 68">
            <a:extLst>
              <a:ext uri="{FF2B5EF4-FFF2-40B4-BE49-F238E27FC236}">
                <a16:creationId xmlns:a16="http://schemas.microsoft.com/office/drawing/2014/main" id="{2C175D3C-A889-4920-9BCC-60877399C3F3}"/>
              </a:ext>
            </a:extLst>
          </p:cNvPr>
          <p:cNvSpPr/>
          <p:nvPr/>
        </p:nvSpPr>
        <p:spPr>
          <a:xfrm>
            <a:off x="252172" y="3980473"/>
            <a:ext cx="11752976" cy="2194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Data Preparation</a:t>
            </a:r>
          </a:p>
        </p:txBody>
      </p:sp>
      <p:sp>
        <p:nvSpPr>
          <p:cNvPr id="70" name="Rectangle: Rounded Corners 69">
            <a:extLst>
              <a:ext uri="{FF2B5EF4-FFF2-40B4-BE49-F238E27FC236}">
                <a16:creationId xmlns:a16="http://schemas.microsoft.com/office/drawing/2014/main" id="{AD429B5A-5C9E-48DD-84F8-CCC15555BCB3}"/>
              </a:ext>
            </a:extLst>
          </p:cNvPr>
          <p:cNvSpPr/>
          <p:nvPr/>
        </p:nvSpPr>
        <p:spPr>
          <a:xfrm>
            <a:off x="306526" y="4263178"/>
            <a:ext cx="2405273"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Named Entity Recognition</a:t>
            </a:r>
          </a:p>
        </p:txBody>
      </p:sp>
      <p:sp>
        <p:nvSpPr>
          <p:cNvPr id="71" name="Rectangle: Rounded Corners 70">
            <a:extLst>
              <a:ext uri="{FF2B5EF4-FFF2-40B4-BE49-F238E27FC236}">
                <a16:creationId xmlns:a16="http://schemas.microsoft.com/office/drawing/2014/main" id="{E2B279CA-B225-4F16-ABA6-4198C38096FF}"/>
              </a:ext>
            </a:extLst>
          </p:cNvPr>
          <p:cNvSpPr/>
          <p:nvPr/>
        </p:nvSpPr>
        <p:spPr>
          <a:xfrm>
            <a:off x="2845440" y="4263179"/>
            <a:ext cx="1760170"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POS Tagging </a:t>
            </a:r>
          </a:p>
        </p:txBody>
      </p:sp>
      <p:sp>
        <p:nvSpPr>
          <p:cNvPr id="72" name="Rectangle: Rounded Corners 71">
            <a:extLst>
              <a:ext uri="{FF2B5EF4-FFF2-40B4-BE49-F238E27FC236}">
                <a16:creationId xmlns:a16="http://schemas.microsoft.com/office/drawing/2014/main" id="{EB6871D5-E94D-4560-91E1-119FC88DA56F}"/>
              </a:ext>
            </a:extLst>
          </p:cNvPr>
          <p:cNvSpPr/>
          <p:nvPr/>
        </p:nvSpPr>
        <p:spPr>
          <a:xfrm>
            <a:off x="4722756" y="4263179"/>
            <a:ext cx="1688979"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Label Encoding </a:t>
            </a:r>
          </a:p>
        </p:txBody>
      </p:sp>
      <p:sp>
        <p:nvSpPr>
          <p:cNvPr id="73" name="Rectangle 72">
            <a:extLst>
              <a:ext uri="{FF2B5EF4-FFF2-40B4-BE49-F238E27FC236}">
                <a16:creationId xmlns:a16="http://schemas.microsoft.com/office/drawing/2014/main" id="{EB1F0452-05F4-4567-9E85-836F42E58541}"/>
              </a:ext>
            </a:extLst>
          </p:cNvPr>
          <p:cNvSpPr/>
          <p:nvPr/>
        </p:nvSpPr>
        <p:spPr>
          <a:xfrm>
            <a:off x="252172" y="3980473"/>
            <a:ext cx="11759963" cy="69079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74" name="Rectangle: Rounded Corners 73">
            <a:extLst>
              <a:ext uri="{FF2B5EF4-FFF2-40B4-BE49-F238E27FC236}">
                <a16:creationId xmlns:a16="http://schemas.microsoft.com/office/drawing/2014/main" id="{CFEB1AD9-EB02-4B4F-B8A2-B8947311CBB8}"/>
              </a:ext>
            </a:extLst>
          </p:cNvPr>
          <p:cNvSpPr/>
          <p:nvPr/>
        </p:nvSpPr>
        <p:spPr>
          <a:xfrm>
            <a:off x="6601163" y="4276026"/>
            <a:ext cx="1688980"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TFIDF Vectorizer</a:t>
            </a:r>
          </a:p>
        </p:txBody>
      </p:sp>
      <p:sp>
        <p:nvSpPr>
          <p:cNvPr id="75" name="Rectangle: Rounded Corners 74">
            <a:extLst>
              <a:ext uri="{FF2B5EF4-FFF2-40B4-BE49-F238E27FC236}">
                <a16:creationId xmlns:a16="http://schemas.microsoft.com/office/drawing/2014/main" id="{B28E3B1B-FE56-4C84-9F07-720D8C4BE590}"/>
              </a:ext>
            </a:extLst>
          </p:cNvPr>
          <p:cNvSpPr/>
          <p:nvPr/>
        </p:nvSpPr>
        <p:spPr>
          <a:xfrm>
            <a:off x="8407289" y="4269876"/>
            <a:ext cx="1688981"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err="1"/>
              <a:t>GloVe</a:t>
            </a:r>
            <a:r>
              <a:rPr lang="en-GB" sz="1050" dirty="0"/>
              <a:t> Embeddings</a:t>
            </a:r>
          </a:p>
        </p:txBody>
      </p:sp>
      <p:sp>
        <p:nvSpPr>
          <p:cNvPr id="76" name="Rectangle: Rounded Corners 75">
            <a:extLst>
              <a:ext uri="{FF2B5EF4-FFF2-40B4-BE49-F238E27FC236}">
                <a16:creationId xmlns:a16="http://schemas.microsoft.com/office/drawing/2014/main" id="{5912FB4F-78AC-47AD-9B84-304E5EBE08EB}"/>
              </a:ext>
            </a:extLst>
          </p:cNvPr>
          <p:cNvSpPr/>
          <p:nvPr/>
        </p:nvSpPr>
        <p:spPr>
          <a:xfrm>
            <a:off x="10213416" y="4269877"/>
            <a:ext cx="1764497"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Treating class imbalance</a:t>
            </a:r>
          </a:p>
        </p:txBody>
      </p:sp>
      <p:sp>
        <p:nvSpPr>
          <p:cNvPr id="87" name="Rectangle: Rounded Corners 86">
            <a:extLst>
              <a:ext uri="{FF2B5EF4-FFF2-40B4-BE49-F238E27FC236}">
                <a16:creationId xmlns:a16="http://schemas.microsoft.com/office/drawing/2014/main" id="{F42CFAF4-D7E1-48E9-B922-4F471F40F56E}"/>
              </a:ext>
            </a:extLst>
          </p:cNvPr>
          <p:cNvSpPr/>
          <p:nvPr/>
        </p:nvSpPr>
        <p:spPr>
          <a:xfrm>
            <a:off x="251206" y="4914385"/>
            <a:ext cx="11752976" cy="14956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Modelling / Classifiers</a:t>
            </a:r>
          </a:p>
        </p:txBody>
      </p:sp>
      <p:sp>
        <p:nvSpPr>
          <p:cNvPr id="88" name="Rectangle: Rounded Corners 87">
            <a:extLst>
              <a:ext uri="{FF2B5EF4-FFF2-40B4-BE49-F238E27FC236}">
                <a16:creationId xmlns:a16="http://schemas.microsoft.com/office/drawing/2014/main" id="{7B4F563F-F86A-41E3-A2EE-291463A53455}"/>
              </a:ext>
            </a:extLst>
          </p:cNvPr>
          <p:cNvSpPr/>
          <p:nvPr/>
        </p:nvSpPr>
        <p:spPr>
          <a:xfrm>
            <a:off x="323721" y="5106542"/>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Multinomial Naïve Bayes</a:t>
            </a:r>
          </a:p>
        </p:txBody>
      </p:sp>
      <p:sp>
        <p:nvSpPr>
          <p:cNvPr id="89" name="Rectangle: Rounded Corners 88">
            <a:extLst>
              <a:ext uri="{FF2B5EF4-FFF2-40B4-BE49-F238E27FC236}">
                <a16:creationId xmlns:a16="http://schemas.microsoft.com/office/drawing/2014/main" id="{704B286E-4D19-4442-BBF8-232D92A1922C}"/>
              </a:ext>
            </a:extLst>
          </p:cNvPr>
          <p:cNvSpPr/>
          <p:nvPr/>
        </p:nvSpPr>
        <p:spPr>
          <a:xfrm>
            <a:off x="1925165" y="5088284"/>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SVM</a:t>
            </a:r>
          </a:p>
        </p:txBody>
      </p:sp>
      <p:sp>
        <p:nvSpPr>
          <p:cNvPr id="90" name="Rectangle: Rounded Corners 89">
            <a:extLst>
              <a:ext uri="{FF2B5EF4-FFF2-40B4-BE49-F238E27FC236}">
                <a16:creationId xmlns:a16="http://schemas.microsoft.com/office/drawing/2014/main" id="{2FFF05F7-6120-47F4-9B22-0DF46FFFAA5E}"/>
              </a:ext>
            </a:extLst>
          </p:cNvPr>
          <p:cNvSpPr/>
          <p:nvPr/>
        </p:nvSpPr>
        <p:spPr>
          <a:xfrm>
            <a:off x="3526609" y="5104740"/>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KNN</a:t>
            </a:r>
          </a:p>
        </p:txBody>
      </p:sp>
      <p:sp>
        <p:nvSpPr>
          <p:cNvPr id="91" name="Rectangle 90">
            <a:extLst>
              <a:ext uri="{FF2B5EF4-FFF2-40B4-BE49-F238E27FC236}">
                <a16:creationId xmlns:a16="http://schemas.microsoft.com/office/drawing/2014/main" id="{FF07758B-7B08-4A5C-A56F-B7079AE78BF2}"/>
              </a:ext>
            </a:extLst>
          </p:cNvPr>
          <p:cNvSpPr/>
          <p:nvPr/>
        </p:nvSpPr>
        <p:spPr>
          <a:xfrm>
            <a:off x="251206" y="4914385"/>
            <a:ext cx="11759963" cy="100746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92" name="Rectangle: Rounded Corners 91">
            <a:extLst>
              <a:ext uri="{FF2B5EF4-FFF2-40B4-BE49-F238E27FC236}">
                <a16:creationId xmlns:a16="http://schemas.microsoft.com/office/drawing/2014/main" id="{5B518080-61CB-460E-ABDA-29C13F515378}"/>
              </a:ext>
            </a:extLst>
          </p:cNvPr>
          <p:cNvSpPr/>
          <p:nvPr/>
        </p:nvSpPr>
        <p:spPr>
          <a:xfrm>
            <a:off x="5131763" y="5114527"/>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SGD</a:t>
            </a:r>
          </a:p>
        </p:txBody>
      </p:sp>
      <p:sp>
        <p:nvSpPr>
          <p:cNvPr id="93" name="Rectangle: Rounded Corners 92">
            <a:extLst>
              <a:ext uri="{FF2B5EF4-FFF2-40B4-BE49-F238E27FC236}">
                <a16:creationId xmlns:a16="http://schemas.microsoft.com/office/drawing/2014/main" id="{D8F01E29-F157-4A36-BDA8-B9859BAA7170}"/>
              </a:ext>
            </a:extLst>
          </p:cNvPr>
          <p:cNvSpPr/>
          <p:nvPr/>
        </p:nvSpPr>
        <p:spPr>
          <a:xfrm>
            <a:off x="6736917" y="5114526"/>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Random Forest</a:t>
            </a:r>
          </a:p>
        </p:txBody>
      </p:sp>
      <p:sp>
        <p:nvSpPr>
          <p:cNvPr id="94" name="Rectangle: Rounded Corners 93">
            <a:extLst>
              <a:ext uri="{FF2B5EF4-FFF2-40B4-BE49-F238E27FC236}">
                <a16:creationId xmlns:a16="http://schemas.microsoft.com/office/drawing/2014/main" id="{92F43659-8755-4593-9BEF-ABD737A87A71}"/>
              </a:ext>
            </a:extLst>
          </p:cNvPr>
          <p:cNvSpPr/>
          <p:nvPr/>
        </p:nvSpPr>
        <p:spPr>
          <a:xfrm>
            <a:off x="8342072" y="5103151"/>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err="1"/>
              <a:t>XgBoost</a:t>
            </a:r>
            <a:endParaRPr lang="en-GB" sz="1050" dirty="0"/>
          </a:p>
        </p:txBody>
      </p:sp>
      <p:sp>
        <p:nvSpPr>
          <p:cNvPr id="95" name="Rectangle: Rounded Corners 94">
            <a:extLst>
              <a:ext uri="{FF2B5EF4-FFF2-40B4-BE49-F238E27FC236}">
                <a16:creationId xmlns:a16="http://schemas.microsoft.com/office/drawing/2014/main" id="{E31FE640-20D1-44B1-8F12-69EC61132A9F}"/>
              </a:ext>
            </a:extLst>
          </p:cNvPr>
          <p:cNvSpPr/>
          <p:nvPr/>
        </p:nvSpPr>
        <p:spPr>
          <a:xfrm>
            <a:off x="9943516" y="5103150"/>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Bagging</a:t>
            </a:r>
          </a:p>
        </p:txBody>
      </p:sp>
      <p:sp>
        <p:nvSpPr>
          <p:cNvPr id="96" name="Rectangle: Rounded Corners 95">
            <a:extLst>
              <a:ext uri="{FF2B5EF4-FFF2-40B4-BE49-F238E27FC236}">
                <a16:creationId xmlns:a16="http://schemas.microsoft.com/office/drawing/2014/main" id="{4DC7658D-2935-4E3B-8E6A-DCC20BB3E161}"/>
              </a:ext>
            </a:extLst>
          </p:cNvPr>
          <p:cNvSpPr/>
          <p:nvPr/>
        </p:nvSpPr>
        <p:spPr>
          <a:xfrm>
            <a:off x="323721" y="5531867"/>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Boosting</a:t>
            </a:r>
          </a:p>
        </p:txBody>
      </p:sp>
      <p:sp>
        <p:nvSpPr>
          <p:cNvPr id="97" name="Rectangle: Rounded Corners 96">
            <a:extLst>
              <a:ext uri="{FF2B5EF4-FFF2-40B4-BE49-F238E27FC236}">
                <a16:creationId xmlns:a16="http://schemas.microsoft.com/office/drawing/2014/main" id="{8109B1E2-D57A-4557-B2D1-0456ADCD5751}"/>
              </a:ext>
            </a:extLst>
          </p:cNvPr>
          <p:cNvSpPr/>
          <p:nvPr/>
        </p:nvSpPr>
        <p:spPr>
          <a:xfrm>
            <a:off x="1925165" y="5565828"/>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Decision Tree</a:t>
            </a:r>
          </a:p>
        </p:txBody>
      </p:sp>
      <p:sp>
        <p:nvSpPr>
          <p:cNvPr id="98" name="Rectangle: Rounded Corners 97">
            <a:extLst>
              <a:ext uri="{FF2B5EF4-FFF2-40B4-BE49-F238E27FC236}">
                <a16:creationId xmlns:a16="http://schemas.microsoft.com/office/drawing/2014/main" id="{BEDBF0A3-D25D-404D-A21F-D2167822B0C7}"/>
              </a:ext>
            </a:extLst>
          </p:cNvPr>
          <p:cNvSpPr/>
          <p:nvPr/>
        </p:nvSpPr>
        <p:spPr>
          <a:xfrm>
            <a:off x="3526609" y="5580809"/>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Stacking </a:t>
            </a:r>
          </a:p>
        </p:txBody>
      </p:sp>
      <p:sp>
        <p:nvSpPr>
          <p:cNvPr id="99" name="Rectangle: Rounded Corners 98">
            <a:extLst>
              <a:ext uri="{FF2B5EF4-FFF2-40B4-BE49-F238E27FC236}">
                <a16:creationId xmlns:a16="http://schemas.microsoft.com/office/drawing/2014/main" id="{739838FC-78C6-49E6-B2EA-F413669D7566}"/>
              </a:ext>
            </a:extLst>
          </p:cNvPr>
          <p:cNvSpPr/>
          <p:nvPr/>
        </p:nvSpPr>
        <p:spPr>
          <a:xfrm>
            <a:off x="5128053" y="5565828"/>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CNN</a:t>
            </a:r>
          </a:p>
        </p:txBody>
      </p:sp>
      <p:sp>
        <p:nvSpPr>
          <p:cNvPr id="100" name="Rectangle: Rounded Corners 99">
            <a:extLst>
              <a:ext uri="{FF2B5EF4-FFF2-40B4-BE49-F238E27FC236}">
                <a16:creationId xmlns:a16="http://schemas.microsoft.com/office/drawing/2014/main" id="{CA10E61D-8ED8-47AF-A7AA-B29BEFB638D3}"/>
              </a:ext>
            </a:extLst>
          </p:cNvPr>
          <p:cNvSpPr/>
          <p:nvPr/>
        </p:nvSpPr>
        <p:spPr>
          <a:xfrm>
            <a:off x="6736917" y="5580809"/>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LSTM</a:t>
            </a:r>
          </a:p>
        </p:txBody>
      </p:sp>
      <p:sp>
        <p:nvSpPr>
          <p:cNvPr id="101" name="Rectangle: Rounded Corners 100">
            <a:extLst>
              <a:ext uri="{FF2B5EF4-FFF2-40B4-BE49-F238E27FC236}">
                <a16:creationId xmlns:a16="http://schemas.microsoft.com/office/drawing/2014/main" id="{ECC0CBF1-F7FE-4A1E-87C9-2FE82CC882B1}"/>
              </a:ext>
            </a:extLst>
          </p:cNvPr>
          <p:cNvSpPr/>
          <p:nvPr/>
        </p:nvSpPr>
        <p:spPr>
          <a:xfrm>
            <a:off x="8342072" y="5582584"/>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GRU</a:t>
            </a:r>
          </a:p>
        </p:txBody>
      </p:sp>
      <p:sp>
        <p:nvSpPr>
          <p:cNvPr id="102" name="Rectangle: Rounded Corners 101">
            <a:extLst>
              <a:ext uri="{FF2B5EF4-FFF2-40B4-BE49-F238E27FC236}">
                <a16:creationId xmlns:a16="http://schemas.microsoft.com/office/drawing/2014/main" id="{0375B566-8F1F-4174-BAE2-67C5C7394D47}"/>
              </a:ext>
            </a:extLst>
          </p:cNvPr>
          <p:cNvSpPr/>
          <p:nvPr/>
        </p:nvSpPr>
        <p:spPr>
          <a:xfrm>
            <a:off x="9943516" y="5591353"/>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DISTILBERT </a:t>
            </a:r>
          </a:p>
        </p:txBody>
      </p:sp>
      <p:sp>
        <p:nvSpPr>
          <p:cNvPr id="119" name="Rectangle: Rounded Corners 118">
            <a:extLst>
              <a:ext uri="{FF2B5EF4-FFF2-40B4-BE49-F238E27FC236}">
                <a16:creationId xmlns:a16="http://schemas.microsoft.com/office/drawing/2014/main" id="{1BC0CF78-CA05-42B5-AAC1-A2A7ECB26FF8}"/>
              </a:ext>
            </a:extLst>
          </p:cNvPr>
          <p:cNvSpPr/>
          <p:nvPr/>
        </p:nvSpPr>
        <p:spPr>
          <a:xfrm>
            <a:off x="219082" y="6224699"/>
            <a:ext cx="11752976" cy="2194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Model Evaluation Metrics</a:t>
            </a:r>
          </a:p>
        </p:txBody>
      </p:sp>
      <p:sp>
        <p:nvSpPr>
          <p:cNvPr id="120" name="Rectangle: Rounded Corners 119">
            <a:extLst>
              <a:ext uri="{FF2B5EF4-FFF2-40B4-BE49-F238E27FC236}">
                <a16:creationId xmlns:a16="http://schemas.microsoft.com/office/drawing/2014/main" id="{535E187B-C655-466A-A0E3-9A4CBBD8610F}"/>
              </a:ext>
            </a:extLst>
          </p:cNvPr>
          <p:cNvSpPr/>
          <p:nvPr/>
        </p:nvSpPr>
        <p:spPr>
          <a:xfrm>
            <a:off x="279563" y="6489934"/>
            <a:ext cx="1670609"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Accuracy</a:t>
            </a:r>
          </a:p>
        </p:txBody>
      </p:sp>
      <p:sp>
        <p:nvSpPr>
          <p:cNvPr id="121" name="Rectangle: Rounded Corners 120">
            <a:extLst>
              <a:ext uri="{FF2B5EF4-FFF2-40B4-BE49-F238E27FC236}">
                <a16:creationId xmlns:a16="http://schemas.microsoft.com/office/drawing/2014/main" id="{9F3643B4-BF2A-4267-A106-1C2BB813F804}"/>
              </a:ext>
            </a:extLst>
          </p:cNvPr>
          <p:cNvSpPr/>
          <p:nvPr/>
        </p:nvSpPr>
        <p:spPr>
          <a:xfrm>
            <a:off x="2137267" y="6484887"/>
            <a:ext cx="2301572"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F1 score (Precision Recall )</a:t>
            </a:r>
          </a:p>
        </p:txBody>
      </p:sp>
      <p:sp>
        <p:nvSpPr>
          <p:cNvPr id="122" name="Rectangle: Rounded Corners 121">
            <a:extLst>
              <a:ext uri="{FF2B5EF4-FFF2-40B4-BE49-F238E27FC236}">
                <a16:creationId xmlns:a16="http://schemas.microsoft.com/office/drawing/2014/main" id="{D07D4139-D1D6-4B55-892F-15E23471F34E}"/>
              </a:ext>
            </a:extLst>
          </p:cNvPr>
          <p:cNvSpPr/>
          <p:nvPr/>
        </p:nvSpPr>
        <p:spPr>
          <a:xfrm>
            <a:off x="4645810" y="6489515"/>
            <a:ext cx="2301572"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Type I errors</a:t>
            </a:r>
          </a:p>
        </p:txBody>
      </p:sp>
      <p:sp>
        <p:nvSpPr>
          <p:cNvPr id="123" name="Rectangle 122">
            <a:extLst>
              <a:ext uri="{FF2B5EF4-FFF2-40B4-BE49-F238E27FC236}">
                <a16:creationId xmlns:a16="http://schemas.microsoft.com/office/drawing/2014/main" id="{D0F12A3B-027D-4625-8356-2375178988E7}"/>
              </a:ext>
            </a:extLst>
          </p:cNvPr>
          <p:cNvSpPr/>
          <p:nvPr/>
        </p:nvSpPr>
        <p:spPr>
          <a:xfrm>
            <a:off x="225209" y="6207229"/>
            <a:ext cx="11759963" cy="62240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124" name="Rectangle: Rounded Corners 123">
            <a:extLst>
              <a:ext uri="{FF2B5EF4-FFF2-40B4-BE49-F238E27FC236}">
                <a16:creationId xmlns:a16="http://schemas.microsoft.com/office/drawing/2014/main" id="{935E0BF5-272E-41B5-B1DE-78172D14C949}"/>
              </a:ext>
            </a:extLst>
          </p:cNvPr>
          <p:cNvSpPr/>
          <p:nvPr/>
        </p:nvSpPr>
        <p:spPr>
          <a:xfrm>
            <a:off x="7134476" y="6496633"/>
            <a:ext cx="2301572"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Type II Errors</a:t>
            </a:r>
          </a:p>
        </p:txBody>
      </p:sp>
      <p:sp>
        <p:nvSpPr>
          <p:cNvPr id="125" name="Rectangle: Rounded Corners 124">
            <a:extLst>
              <a:ext uri="{FF2B5EF4-FFF2-40B4-BE49-F238E27FC236}">
                <a16:creationId xmlns:a16="http://schemas.microsoft.com/office/drawing/2014/main" id="{5DB33473-9292-43D0-A8C0-04192C678392}"/>
              </a:ext>
            </a:extLst>
          </p:cNvPr>
          <p:cNvSpPr/>
          <p:nvPr/>
        </p:nvSpPr>
        <p:spPr>
          <a:xfrm>
            <a:off x="9623142" y="6489516"/>
            <a:ext cx="2301572"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Loss</a:t>
            </a:r>
          </a:p>
        </p:txBody>
      </p:sp>
      <p:cxnSp>
        <p:nvCxnSpPr>
          <p:cNvPr id="135" name="Straight Arrow Connector 134">
            <a:extLst>
              <a:ext uri="{FF2B5EF4-FFF2-40B4-BE49-F238E27FC236}">
                <a16:creationId xmlns:a16="http://schemas.microsoft.com/office/drawing/2014/main" id="{227C906B-AA54-4BC8-894E-26B5E18A8FA0}"/>
              </a:ext>
            </a:extLst>
          </p:cNvPr>
          <p:cNvCxnSpPr>
            <a:cxnSpLocks/>
            <a:stCxn id="73" idx="2"/>
            <a:endCxn id="91" idx="0"/>
          </p:cNvCxnSpPr>
          <p:nvPr/>
        </p:nvCxnSpPr>
        <p:spPr>
          <a:xfrm flipH="1">
            <a:off x="6131188" y="4671264"/>
            <a:ext cx="966" cy="243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29405DD2-DB46-43E6-879B-B5CFED88880B}"/>
              </a:ext>
            </a:extLst>
          </p:cNvPr>
          <p:cNvCxnSpPr>
            <a:cxnSpLocks/>
          </p:cNvCxnSpPr>
          <p:nvPr/>
        </p:nvCxnSpPr>
        <p:spPr>
          <a:xfrm flipH="1">
            <a:off x="6148938" y="5946997"/>
            <a:ext cx="966" cy="243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Rectangle: Rounded Corners 139">
            <a:extLst>
              <a:ext uri="{FF2B5EF4-FFF2-40B4-BE49-F238E27FC236}">
                <a16:creationId xmlns:a16="http://schemas.microsoft.com/office/drawing/2014/main" id="{9675D695-E3D2-44C2-A043-2E70B5EE610F}"/>
              </a:ext>
            </a:extLst>
          </p:cNvPr>
          <p:cNvSpPr/>
          <p:nvPr/>
        </p:nvSpPr>
        <p:spPr>
          <a:xfrm>
            <a:off x="1672683" y="5947009"/>
            <a:ext cx="2014452" cy="20797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200" dirty="0"/>
              <a:t>Hyperparameter Tuning</a:t>
            </a:r>
          </a:p>
        </p:txBody>
      </p:sp>
      <p:sp>
        <p:nvSpPr>
          <p:cNvPr id="141" name="Rectangle: Rounded Corners 140">
            <a:extLst>
              <a:ext uri="{FF2B5EF4-FFF2-40B4-BE49-F238E27FC236}">
                <a16:creationId xmlns:a16="http://schemas.microsoft.com/office/drawing/2014/main" id="{15A15CF2-1227-4E90-A2FD-F78FE6C7BC6E}"/>
              </a:ext>
            </a:extLst>
          </p:cNvPr>
          <p:cNvSpPr/>
          <p:nvPr/>
        </p:nvSpPr>
        <p:spPr>
          <a:xfrm>
            <a:off x="3990655" y="5962632"/>
            <a:ext cx="1854763" cy="20797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200" dirty="0"/>
              <a:t>Ensemble Method</a:t>
            </a:r>
          </a:p>
        </p:txBody>
      </p:sp>
      <p:sp>
        <p:nvSpPr>
          <p:cNvPr id="142" name="Rectangle: Rounded Corners 141">
            <a:extLst>
              <a:ext uri="{FF2B5EF4-FFF2-40B4-BE49-F238E27FC236}">
                <a16:creationId xmlns:a16="http://schemas.microsoft.com/office/drawing/2014/main" id="{979B82F8-5279-4071-8AA9-C651CF087215}"/>
              </a:ext>
            </a:extLst>
          </p:cNvPr>
          <p:cNvSpPr/>
          <p:nvPr/>
        </p:nvSpPr>
        <p:spPr>
          <a:xfrm>
            <a:off x="6595869" y="5949431"/>
            <a:ext cx="3021134" cy="20797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200" dirty="0"/>
              <a:t>Model comparison charts</a:t>
            </a:r>
          </a:p>
        </p:txBody>
      </p:sp>
    </p:spTree>
    <p:extLst>
      <p:ext uri="{BB962C8B-B14F-4D97-AF65-F5344CB8AC3E}">
        <p14:creationId xmlns:p14="http://schemas.microsoft.com/office/powerpoint/2010/main" val="1039862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7BDA9-E98D-450C-A95C-EFD83D798734}"/>
              </a:ext>
            </a:extLst>
          </p:cNvPr>
          <p:cNvSpPr>
            <a:spLocks noGrp="1"/>
          </p:cNvSpPr>
          <p:nvPr>
            <p:ph type="title"/>
          </p:nvPr>
        </p:nvSpPr>
        <p:spPr>
          <a:xfrm>
            <a:off x="360027" y="130233"/>
            <a:ext cx="10515600" cy="633165"/>
          </a:xfrm>
        </p:spPr>
        <p:txBody>
          <a:bodyPr>
            <a:normAutofit/>
          </a:bodyPr>
          <a:lstStyle/>
          <a:p>
            <a:r>
              <a:rPr lang="en-GB" sz="3600" b="1" dirty="0">
                <a:solidFill>
                  <a:srgbClr val="212121"/>
                </a:solidFill>
                <a:latin typeface="+mn-lt"/>
                <a:ea typeface="+mn-ea"/>
                <a:cs typeface="+mn-cs"/>
              </a:rPr>
              <a:t>Model comparison to Benchmark</a:t>
            </a:r>
          </a:p>
        </p:txBody>
      </p:sp>
      <p:pic>
        <p:nvPicPr>
          <p:cNvPr id="12" name="Picture 11">
            <a:extLst>
              <a:ext uri="{FF2B5EF4-FFF2-40B4-BE49-F238E27FC236}">
                <a16:creationId xmlns:a16="http://schemas.microsoft.com/office/drawing/2014/main" id="{7D30C200-3CC7-4A83-84A0-93524E322B11}"/>
              </a:ext>
            </a:extLst>
          </p:cNvPr>
          <p:cNvPicPr>
            <a:picLocks noChangeAspect="1"/>
          </p:cNvPicPr>
          <p:nvPr/>
        </p:nvPicPr>
        <p:blipFill rotWithShape="1">
          <a:blip r:embed="rId2"/>
          <a:srcRect t="16083"/>
          <a:stretch/>
        </p:blipFill>
        <p:spPr>
          <a:xfrm>
            <a:off x="3957739" y="1048278"/>
            <a:ext cx="4276520" cy="1757893"/>
          </a:xfrm>
          <a:prstGeom prst="rect">
            <a:avLst/>
          </a:prstGeom>
        </p:spPr>
      </p:pic>
      <p:sp>
        <p:nvSpPr>
          <p:cNvPr id="13" name="Rectangle: Rounded Corners 12">
            <a:extLst>
              <a:ext uri="{FF2B5EF4-FFF2-40B4-BE49-F238E27FC236}">
                <a16:creationId xmlns:a16="http://schemas.microsoft.com/office/drawing/2014/main" id="{BB1DCB9C-482D-4F39-88E3-814000A180C5}"/>
              </a:ext>
            </a:extLst>
          </p:cNvPr>
          <p:cNvSpPr/>
          <p:nvPr/>
        </p:nvSpPr>
        <p:spPr>
          <a:xfrm>
            <a:off x="3348086" y="746447"/>
            <a:ext cx="5495827" cy="30183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Cohen Kappa Benchmark </a:t>
            </a:r>
          </a:p>
        </p:txBody>
      </p:sp>
      <p:pic>
        <p:nvPicPr>
          <p:cNvPr id="18" name="Picture 17">
            <a:extLst>
              <a:ext uri="{FF2B5EF4-FFF2-40B4-BE49-F238E27FC236}">
                <a16:creationId xmlns:a16="http://schemas.microsoft.com/office/drawing/2014/main" id="{9B04028C-2131-4C43-8D7E-0B3D9F7A6047}"/>
              </a:ext>
            </a:extLst>
          </p:cNvPr>
          <p:cNvPicPr>
            <a:picLocks noChangeAspect="1"/>
          </p:cNvPicPr>
          <p:nvPr/>
        </p:nvPicPr>
        <p:blipFill>
          <a:blip r:embed="rId3"/>
          <a:stretch>
            <a:fillRect/>
          </a:stretch>
        </p:blipFill>
        <p:spPr>
          <a:xfrm>
            <a:off x="2083664" y="2730353"/>
            <a:ext cx="8024670" cy="3171039"/>
          </a:xfrm>
          <a:prstGeom prst="rect">
            <a:avLst/>
          </a:prstGeom>
        </p:spPr>
      </p:pic>
      <p:sp>
        <p:nvSpPr>
          <p:cNvPr id="19" name="Rectangle: Rounded Corners 18">
            <a:extLst>
              <a:ext uri="{FF2B5EF4-FFF2-40B4-BE49-F238E27FC236}">
                <a16:creationId xmlns:a16="http://schemas.microsoft.com/office/drawing/2014/main" id="{354DDD5E-A499-4F05-8EA2-31FA4848593C}"/>
              </a:ext>
            </a:extLst>
          </p:cNvPr>
          <p:cNvSpPr/>
          <p:nvPr/>
        </p:nvSpPr>
        <p:spPr>
          <a:xfrm>
            <a:off x="276837" y="5809722"/>
            <a:ext cx="11451916" cy="9566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From above we see that the above classifiers based on the Cohen Kappa benchmark has an </a:t>
            </a:r>
            <a:r>
              <a:rPr lang="en-GB" b="1" i="1" dirty="0"/>
              <a:t>agreement</a:t>
            </a:r>
            <a:r>
              <a:rPr lang="en-GB" dirty="0"/>
              <a:t> of </a:t>
            </a:r>
            <a:r>
              <a:rPr lang="en-GB" b="1" i="1" dirty="0"/>
              <a:t>almost perfect </a:t>
            </a:r>
            <a:r>
              <a:rPr lang="en-GB" dirty="0"/>
              <a:t>and The </a:t>
            </a:r>
            <a:r>
              <a:rPr lang="en-GB" b="1" i="1" dirty="0"/>
              <a:t>interpretation</a:t>
            </a:r>
            <a:r>
              <a:rPr lang="en-GB" dirty="0"/>
              <a:t> is also </a:t>
            </a:r>
            <a:r>
              <a:rPr lang="en-GB" b="1" i="1" dirty="0"/>
              <a:t>almost perfect</a:t>
            </a:r>
            <a:r>
              <a:rPr lang="en-GB" dirty="0"/>
              <a:t>. </a:t>
            </a:r>
          </a:p>
        </p:txBody>
      </p:sp>
    </p:spTree>
    <p:extLst>
      <p:ext uri="{BB962C8B-B14F-4D97-AF65-F5344CB8AC3E}">
        <p14:creationId xmlns:p14="http://schemas.microsoft.com/office/powerpoint/2010/main" val="1668029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F1A59-3B84-488D-8C6A-BAF60852759C}"/>
              </a:ext>
            </a:extLst>
          </p:cNvPr>
          <p:cNvSpPr>
            <a:spLocks noGrp="1"/>
          </p:cNvSpPr>
          <p:nvPr>
            <p:ph type="title"/>
          </p:nvPr>
        </p:nvSpPr>
        <p:spPr>
          <a:xfrm>
            <a:off x="418751" y="56261"/>
            <a:ext cx="10515600" cy="624776"/>
          </a:xfrm>
        </p:spPr>
        <p:txBody>
          <a:bodyPr>
            <a:normAutofit fontScale="90000"/>
          </a:bodyPr>
          <a:lstStyle/>
          <a:p>
            <a:r>
              <a:rPr lang="en-GB" sz="4000" b="1" dirty="0">
                <a:solidFill>
                  <a:srgbClr val="212121"/>
                </a:solidFill>
                <a:latin typeface="+mn-lt"/>
                <a:ea typeface="+mn-ea"/>
                <a:cs typeface="+mn-cs"/>
              </a:rPr>
              <a:t>Improvement</a:t>
            </a:r>
            <a:r>
              <a:rPr lang="en-GB" dirty="0"/>
              <a:t> </a:t>
            </a:r>
            <a:r>
              <a:rPr lang="en-GB" sz="4000" b="1" dirty="0">
                <a:solidFill>
                  <a:srgbClr val="212121"/>
                </a:solidFill>
                <a:latin typeface="+mn-lt"/>
                <a:ea typeface="+mn-ea"/>
                <a:cs typeface="+mn-cs"/>
              </a:rPr>
              <a:t>and Limitations</a:t>
            </a:r>
          </a:p>
        </p:txBody>
      </p:sp>
      <p:sp>
        <p:nvSpPr>
          <p:cNvPr id="4" name="Rectangle 3">
            <a:extLst>
              <a:ext uri="{FF2B5EF4-FFF2-40B4-BE49-F238E27FC236}">
                <a16:creationId xmlns:a16="http://schemas.microsoft.com/office/drawing/2014/main" id="{458264B6-099F-407C-B9C9-5CF0D6E89E30}"/>
              </a:ext>
            </a:extLst>
          </p:cNvPr>
          <p:cNvSpPr/>
          <p:nvPr/>
        </p:nvSpPr>
        <p:spPr>
          <a:xfrm>
            <a:off x="657638" y="1260693"/>
            <a:ext cx="10094976" cy="1963111"/>
          </a:xfrm>
          <a:prstGeom prst="rect">
            <a:avLst/>
          </a:prstGeom>
          <a:ln>
            <a:solidFill>
              <a:srgbClr val="00B050"/>
            </a:solidFill>
          </a:ln>
        </p:spPr>
        <p:style>
          <a:lnRef idx="2">
            <a:schemeClr val="accent5"/>
          </a:lnRef>
          <a:fillRef idx="1">
            <a:schemeClr val="lt1"/>
          </a:fillRef>
          <a:effectRef idx="0">
            <a:schemeClr val="accent5"/>
          </a:effectRef>
          <a:fontRef idx="minor">
            <a:schemeClr val="dk1"/>
          </a:fontRef>
        </p:style>
        <p:txBody>
          <a:bodyPr rtlCol="0" anchor="ctr"/>
          <a:lstStyle/>
          <a:p>
            <a:pPr lvl="0"/>
            <a:r>
              <a:rPr lang="en-GB"/>
              <a:t>1. The team worked on balancing the classes with Random Over sampler and under sampler, SMOTE, Random Over sampler and Resampler strategies. There could be further strategies used for resampling</a:t>
            </a:r>
            <a:endParaRPr lang="en-IN"/>
          </a:p>
          <a:p>
            <a:pPr lvl="0"/>
            <a:r>
              <a:rPr lang="en-GB"/>
              <a:t>2. We could use grid search, random search and do hyper parameter tuning and use more EPOCS etc. </a:t>
            </a:r>
            <a:endParaRPr lang="en-IN"/>
          </a:p>
          <a:p>
            <a:pPr lvl="0"/>
            <a:r>
              <a:rPr lang="en-GB"/>
              <a:t>3. With hyper parameter tuning, using Randomised search CV gave better results for traditional models in terms of the time consumed and performance compared to GridsearchCV, which was mote times consuming for execution. </a:t>
            </a:r>
            <a:endParaRPr lang="en-IN"/>
          </a:p>
          <a:p>
            <a:pPr lvl="0"/>
            <a:r>
              <a:rPr lang="en-GB"/>
              <a:t>4. Plotting the accuracy graphs has been performed</a:t>
            </a:r>
            <a:endParaRPr lang="en-GB" dirty="0"/>
          </a:p>
        </p:txBody>
      </p:sp>
      <p:sp>
        <p:nvSpPr>
          <p:cNvPr id="5" name="Rectangle 4">
            <a:extLst>
              <a:ext uri="{FF2B5EF4-FFF2-40B4-BE49-F238E27FC236}">
                <a16:creationId xmlns:a16="http://schemas.microsoft.com/office/drawing/2014/main" id="{AD5A0EDF-7A61-4C1C-91D0-9F9DD3B96C96}"/>
              </a:ext>
            </a:extLst>
          </p:cNvPr>
          <p:cNvSpPr/>
          <p:nvPr/>
        </p:nvSpPr>
        <p:spPr>
          <a:xfrm>
            <a:off x="418751" y="786199"/>
            <a:ext cx="1484958" cy="369332"/>
          </a:xfrm>
          <a:prstGeom prst="rect">
            <a:avLst/>
          </a:prstGeom>
        </p:spPr>
        <p:txBody>
          <a:bodyPr wrap="none">
            <a:spAutoFit/>
          </a:bodyPr>
          <a:lstStyle/>
          <a:p>
            <a:r>
              <a:rPr lang="en-GB" b="1" dirty="0">
                <a:solidFill>
                  <a:srgbClr val="212121"/>
                </a:solidFill>
              </a:rPr>
              <a:t>Improvement</a:t>
            </a:r>
            <a:endParaRPr lang="en-IN" dirty="0"/>
          </a:p>
        </p:txBody>
      </p:sp>
      <p:sp>
        <p:nvSpPr>
          <p:cNvPr id="6" name="Rectangle 5">
            <a:extLst>
              <a:ext uri="{FF2B5EF4-FFF2-40B4-BE49-F238E27FC236}">
                <a16:creationId xmlns:a16="http://schemas.microsoft.com/office/drawing/2014/main" id="{FF3DDDCB-6582-4181-A21F-8E2685A1AFC7}"/>
              </a:ext>
            </a:extLst>
          </p:cNvPr>
          <p:cNvSpPr/>
          <p:nvPr/>
        </p:nvSpPr>
        <p:spPr>
          <a:xfrm>
            <a:off x="702134" y="3903494"/>
            <a:ext cx="10094976" cy="1963111"/>
          </a:xfrm>
          <a:prstGeom prst="rect">
            <a:avLst/>
          </a:prstGeom>
          <a:ln>
            <a:solidFill>
              <a:srgbClr val="00B050"/>
            </a:solidFill>
          </a:ln>
        </p:spPr>
        <p:style>
          <a:lnRef idx="2">
            <a:schemeClr val="accent5"/>
          </a:lnRef>
          <a:fillRef idx="1">
            <a:schemeClr val="lt1"/>
          </a:fillRef>
          <a:effectRef idx="0">
            <a:schemeClr val="accent5"/>
          </a:effectRef>
          <a:fontRef idx="minor">
            <a:schemeClr val="dk1"/>
          </a:fontRef>
        </p:style>
        <p:txBody>
          <a:bodyPr rtlCol="0" anchor="ctr"/>
          <a:lstStyle/>
          <a:p>
            <a:pPr marL="342900" lvl="0" indent="-342900">
              <a:buAutoNum type="arabicPeriod"/>
            </a:pPr>
            <a:r>
              <a:rPr lang="en-US" dirty="0"/>
              <a:t>We also tried embedding implementations with focal loss as a loss function to handle the class imbalance problem, which helps in giving more weightage to groups with less samples, but the results were not satisfactory</a:t>
            </a:r>
          </a:p>
          <a:p>
            <a:pPr marL="342900" indent="-342900">
              <a:buFontTx/>
              <a:buAutoNum type="arabicPeriod"/>
            </a:pPr>
            <a:r>
              <a:rPr lang="en-US" dirty="0"/>
              <a:t>So while building models, as part of class imbalance treatment, we were able not to drop any groups.</a:t>
            </a:r>
          </a:p>
          <a:p>
            <a:pPr marL="342900" indent="-342900">
              <a:buFontTx/>
              <a:buAutoNum type="arabicPeriod"/>
            </a:pPr>
            <a:r>
              <a:rPr lang="en-US" dirty="0"/>
              <a:t>In our dataset, ‘texts’ are domain-specific and texts are quite rough in nature</a:t>
            </a:r>
          </a:p>
          <a:p>
            <a:pPr marL="342900" indent="-342900">
              <a:buFontTx/>
              <a:buAutoNum type="arabicPeriod"/>
            </a:pPr>
            <a:r>
              <a:rPr lang="en-GB" dirty="0"/>
              <a:t>Further dissecting, Resample was used and hence for classes with 2 tickets, they were balanced. There is contribution of 1.35 per group and there are 645 records per class.</a:t>
            </a:r>
          </a:p>
        </p:txBody>
      </p:sp>
      <p:sp>
        <p:nvSpPr>
          <p:cNvPr id="7" name="Rectangle 6">
            <a:extLst>
              <a:ext uri="{FF2B5EF4-FFF2-40B4-BE49-F238E27FC236}">
                <a16:creationId xmlns:a16="http://schemas.microsoft.com/office/drawing/2014/main" id="{F250C5E8-7321-4A77-ABD5-76CF75FA632C}"/>
              </a:ext>
            </a:extLst>
          </p:cNvPr>
          <p:cNvSpPr/>
          <p:nvPr/>
        </p:nvSpPr>
        <p:spPr>
          <a:xfrm>
            <a:off x="463247" y="3429000"/>
            <a:ext cx="1246303" cy="369332"/>
          </a:xfrm>
          <a:prstGeom prst="rect">
            <a:avLst/>
          </a:prstGeom>
        </p:spPr>
        <p:txBody>
          <a:bodyPr wrap="none">
            <a:spAutoFit/>
          </a:bodyPr>
          <a:lstStyle/>
          <a:p>
            <a:r>
              <a:rPr lang="en-GB" b="1" dirty="0">
                <a:solidFill>
                  <a:srgbClr val="212121"/>
                </a:solidFill>
              </a:rPr>
              <a:t>Limitations</a:t>
            </a:r>
            <a:endParaRPr lang="en-IN" dirty="0"/>
          </a:p>
        </p:txBody>
      </p:sp>
    </p:spTree>
    <p:extLst>
      <p:ext uri="{BB962C8B-B14F-4D97-AF65-F5344CB8AC3E}">
        <p14:creationId xmlns:p14="http://schemas.microsoft.com/office/powerpoint/2010/main" val="795212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F1A59-3B84-488D-8C6A-BAF60852759C}"/>
              </a:ext>
            </a:extLst>
          </p:cNvPr>
          <p:cNvSpPr>
            <a:spLocks noGrp="1"/>
          </p:cNvSpPr>
          <p:nvPr>
            <p:ph type="title"/>
          </p:nvPr>
        </p:nvSpPr>
        <p:spPr>
          <a:xfrm>
            <a:off x="418751" y="56261"/>
            <a:ext cx="10515600" cy="624776"/>
          </a:xfrm>
        </p:spPr>
        <p:txBody>
          <a:bodyPr>
            <a:normAutofit fontScale="90000"/>
          </a:bodyPr>
          <a:lstStyle/>
          <a:p>
            <a:r>
              <a:rPr lang="en-GB" sz="4000" b="1" dirty="0">
                <a:solidFill>
                  <a:srgbClr val="212121"/>
                </a:solidFill>
                <a:latin typeface="+mn-lt"/>
                <a:ea typeface="+mn-ea"/>
                <a:cs typeface="+mn-cs"/>
              </a:rPr>
              <a:t>Closing Reflections</a:t>
            </a:r>
          </a:p>
        </p:txBody>
      </p:sp>
      <p:sp>
        <p:nvSpPr>
          <p:cNvPr id="3" name="Rectangle: Rounded Corners 2">
            <a:extLst>
              <a:ext uri="{FF2B5EF4-FFF2-40B4-BE49-F238E27FC236}">
                <a16:creationId xmlns:a16="http://schemas.microsoft.com/office/drawing/2014/main" id="{A02FFE7C-6E09-4B2D-B886-4EAC2EBBD645}"/>
              </a:ext>
            </a:extLst>
          </p:cNvPr>
          <p:cNvSpPr/>
          <p:nvPr/>
        </p:nvSpPr>
        <p:spPr>
          <a:xfrm>
            <a:off x="657638" y="5597306"/>
            <a:ext cx="10667588" cy="116902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i="1" dirty="0"/>
              <a:t>The final model is more than 90% accurate </a:t>
            </a:r>
            <a:r>
              <a:rPr lang="en-US" i="1" dirty="0"/>
              <a:t>in making predictions for all tickets flowing into the production environment.</a:t>
            </a:r>
            <a:r>
              <a:rPr lang="en-US" b="1" i="1" dirty="0"/>
              <a:t> SLA </a:t>
            </a:r>
            <a:r>
              <a:rPr lang="en-US" i="1" dirty="0"/>
              <a:t>response times would be </a:t>
            </a:r>
            <a:r>
              <a:rPr lang="en-US" b="1" i="1" dirty="0"/>
              <a:t>cut in half, accuracy </a:t>
            </a:r>
            <a:r>
              <a:rPr lang="en-US" i="1" dirty="0"/>
              <a:t>more than doubled </a:t>
            </a:r>
            <a:r>
              <a:rPr lang="en-US" b="1" i="1" dirty="0"/>
              <a:t>(40%-&gt;85%) </a:t>
            </a:r>
            <a:r>
              <a:rPr lang="en-US" i="1" dirty="0"/>
              <a:t>and</a:t>
            </a:r>
            <a:r>
              <a:rPr lang="en-US" b="1" i="1" dirty="0"/>
              <a:t> annual cost savings </a:t>
            </a:r>
            <a:r>
              <a:rPr lang="en-US" i="1" dirty="0"/>
              <a:t>could</a:t>
            </a:r>
            <a:r>
              <a:rPr lang="en-US" b="1" i="1" dirty="0"/>
              <a:t> </a:t>
            </a:r>
            <a:r>
              <a:rPr lang="en-US" i="1" dirty="0"/>
              <a:t>rack in nearly </a:t>
            </a:r>
            <a:r>
              <a:rPr lang="en-US" b="1" i="1" dirty="0"/>
              <a:t>$500,000 </a:t>
            </a:r>
            <a:r>
              <a:rPr lang="en-US" i="1" dirty="0"/>
              <a:t>while</a:t>
            </a:r>
            <a:r>
              <a:rPr lang="en-US" b="1" i="1" dirty="0"/>
              <a:t> circumventing </a:t>
            </a:r>
            <a:r>
              <a:rPr lang="en-US" i="1" dirty="0"/>
              <a:t>the</a:t>
            </a:r>
            <a:r>
              <a:rPr lang="en-US" b="1" i="1" dirty="0"/>
              <a:t> 3rd party vendor </a:t>
            </a:r>
            <a:r>
              <a:rPr lang="en-US" i="1" dirty="0"/>
              <a:t>ensuring </a:t>
            </a:r>
            <a:r>
              <a:rPr lang="en-US" b="1" i="1" dirty="0"/>
              <a:t>leadership</a:t>
            </a:r>
            <a:r>
              <a:rPr lang="en-US" i="1" dirty="0"/>
              <a:t> is </a:t>
            </a:r>
            <a:r>
              <a:rPr lang="en-US" b="1" i="1" dirty="0"/>
              <a:t>better equipped to strategize</a:t>
            </a:r>
            <a:r>
              <a:rPr lang="en-US" i="1" dirty="0"/>
              <a:t> and staff data science projects in the future</a:t>
            </a:r>
            <a:endParaRPr lang="en-IN" i="1" dirty="0"/>
          </a:p>
        </p:txBody>
      </p:sp>
      <p:sp>
        <p:nvSpPr>
          <p:cNvPr id="4" name="Rectangle 3">
            <a:extLst>
              <a:ext uri="{FF2B5EF4-FFF2-40B4-BE49-F238E27FC236}">
                <a16:creationId xmlns:a16="http://schemas.microsoft.com/office/drawing/2014/main" id="{458264B6-099F-407C-B9C9-5CF0D6E89E30}"/>
              </a:ext>
            </a:extLst>
          </p:cNvPr>
          <p:cNvSpPr/>
          <p:nvPr/>
        </p:nvSpPr>
        <p:spPr>
          <a:xfrm>
            <a:off x="657638" y="1213069"/>
            <a:ext cx="10515600" cy="1326572"/>
          </a:xfrm>
          <a:prstGeom prst="rect">
            <a:avLst/>
          </a:prstGeom>
          <a:ln>
            <a:solidFill>
              <a:srgbClr val="00B050"/>
            </a:solidFill>
          </a:ln>
        </p:spPr>
        <p:style>
          <a:lnRef idx="2">
            <a:schemeClr val="accent5"/>
          </a:lnRef>
          <a:fillRef idx="1">
            <a:schemeClr val="lt1"/>
          </a:fillRef>
          <a:effectRef idx="0">
            <a:schemeClr val="accent5"/>
          </a:effectRef>
          <a:fontRef idx="minor">
            <a:schemeClr val="dk1"/>
          </a:fontRef>
        </p:style>
        <p:txBody>
          <a:bodyPr rtlCol="0" anchor="ctr"/>
          <a:lstStyle/>
          <a:p>
            <a:pPr marL="342900" indent="-342900">
              <a:buAutoNum type="arabicPeriod"/>
            </a:pPr>
            <a:r>
              <a:rPr lang="en-US" dirty="0"/>
              <a:t>We found the data was present in multiple languages and in various formats such as emails, chat, etc. bringing in a lot of variability in the data to be analyzed. </a:t>
            </a:r>
          </a:p>
          <a:p>
            <a:pPr marL="342900" indent="-342900">
              <a:buAutoNum type="arabicPeriod"/>
            </a:pPr>
            <a:r>
              <a:rPr lang="en-US" dirty="0"/>
              <a:t>The Business can improve the process of raising tickets via a common unified IT Ticket Service Portal which reduces the above-mentioned variability. By doing this, the model can perform better which can help businesses to identify the problem area for relevant clusters of topics.</a:t>
            </a:r>
            <a:endParaRPr lang="en-IN" dirty="0"/>
          </a:p>
        </p:txBody>
      </p:sp>
      <p:sp>
        <p:nvSpPr>
          <p:cNvPr id="5" name="Rectangle 4">
            <a:extLst>
              <a:ext uri="{FF2B5EF4-FFF2-40B4-BE49-F238E27FC236}">
                <a16:creationId xmlns:a16="http://schemas.microsoft.com/office/drawing/2014/main" id="{AD5A0EDF-7A61-4C1C-91D0-9F9DD3B96C96}"/>
              </a:ext>
            </a:extLst>
          </p:cNvPr>
          <p:cNvSpPr/>
          <p:nvPr/>
        </p:nvSpPr>
        <p:spPr>
          <a:xfrm>
            <a:off x="418751" y="786199"/>
            <a:ext cx="633956" cy="369332"/>
          </a:xfrm>
          <a:prstGeom prst="rect">
            <a:avLst/>
          </a:prstGeom>
        </p:spPr>
        <p:txBody>
          <a:bodyPr wrap="none">
            <a:spAutoFit/>
          </a:bodyPr>
          <a:lstStyle/>
          <a:p>
            <a:r>
              <a:rPr lang="en-GB" b="1" dirty="0">
                <a:solidFill>
                  <a:srgbClr val="212121"/>
                </a:solidFill>
              </a:rPr>
              <a:t>Data</a:t>
            </a:r>
            <a:endParaRPr lang="en-IN" dirty="0"/>
          </a:p>
        </p:txBody>
      </p:sp>
      <p:sp>
        <p:nvSpPr>
          <p:cNvPr id="6" name="Rectangle 5">
            <a:extLst>
              <a:ext uri="{FF2B5EF4-FFF2-40B4-BE49-F238E27FC236}">
                <a16:creationId xmlns:a16="http://schemas.microsoft.com/office/drawing/2014/main" id="{FF3DDDCB-6582-4181-A21F-8E2685A1AFC7}"/>
              </a:ext>
            </a:extLst>
          </p:cNvPr>
          <p:cNvSpPr/>
          <p:nvPr/>
        </p:nvSpPr>
        <p:spPr>
          <a:xfrm>
            <a:off x="702134" y="3160544"/>
            <a:ext cx="10515600" cy="2144881"/>
          </a:xfrm>
          <a:prstGeom prst="rect">
            <a:avLst/>
          </a:prstGeom>
          <a:ln>
            <a:solidFill>
              <a:srgbClr val="00B050"/>
            </a:solidFill>
          </a:ln>
        </p:spPr>
        <p:style>
          <a:lnRef idx="2">
            <a:schemeClr val="accent5"/>
          </a:lnRef>
          <a:fillRef idx="1">
            <a:schemeClr val="lt1"/>
          </a:fillRef>
          <a:effectRef idx="0">
            <a:schemeClr val="accent5"/>
          </a:effectRef>
          <a:fontRef idx="minor">
            <a:schemeClr val="dk1"/>
          </a:fontRef>
        </p:style>
        <p:txBody>
          <a:bodyPr rtlCol="0" anchor="ctr"/>
          <a:lstStyle/>
          <a:p>
            <a:pPr marL="342900" indent="-342900">
              <a:buAutoNum type="arabicParenR"/>
            </a:pPr>
            <a:r>
              <a:rPr lang="en-IN" dirty="0"/>
              <a:t>Dealing with high volume IT service requests? Interested in reducing operational costs? Looking to elevate the user experience? Look no further. </a:t>
            </a:r>
          </a:p>
          <a:p>
            <a:pPr marL="342900" indent="-342900">
              <a:buAutoNum type="arabicParenR"/>
            </a:pPr>
            <a:r>
              <a:rPr lang="en-IN" dirty="0"/>
              <a:t>In 2019, more than 50,000 tickets submitted; Every ticket costs the IT organization $13, despite an average accuracy score (chance of reaching the desired target) of only 40%; Incorrectly assigned tickets bounce between business groups for an average of 21 days before landing in the right place. </a:t>
            </a:r>
          </a:p>
          <a:p>
            <a:pPr marL="342900" indent="-342900">
              <a:buAutoNum type="arabicParenR"/>
            </a:pPr>
            <a:r>
              <a:rPr lang="en-IN" dirty="0"/>
              <a:t>Cost, latency and accuracy are a huge concern, and lead to poor user experiences.</a:t>
            </a:r>
            <a:r>
              <a:rPr lang="en-IN" baseline="30000" dirty="0"/>
              <a:t>1</a:t>
            </a:r>
          </a:p>
          <a:p>
            <a:pPr marL="342900" indent="-342900">
              <a:buAutoNum type="arabicParenR"/>
            </a:pPr>
            <a:r>
              <a:rPr lang="en-IN" dirty="0"/>
              <a:t>Additionally reduce effort</a:t>
            </a:r>
            <a:r>
              <a:rPr lang="en-US" dirty="0"/>
              <a:t> to run flawless execution of ticket assignments will promote firms to invest in a solution like this. </a:t>
            </a:r>
            <a:endParaRPr lang="en-IN" dirty="0"/>
          </a:p>
        </p:txBody>
      </p:sp>
      <p:sp>
        <p:nvSpPr>
          <p:cNvPr id="7" name="Rectangle 6">
            <a:extLst>
              <a:ext uri="{FF2B5EF4-FFF2-40B4-BE49-F238E27FC236}">
                <a16:creationId xmlns:a16="http://schemas.microsoft.com/office/drawing/2014/main" id="{F250C5E8-7321-4A77-ABD5-76CF75FA632C}"/>
              </a:ext>
            </a:extLst>
          </p:cNvPr>
          <p:cNvSpPr/>
          <p:nvPr/>
        </p:nvSpPr>
        <p:spPr>
          <a:xfrm>
            <a:off x="463247" y="2686050"/>
            <a:ext cx="1877181" cy="369332"/>
          </a:xfrm>
          <a:prstGeom prst="rect">
            <a:avLst/>
          </a:prstGeom>
        </p:spPr>
        <p:txBody>
          <a:bodyPr wrap="none">
            <a:spAutoFit/>
          </a:bodyPr>
          <a:lstStyle/>
          <a:p>
            <a:r>
              <a:rPr lang="en-GB" b="1" dirty="0">
                <a:solidFill>
                  <a:srgbClr val="212121"/>
                </a:solidFill>
              </a:rPr>
              <a:t>Recommendation</a:t>
            </a:r>
            <a:endParaRPr lang="en-IN" dirty="0"/>
          </a:p>
        </p:txBody>
      </p:sp>
    </p:spTree>
    <p:extLst>
      <p:ext uri="{BB962C8B-B14F-4D97-AF65-F5344CB8AC3E}">
        <p14:creationId xmlns:p14="http://schemas.microsoft.com/office/powerpoint/2010/main" val="374165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1961</Words>
  <Application>Microsoft Office PowerPoint</Application>
  <PresentationFormat>Widescreen</PresentationFormat>
  <Paragraphs>161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AI Enabled Automatic Ticket Assignment</vt:lpstr>
      <vt:lpstr>Problem Statement</vt:lpstr>
      <vt:lpstr>Traditional approach</vt:lpstr>
      <vt:lpstr>Future approach with AI enabled tool</vt:lpstr>
      <vt:lpstr>Solution</vt:lpstr>
      <vt:lpstr>Step-by-Step Solution</vt:lpstr>
      <vt:lpstr>Model comparison to Benchmark</vt:lpstr>
      <vt:lpstr>Improvement and Limitations</vt:lpstr>
      <vt:lpstr>Closing Reflections</vt:lpstr>
      <vt:lpstr>Libraries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Enabled Automatic Ticket Assignment</dc:title>
  <dc:creator>Disha Palan;gloriapreet.kamal@automationanywhere.com</dc:creator>
  <cp:lastModifiedBy>Gloria Kamal</cp:lastModifiedBy>
  <cp:revision>36</cp:revision>
  <dcterms:created xsi:type="dcterms:W3CDTF">2021-07-01T18:09:10Z</dcterms:created>
  <dcterms:modified xsi:type="dcterms:W3CDTF">2021-07-03T03:43:26Z</dcterms:modified>
</cp:coreProperties>
</file>