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4" d="100"/>
          <a:sy n="74" d="100"/>
        </p:scale>
        <p:origin x="44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7533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10" y="2363867"/>
            <a:ext cx="4869061" cy="350174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350437" y="1740098"/>
            <a:ext cx="7415927" cy="31939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8384"/>
              </a:lnSpc>
              <a:buNone/>
            </a:pPr>
            <a:r>
              <a:rPr lang="en-US" sz="6707" kern="0" spc="-20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Cloud &amp; AI-based Hedge Fund Management Bot</a:t>
            </a:r>
            <a:endParaRPr lang="en-US" sz="6707" dirty="0"/>
          </a:p>
        </p:txBody>
      </p:sp>
      <p:sp>
        <p:nvSpPr>
          <p:cNvPr id="7" name="Text 3"/>
          <p:cNvSpPr/>
          <p:nvPr/>
        </p:nvSpPr>
        <p:spPr>
          <a:xfrm>
            <a:off x="6350437" y="5304353"/>
            <a:ext cx="7415927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Welcome! This presentation outlines the development of a cutting-edge, automated stock prediction and trading system powered by cloud computing and artificial intelligence.</a:t>
            </a:r>
            <a:endParaRPr lang="en-US" sz="1944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5223" y="2718673"/>
            <a:ext cx="4963954" cy="279225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31282" y="1092160"/>
            <a:ext cx="5224105" cy="6530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42"/>
              </a:lnSpc>
              <a:buNone/>
            </a:pPr>
            <a:r>
              <a:rPr lang="en-US" sz="4113" kern="0" spc="-123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Problem Statement</a:t>
            </a:r>
            <a:endParaRPr lang="en-US" sz="4113" dirty="0"/>
          </a:p>
        </p:txBody>
      </p:sp>
      <p:sp>
        <p:nvSpPr>
          <p:cNvPr id="7" name="Shape 3"/>
          <p:cNvSpPr/>
          <p:nvPr/>
        </p:nvSpPr>
        <p:spPr>
          <a:xfrm>
            <a:off x="731282" y="2058591"/>
            <a:ext cx="7681436" cy="1553647"/>
          </a:xfrm>
          <a:prstGeom prst="roundRect">
            <a:avLst>
              <a:gd name="adj" fmla="val 5649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947857" y="2275165"/>
            <a:ext cx="2611993" cy="32646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1"/>
              </a:lnSpc>
              <a:buNone/>
            </a:pPr>
            <a:r>
              <a:rPr lang="en-US" sz="2057" kern="0" spc="-62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Inaccurate Predictions</a:t>
            </a:r>
            <a:endParaRPr lang="en-US" sz="2057" dirty="0"/>
          </a:p>
        </p:txBody>
      </p:sp>
      <p:sp>
        <p:nvSpPr>
          <p:cNvPr id="9" name="Text 5"/>
          <p:cNvSpPr/>
          <p:nvPr/>
        </p:nvSpPr>
        <p:spPr>
          <a:xfrm>
            <a:off x="947857" y="2727008"/>
            <a:ext cx="7248287" cy="6686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33"/>
              </a:lnSpc>
              <a:buNone/>
            </a:pPr>
            <a:r>
              <a:rPr lang="en-US" sz="1645" kern="0" spc="-33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Traditional methods struggle to predict stock price fluctuations with sufficient accuracy, leading to suboptimal trading decisions.</a:t>
            </a:r>
            <a:endParaRPr lang="en-US" sz="1645" dirty="0"/>
          </a:p>
        </p:txBody>
      </p:sp>
      <p:sp>
        <p:nvSpPr>
          <p:cNvPr id="10" name="Shape 6"/>
          <p:cNvSpPr/>
          <p:nvPr/>
        </p:nvSpPr>
        <p:spPr>
          <a:xfrm>
            <a:off x="731282" y="3821192"/>
            <a:ext cx="7681436" cy="1553647"/>
          </a:xfrm>
          <a:prstGeom prst="roundRect">
            <a:avLst>
              <a:gd name="adj" fmla="val 5649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947857" y="4037767"/>
            <a:ext cx="2611993" cy="32646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1"/>
              </a:lnSpc>
              <a:buNone/>
            </a:pPr>
            <a:r>
              <a:rPr lang="en-US" sz="2057" kern="0" spc="-62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Human Limitations</a:t>
            </a:r>
            <a:endParaRPr lang="en-US" sz="2057" dirty="0"/>
          </a:p>
        </p:txBody>
      </p:sp>
      <p:sp>
        <p:nvSpPr>
          <p:cNvPr id="12" name="Text 8"/>
          <p:cNvSpPr/>
          <p:nvPr/>
        </p:nvSpPr>
        <p:spPr>
          <a:xfrm>
            <a:off x="947857" y="4489609"/>
            <a:ext cx="7248287" cy="6686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33"/>
              </a:lnSpc>
              <a:buNone/>
            </a:pPr>
            <a:r>
              <a:rPr lang="en-US" sz="1645" kern="0" spc="-33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Constant human monitoring and intervention are required for traditional trading strategies, making them time-consuming and prone to error.</a:t>
            </a:r>
            <a:endParaRPr lang="en-US" sz="1645" dirty="0"/>
          </a:p>
        </p:txBody>
      </p:sp>
      <p:sp>
        <p:nvSpPr>
          <p:cNvPr id="13" name="Shape 9"/>
          <p:cNvSpPr/>
          <p:nvPr/>
        </p:nvSpPr>
        <p:spPr>
          <a:xfrm>
            <a:off x="731282" y="5583793"/>
            <a:ext cx="7681436" cy="1553647"/>
          </a:xfrm>
          <a:prstGeom prst="roundRect">
            <a:avLst>
              <a:gd name="adj" fmla="val 5649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947857" y="5800368"/>
            <a:ext cx="2611993" cy="32646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1"/>
              </a:lnSpc>
              <a:buNone/>
            </a:pPr>
            <a:r>
              <a:rPr lang="en-US" sz="2057" kern="0" spc="-62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Market Volatility</a:t>
            </a:r>
            <a:endParaRPr lang="en-US" sz="2057" dirty="0"/>
          </a:p>
        </p:txBody>
      </p:sp>
      <p:sp>
        <p:nvSpPr>
          <p:cNvPr id="15" name="Text 11"/>
          <p:cNvSpPr/>
          <p:nvPr/>
        </p:nvSpPr>
        <p:spPr>
          <a:xfrm>
            <a:off x="947857" y="6252210"/>
            <a:ext cx="7248287" cy="6686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33"/>
              </a:lnSpc>
              <a:buNone/>
            </a:pPr>
            <a:r>
              <a:rPr lang="en-US" sz="1645" kern="0" spc="-33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stock market is highly volatile and unpredictable, requiring a system that can adapt to changing conditions in real time.</a:t>
            </a:r>
            <a:endParaRPr lang="en-US" sz="164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8078" y="2032159"/>
            <a:ext cx="4998125" cy="416516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83657" y="1310997"/>
            <a:ext cx="6565821" cy="6104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07"/>
              </a:lnSpc>
              <a:buNone/>
            </a:pPr>
            <a:r>
              <a:rPr lang="en-US" sz="3845" kern="0" spc="-115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Purpose, Scope, and Objectives</a:t>
            </a:r>
            <a:endParaRPr lang="en-US" sz="3845" dirty="0"/>
          </a:p>
        </p:txBody>
      </p:sp>
      <p:sp>
        <p:nvSpPr>
          <p:cNvPr id="7" name="Shape 3"/>
          <p:cNvSpPr/>
          <p:nvPr/>
        </p:nvSpPr>
        <p:spPr>
          <a:xfrm>
            <a:off x="965121" y="2214324"/>
            <a:ext cx="22860" cy="4704278"/>
          </a:xfrm>
          <a:prstGeom prst="roundRect">
            <a:avLst>
              <a:gd name="adj" fmla="val 358892"/>
            </a:avLst>
          </a:prstGeom>
          <a:solidFill>
            <a:srgbClr val="E2C8B5"/>
          </a:solidFill>
          <a:ln/>
        </p:spPr>
      </p:sp>
      <p:sp>
        <p:nvSpPr>
          <p:cNvPr id="8" name="Shape 4"/>
          <p:cNvSpPr/>
          <p:nvPr/>
        </p:nvSpPr>
        <p:spPr>
          <a:xfrm>
            <a:off x="1173420" y="2642235"/>
            <a:ext cx="683657" cy="22860"/>
          </a:xfrm>
          <a:prstGeom prst="roundRect">
            <a:avLst>
              <a:gd name="adj" fmla="val 358892"/>
            </a:avLst>
          </a:prstGeom>
          <a:solidFill>
            <a:srgbClr val="E2C8B5"/>
          </a:solidFill>
          <a:ln/>
        </p:spPr>
      </p:sp>
      <p:sp>
        <p:nvSpPr>
          <p:cNvPr id="9" name="Shape 5"/>
          <p:cNvSpPr/>
          <p:nvPr/>
        </p:nvSpPr>
        <p:spPr>
          <a:xfrm>
            <a:off x="756821" y="2433995"/>
            <a:ext cx="439460" cy="439460"/>
          </a:xfrm>
          <a:prstGeom prst="roundRect">
            <a:avLst>
              <a:gd name="adj" fmla="val 18669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920055" y="2507218"/>
            <a:ext cx="112871" cy="293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07"/>
              </a:lnSpc>
              <a:buNone/>
            </a:pPr>
            <a:r>
              <a:rPr lang="en-US" sz="2307" kern="0" spc="-69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1</a:t>
            </a:r>
            <a:endParaRPr lang="en-US" sz="2307" dirty="0"/>
          </a:p>
        </p:txBody>
      </p:sp>
      <p:sp>
        <p:nvSpPr>
          <p:cNvPr id="11" name="Text 7"/>
          <p:cNvSpPr/>
          <p:nvPr/>
        </p:nvSpPr>
        <p:spPr>
          <a:xfrm>
            <a:off x="2050852" y="2409587"/>
            <a:ext cx="2827615" cy="3051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03"/>
              </a:lnSpc>
              <a:buNone/>
            </a:pPr>
            <a:r>
              <a:rPr lang="en-US" sz="1923" kern="0" spc="-58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AI-driven Stock Prediction</a:t>
            </a:r>
            <a:endParaRPr lang="en-US" sz="1923" dirty="0"/>
          </a:p>
        </p:txBody>
      </p:sp>
      <p:sp>
        <p:nvSpPr>
          <p:cNvPr id="12" name="Text 8"/>
          <p:cNvSpPr/>
          <p:nvPr/>
        </p:nvSpPr>
        <p:spPr>
          <a:xfrm>
            <a:off x="2050852" y="2831902"/>
            <a:ext cx="6409492" cy="6250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61"/>
              </a:lnSpc>
              <a:buNone/>
            </a:pPr>
            <a:r>
              <a:rPr lang="en-US" sz="1538" kern="0" spc="-31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Train a sophisticated AI model capable of predicting stock prices based on historical data and real-time market trends.</a:t>
            </a:r>
            <a:endParaRPr lang="en-US" sz="1538" dirty="0"/>
          </a:p>
        </p:txBody>
      </p:sp>
      <p:sp>
        <p:nvSpPr>
          <p:cNvPr id="13" name="Shape 9"/>
          <p:cNvSpPr/>
          <p:nvPr/>
        </p:nvSpPr>
        <p:spPr>
          <a:xfrm>
            <a:off x="1173420" y="4275415"/>
            <a:ext cx="683657" cy="22860"/>
          </a:xfrm>
          <a:prstGeom prst="roundRect">
            <a:avLst>
              <a:gd name="adj" fmla="val 358892"/>
            </a:avLst>
          </a:prstGeom>
          <a:solidFill>
            <a:srgbClr val="E2C8B5"/>
          </a:solidFill>
          <a:ln/>
        </p:spPr>
      </p:sp>
      <p:sp>
        <p:nvSpPr>
          <p:cNvPr id="14" name="Shape 10"/>
          <p:cNvSpPr/>
          <p:nvPr/>
        </p:nvSpPr>
        <p:spPr>
          <a:xfrm>
            <a:off x="756821" y="4067175"/>
            <a:ext cx="439460" cy="439460"/>
          </a:xfrm>
          <a:prstGeom prst="roundRect">
            <a:avLst>
              <a:gd name="adj" fmla="val 18669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900291" y="4140398"/>
            <a:ext cx="152400" cy="293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07"/>
              </a:lnSpc>
              <a:buNone/>
            </a:pPr>
            <a:r>
              <a:rPr lang="en-US" sz="2307" kern="0" spc="-69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2</a:t>
            </a:r>
            <a:endParaRPr lang="en-US" sz="2307" dirty="0"/>
          </a:p>
        </p:txBody>
      </p:sp>
      <p:sp>
        <p:nvSpPr>
          <p:cNvPr id="16" name="Text 12"/>
          <p:cNvSpPr/>
          <p:nvPr/>
        </p:nvSpPr>
        <p:spPr>
          <a:xfrm>
            <a:off x="2050852" y="4042767"/>
            <a:ext cx="2441734" cy="3051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03"/>
              </a:lnSpc>
              <a:buNone/>
            </a:pPr>
            <a:r>
              <a:rPr lang="en-US" sz="1923" kern="0" spc="-58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Cloud-based System</a:t>
            </a:r>
            <a:endParaRPr lang="en-US" sz="1923" dirty="0"/>
          </a:p>
        </p:txBody>
      </p:sp>
      <p:sp>
        <p:nvSpPr>
          <p:cNvPr id="17" name="Text 13"/>
          <p:cNvSpPr/>
          <p:nvPr/>
        </p:nvSpPr>
        <p:spPr>
          <a:xfrm>
            <a:off x="2050852" y="4465082"/>
            <a:ext cx="6409492" cy="6250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61"/>
              </a:lnSpc>
              <a:buNone/>
            </a:pPr>
            <a:r>
              <a:rPr lang="en-US" sz="1538" kern="0" spc="-31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Develop a cloud infrastructure for continuous model operation, enabling real-time data analysis and automated decision-making.</a:t>
            </a:r>
            <a:endParaRPr lang="en-US" sz="1538" dirty="0"/>
          </a:p>
        </p:txBody>
      </p:sp>
      <p:sp>
        <p:nvSpPr>
          <p:cNvPr id="18" name="Shape 14"/>
          <p:cNvSpPr/>
          <p:nvPr/>
        </p:nvSpPr>
        <p:spPr>
          <a:xfrm>
            <a:off x="1173420" y="5908596"/>
            <a:ext cx="683657" cy="22860"/>
          </a:xfrm>
          <a:prstGeom prst="roundRect">
            <a:avLst>
              <a:gd name="adj" fmla="val 358892"/>
            </a:avLst>
          </a:prstGeom>
          <a:solidFill>
            <a:srgbClr val="E2C8B5"/>
          </a:solidFill>
          <a:ln/>
        </p:spPr>
      </p:sp>
      <p:sp>
        <p:nvSpPr>
          <p:cNvPr id="19" name="Shape 15"/>
          <p:cNvSpPr/>
          <p:nvPr/>
        </p:nvSpPr>
        <p:spPr>
          <a:xfrm>
            <a:off x="756821" y="5700355"/>
            <a:ext cx="439460" cy="439460"/>
          </a:xfrm>
          <a:prstGeom prst="roundRect">
            <a:avLst>
              <a:gd name="adj" fmla="val 18669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20" name="Text 16"/>
          <p:cNvSpPr/>
          <p:nvPr/>
        </p:nvSpPr>
        <p:spPr>
          <a:xfrm>
            <a:off x="897076" y="5773579"/>
            <a:ext cx="158829" cy="293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07"/>
              </a:lnSpc>
              <a:buNone/>
            </a:pPr>
            <a:r>
              <a:rPr lang="en-US" sz="2307" kern="0" spc="-69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3</a:t>
            </a:r>
            <a:endParaRPr lang="en-US" sz="2307" dirty="0"/>
          </a:p>
        </p:txBody>
      </p:sp>
      <p:sp>
        <p:nvSpPr>
          <p:cNvPr id="21" name="Text 17"/>
          <p:cNvSpPr/>
          <p:nvPr/>
        </p:nvSpPr>
        <p:spPr>
          <a:xfrm>
            <a:off x="2050852" y="5675948"/>
            <a:ext cx="2710696" cy="3051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03"/>
              </a:lnSpc>
              <a:buNone/>
            </a:pPr>
            <a:r>
              <a:rPr lang="en-US" sz="1923" kern="0" spc="-58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User-friendly Mobile App</a:t>
            </a:r>
            <a:endParaRPr lang="en-US" sz="1923" dirty="0"/>
          </a:p>
        </p:txBody>
      </p:sp>
      <p:sp>
        <p:nvSpPr>
          <p:cNvPr id="22" name="Text 18"/>
          <p:cNvSpPr/>
          <p:nvPr/>
        </p:nvSpPr>
        <p:spPr>
          <a:xfrm>
            <a:off x="2050852" y="6098262"/>
            <a:ext cx="6409492" cy="6250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61"/>
              </a:lnSpc>
              <a:buNone/>
            </a:pPr>
            <a:r>
              <a:rPr lang="en-US" sz="1538" kern="0" spc="-31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Create a seamless mobile app interface for users to manage trades, monitor performance, and access real-time data.</a:t>
            </a:r>
            <a:endParaRPr lang="en-US" sz="1538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9856" y="2977872"/>
            <a:ext cx="3143488" cy="227385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19495" y="1545074"/>
            <a:ext cx="6192203" cy="6424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059"/>
              </a:lnSpc>
              <a:buNone/>
            </a:pPr>
            <a:r>
              <a:rPr lang="en-US" sz="4047" kern="0" spc="-12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Abstract (System Overview)</a:t>
            </a:r>
            <a:endParaRPr lang="en-US" sz="4047" dirty="0"/>
          </a:p>
        </p:txBody>
      </p:sp>
      <p:sp>
        <p:nvSpPr>
          <p:cNvPr id="7" name="Shape 3"/>
          <p:cNvSpPr/>
          <p:nvPr/>
        </p:nvSpPr>
        <p:spPr>
          <a:xfrm>
            <a:off x="719495" y="2727127"/>
            <a:ext cx="462558" cy="462558"/>
          </a:xfrm>
          <a:prstGeom prst="roundRect">
            <a:avLst>
              <a:gd name="adj" fmla="val 18667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891421" y="2804160"/>
            <a:ext cx="118705" cy="3083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28"/>
              </a:lnSpc>
              <a:buNone/>
            </a:pPr>
            <a:r>
              <a:rPr lang="en-US" sz="2428" kern="0" spc="-73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1</a:t>
            </a:r>
            <a:endParaRPr lang="en-US" sz="2428" dirty="0"/>
          </a:p>
        </p:txBody>
      </p:sp>
      <p:sp>
        <p:nvSpPr>
          <p:cNvPr id="9" name="Text 5"/>
          <p:cNvSpPr/>
          <p:nvPr/>
        </p:nvSpPr>
        <p:spPr>
          <a:xfrm>
            <a:off x="1387554" y="2727127"/>
            <a:ext cx="3730704" cy="3211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29"/>
              </a:lnSpc>
              <a:buNone/>
            </a:pPr>
            <a:r>
              <a:rPr lang="en-US" sz="2023" kern="0" spc="-61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Data Acquisition &amp; Preprocessing</a:t>
            </a:r>
            <a:endParaRPr lang="en-US" sz="2023" dirty="0"/>
          </a:p>
        </p:txBody>
      </p:sp>
      <p:sp>
        <p:nvSpPr>
          <p:cNvPr id="10" name="Text 6"/>
          <p:cNvSpPr/>
          <p:nvPr/>
        </p:nvSpPr>
        <p:spPr>
          <a:xfrm>
            <a:off x="1387554" y="3171587"/>
            <a:ext cx="3996095" cy="131587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90"/>
              </a:lnSpc>
              <a:buNone/>
            </a:pPr>
            <a:r>
              <a:rPr lang="en-US" sz="1619" kern="0" spc="-32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Gather historical stock market data and prepare it for model training using data cleaning, normalization, and feature engineering techniques.</a:t>
            </a:r>
            <a:endParaRPr lang="en-US" sz="1619" dirty="0"/>
          </a:p>
        </p:txBody>
      </p:sp>
      <p:sp>
        <p:nvSpPr>
          <p:cNvPr id="11" name="Shape 7"/>
          <p:cNvSpPr/>
          <p:nvPr/>
        </p:nvSpPr>
        <p:spPr>
          <a:xfrm>
            <a:off x="5589151" y="2727127"/>
            <a:ext cx="462558" cy="462558"/>
          </a:xfrm>
          <a:prstGeom prst="roundRect">
            <a:avLst>
              <a:gd name="adj" fmla="val 18667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5740241" y="2804160"/>
            <a:ext cx="160377" cy="3083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28"/>
              </a:lnSpc>
              <a:buNone/>
            </a:pPr>
            <a:r>
              <a:rPr lang="en-US" sz="2428" kern="0" spc="-73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2</a:t>
            </a:r>
            <a:endParaRPr lang="en-US" sz="2428" dirty="0"/>
          </a:p>
        </p:txBody>
      </p:sp>
      <p:sp>
        <p:nvSpPr>
          <p:cNvPr id="13" name="Text 9"/>
          <p:cNvSpPr/>
          <p:nvPr/>
        </p:nvSpPr>
        <p:spPr>
          <a:xfrm>
            <a:off x="6257211" y="2727127"/>
            <a:ext cx="3170158" cy="3211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29"/>
              </a:lnSpc>
              <a:buNone/>
            </a:pPr>
            <a:r>
              <a:rPr lang="en-US" sz="2023" kern="0" spc="-61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Model Training &amp; Evaluation</a:t>
            </a:r>
            <a:endParaRPr lang="en-US" sz="2023" dirty="0"/>
          </a:p>
        </p:txBody>
      </p:sp>
      <p:sp>
        <p:nvSpPr>
          <p:cNvPr id="14" name="Text 10"/>
          <p:cNvSpPr/>
          <p:nvPr/>
        </p:nvSpPr>
        <p:spPr>
          <a:xfrm>
            <a:off x="6257211" y="3171587"/>
            <a:ext cx="3996095" cy="131587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90"/>
              </a:lnSpc>
              <a:buNone/>
            </a:pPr>
            <a:r>
              <a:rPr lang="en-US" sz="1619" kern="0" spc="-32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Train the AI model using machine learning algorithms to identify patterns and relationships in the data, then evaluate its performance using various metrics.</a:t>
            </a:r>
            <a:endParaRPr lang="en-US" sz="1619" dirty="0"/>
          </a:p>
        </p:txBody>
      </p:sp>
      <p:sp>
        <p:nvSpPr>
          <p:cNvPr id="15" name="Shape 11"/>
          <p:cNvSpPr/>
          <p:nvPr/>
        </p:nvSpPr>
        <p:spPr>
          <a:xfrm>
            <a:off x="719495" y="4924187"/>
            <a:ext cx="462558" cy="462558"/>
          </a:xfrm>
          <a:prstGeom prst="roundRect">
            <a:avLst>
              <a:gd name="adj" fmla="val 18667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6" name="Text 12"/>
          <p:cNvSpPr/>
          <p:nvPr/>
        </p:nvSpPr>
        <p:spPr>
          <a:xfrm>
            <a:off x="867132" y="5001220"/>
            <a:ext cx="167164" cy="3083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28"/>
              </a:lnSpc>
              <a:buNone/>
            </a:pPr>
            <a:r>
              <a:rPr lang="en-US" sz="2428" kern="0" spc="-73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3</a:t>
            </a:r>
            <a:endParaRPr lang="en-US" sz="2428" dirty="0"/>
          </a:p>
        </p:txBody>
      </p:sp>
      <p:sp>
        <p:nvSpPr>
          <p:cNvPr id="17" name="Text 13"/>
          <p:cNvSpPr/>
          <p:nvPr/>
        </p:nvSpPr>
        <p:spPr>
          <a:xfrm>
            <a:off x="1387554" y="4924187"/>
            <a:ext cx="3386257" cy="3211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29"/>
              </a:lnSpc>
              <a:buNone/>
            </a:pPr>
            <a:r>
              <a:rPr lang="en-US" sz="2023" kern="0" spc="-61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Prediction &amp; Decision-making</a:t>
            </a:r>
            <a:endParaRPr lang="en-US" sz="2023" dirty="0"/>
          </a:p>
        </p:txBody>
      </p:sp>
      <p:sp>
        <p:nvSpPr>
          <p:cNvPr id="18" name="Text 14"/>
          <p:cNvSpPr/>
          <p:nvPr/>
        </p:nvSpPr>
        <p:spPr>
          <a:xfrm>
            <a:off x="1387554" y="5368647"/>
            <a:ext cx="3996095" cy="131587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90"/>
              </a:lnSpc>
              <a:buNone/>
            </a:pPr>
            <a:r>
              <a:rPr lang="en-US" sz="1619" kern="0" spc="-32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trained model generates predictions on future stock prices, and the system uses these predictions to make automated trading decisions.</a:t>
            </a:r>
            <a:endParaRPr lang="en-US" sz="1619" dirty="0"/>
          </a:p>
        </p:txBody>
      </p:sp>
      <p:sp>
        <p:nvSpPr>
          <p:cNvPr id="19" name="Shape 15"/>
          <p:cNvSpPr/>
          <p:nvPr/>
        </p:nvSpPr>
        <p:spPr>
          <a:xfrm>
            <a:off x="5589151" y="4924187"/>
            <a:ext cx="462558" cy="462558"/>
          </a:xfrm>
          <a:prstGeom prst="roundRect">
            <a:avLst>
              <a:gd name="adj" fmla="val 18667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20" name="Text 16"/>
          <p:cNvSpPr/>
          <p:nvPr/>
        </p:nvSpPr>
        <p:spPr>
          <a:xfrm>
            <a:off x="5733812" y="5001220"/>
            <a:ext cx="173236" cy="3083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28"/>
              </a:lnSpc>
              <a:buNone/>
            </a:pPr>
            <a:r>
              <a:rPr lang="en-US" sz="2428" kern="0" spc="-73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4</a:t>
            </a:r>
            <a:endParaRPr lang="en-US" sz="2428" dirty="0"/>
          </a:p>
        </p:txBody>
      </p:sp>
      <p:sp>
        <p:nvSpPr>
          <p:cNvPr id="21" name="Text 17"/>
          <p:cNvSpPr/>
          <p:nvPr/>
        </p:nvSpPr>
        <p:spPr>
          <a:xfrm>
            <a:off x="6257211" y="4924187"/>
            <a:ext cx="3355658" cy="3211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29"/>
              </a:lnSpc>
              <a:buNone/>
            </a:pPr>
            <a:r>
              <a:rPr lang="en-US" sz="2023" kern="0" spc="-61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Trade Execution &amp; Monitoring</a:t>
            </a:r>
            <a:endParaRPr lang="en-US" sz="2023" dirty="0"/>
          </a:p>
        </p:txBody>
      </p:sp>
      <p:sp>
        <p:nvSpPr>
          <p:cNvPr id="22" name="Text 18"/>
          <p:cNvSpPr/>
          <p:nvPr/>
        </p:nvSpPr>
        <p:spPr>
          <a:xfrm>
            <a:off x="6257211" y="5368647"/>
            <a:ext cx="3996095" cy="131587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90"/>
              </a:lnSpc>
              <a:buNone/>
            </a:pPr>
            <a:r>
              <a:rPr lang="en-US" sz="1619" kern="0" spc="-32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system automatically executes trades based on the model's predictions, and the mobile app allows users to monitor trade performance and adjust settings.</a:t>
            </a:r>
            <a:endParaRPr lang="en-US" sz="1619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1807964"/>
            <a:ext cx="10950773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kern="0" spc="-146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Requirements &amp; Test Environment/Tools</a:t>
            </a:r>
            <a:endParaRPr lang="en-US" sz="4860" dirty="0"/>
          </a:p>
        </p:txBody>
      </p:sp>
      <p:sp>
        <p:nvSpPr>
          <p:cNvPr id="5" name="Text 3"/>
          <p:cNvSpPr/>
          <p:nvPr/>
        </p:nvSpPr>
        <p:spPr>
          <a:xfrm>
            <a:off x="864037" y="3196590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kern="0" spc="-73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Mobile App</a:t>
            </a:r>
            <a:endParaRPr lang="en-US" sz="2430" dirty="0"/>
          </a:p>
        </p:txBody>
      </p:sp>
      <p:sp>
        <p:nvSpPr>
          <p:cNvPr id="6" name="Text 4"/>
          <p:cNvSpPr/>
          <p:nvPr/>
        </p:nvSpPr>
        <p:spPr>
          <a:xfrm>
            <a:off x="864037" y="3829169"/>
            <a:ext cx="3898821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Flutter, a cross-platform framework, will be used to create the user interface. Syncfusion Flutter Charts will provide interactive data visualization.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5372695" y="3196590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kern="0" spc="-73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Backend</a:t>
            </a:r>
            <a:endParaRPr lang="en-US" sz="2430" dirty="0"/>
          </a:p>
        </p:txBody>
      </p:sp>
      <p:sp>
        <p:nvSpPr>
          <p:cNvPr id="8" name="Text 6"/>
          <p:cNvSpPr/>
          <p:nvPr/>
        </p:nvSpPr>
        <p:spPr>
          <a:xfrm>
            <a:off x="5372695" y="3829169"/>
            <a:ext cx="3898821" cy="23702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Python frameworks like Flask or Django will be used for server-side logic and API development. Libraries like scikit-learn, Keras, and TensorFlow will be used for model training and prediction.</a:t>
            </a:r>
            <a:endParaRPr lang="en-US" sz="1944" dirty="0"/>
          </a:p>
        </p:txBody>
      </p:sp>
      <p:sp>
        <p:nvSpPr>
          <p:cNvPr id="9" name="Text 7"/>
          <p:cNvSpPr/>
          <p:nvPr/>
        </p:nvSpPr>
        <p:spPr>
          <a:xfrm>
            <a:off x="9881354" y="3196590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kern="0" spc="-73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Database</a:t>
            </a:r>
            <a:endParaRPr lang="en-US" sz="2430" dirty="0"/>
          </a:p>
        </p:txBody>
      </p:sp>
      <p:sp>
        <p:nvSpPr>
          <p:cNvPr id="10" name="Text 8"/>
          <p:cNvSpPr/>
          <p:nvPr/>
        </p:nvSpPr>
        <p:spPr>
          <a:xfrm>
            <a:off x="9881354" y="3829169"/>
            <a:ext cx="3898821" cy="23702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Firebase and MySQL will be used as the primary databases for storing real-time data, user information, and trade history. This ensures scalability and reliable data management.</a:t>
            </a:r>
            <a:endParaRPr lang="en-US" sz="1944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20697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370290" y="3659386"/>
            <a:ext cx="11403092" cy="6800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356"/>
              </a:lnSpc>
              <a:buNone/>
            </a:pPr>
            <a:r>
              <a:rPr lang="en-US" sz="4285" kern="0" spc="-129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System Overview - Proposed System &amp; Outcome</a:t>
            </a:r>
            <a:endParaRPr lang="en-US" sz="4285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0290" y="4665940"/>
            <a:ext cx="544116" cy="54411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370290" y="5427702"/>
            <a:ext cx="2720697" cy="340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78"/>
              </a:lnSpc>
              <a:buNone/>
            </a:pPr>
            <a:r>
              <a:rPr lang="en-US" sz="2142" kern="0" spc="-64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AI Model</a:t>
            </a:r>
            <a:endParaRPr lang="en-US" sz="2142" dirty="0"/>
          </a:p>
        </p:txBody>
      </p:sp>
      <p:sp>
        <p:nvSpPr>
          <p:cNvPr id="8" name="Text 4"/>
          <p:cNvSpPr/>
          <p:nvPr/>
        </p:nvSpPr>
        <p:spPr>
          <a:xfrm>
            <a:off x="1370290" y="5898237"/>
            <a:ext cx="3745587" cy="13925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42"/>
              </a:lnSpc>
              <a:buNone/>
            </a:pPr>
            <a:r>
              <a:rPr lang="en-US" sz="1714" kern="0" spc="-34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sophisticated AI model trained on historical stock market data using advanced machine learning algorithms.</a:t>
            </a:r>
            <a:endParaRPr lang="en-US" sz="1714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2347" y="4665940"/>
            <a:ext cx="544116" cy="54411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442347" y="5427702"/>
            <a:ext cx="2720697" cy="340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78"/>
              </a:lnSpc>
              <a:buNone/>
            </a:pPr>
            <a:r>
              <a:rPr lang="en-US" sz="2142" kern="0" spc="-64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Backend Server</a:t>
            </a:r>
            <a:endParaRPr lang="en-US" sz="2142" dirty="0"/>
          </a:p>
        </p:txBody>
      </p:sp>
      <p:sp>
        <p:nvSpPr>
          <p:cNvPr id="11" name="Text 6"/>
          <p:cNvSpPr/>
          <p:nvPr/>
        </p:nvSpPr>
        <p:spPr>
          <a:xfrm>
            <a:off x="5442347" y="5898237"/>
            <a:ext cx="3745587" cy="13925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42"/>
              </a:lnSpc>
              <a:buNone/>
            </a:pPr>
            <a:r>
              <a:rPr lang="en-US" sz="1714" kern="0" spc="-34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robust backend system that enables continuous model operation, prediction generation, and API communication.</a:t>
            </a:r>
            <a:endParaRPr lang="en-US" sz="1714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4403" y="4665940"/>
            <a:ext cx="544116" cy="544116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9514403" y="5427702"/>
            <a:ext cx="2720697" cy="340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78"/>
              </a:lnSpc>
              <a:buNone/>
            </a:pPr>
            <a:r>
              <a:rPr lang="en-US" sz="2142" kern="0" spc="-64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Mobile App</a:t>
            </a:r>
            <a:endParaRPr lang="en-US" sz="2142" dirty="0"/>
          </a:p>
        </p:txBody>
      </p:sp>
      <p:sp>
        <p:nvSpPr>
          <p:cNvPr id="14" name="Text 8"/>
          <p:cNvSpPr/>
          <p:nvPr/>
        </p:nvSpPr>
        <p:spPr>
          <a:xfrm>
            <a:off x="9514403" y="5898237"/>
            <a:ext cx="3745587" cy="13925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42"/>
              </a:lnSpc>
              <a:buNone/>
            </a:pPr>
            <a:r>
              <a:rPr lang="en-US" sz="1714" kern="0" spc="-34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user-friendly mobile application providing real-time trade monitoring, performance analytics, and account management.</a:t>
            </a:r>
            <a:endParaRPr lang="en-US" sz="1714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662392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662392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9979" y="342424"/>
            <a:ext cx="5054322" cy="797754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04837" y="475178"/>
            <a:ext cx="7529393" cy="5400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253"/>
              </a:lnSpc>
              <a:buNone/>
            </a:pPr>
            <a:r>
              <a:rPr lang="en-US" sz="3402" kern="0" spc="-102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Architecture &amp; Data Flow Diagram (DFD)</a:t>
            </a:r>
            <a:endParaRPr lang="en-US" sz="3402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837" y="1274445"/>
            <a:ext cx="864037" cy="138255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728073" y="1447205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26"/>
              </a:lnSpc>
              <a:buNone/>
            </a:pPr>
            <a:r>
              <a:rPr lang="en-US" sz="1701" kern="0" spc="-51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User Input</a:t>
            </a:r>
            <a:endParaRPr lang="en-US" sz="1701" dirty="0"/>
          </a:p>
        </p:txBody>
      </p:sp>
      <p:sp>
        <p:nvSpPr>
          <p:cNvPr id="9" name="Text 4"/>
          <p:cNvSpPr/>
          <p:nvPr/>
        </p:nvSpPr>
        <p:spPr>
          <a:xfrm>
            <a:off x="1728073" y="1820704"/>
            <a:ext cx="6811089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kern="0" spc="-27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Users interact with the mobile app to select stocks, set trading parameters, and monitor performance.</a:t>
            </a:r>
            <a:endParaRPr lang="en-US" sz="1361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837" y="2656999"/>
            <a:ext cx="864037" cy="138255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728073" y="2829758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26"/>
              </a:lnSpc>
              <a:buNone/>
            </a:pPr>
            <a:r>
              <a:rPr lang="en-US" sz="1701" kern="0" spc="-51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Data Fetching</a:t>
            </a:r>
            <a:endParaRPr lang="en-US" sz="1701" dirty="0"/>
          </a:p>
        </p:txBody>
      </p:sp>
      <p:sp>
        <p:nvSpPr>
          <p:cNvPr id="12" name="Text 6"/>
          <p:cNvSpPr/>
          <p:nvPr/>
        </p:nvSpPr>
        <p:spPr>
          <a:xfrm>
            <a:off x="1728073" y="3203258"/>
            <a:ext cx="6811089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kern="0" spc="-27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backend server retrieves real-time market data from reliable financial sources, such as Yahoo Finance API.</a:t>
            </a:r>
            <a:endParaRPr lang="en-US" sz="1361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837" y="4039553"/>
            <a:ext cx="864037" cy="1382554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728073" y="4212312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26"/>
              </a:lnSpc>
              <a:buNone/>
            </a:pPr>
            <a:r>
              <a:rPr lang="en-US" sz="1701" kern="0" spc="-51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Model Inference</a:t>
            </a:r>
            <a:endParaRPr lang="en-US" sz="1701" dirty="0"/>
          </a:p>
        </p:txBody>
      </p:sp>
      <p:sp>
        <p:nvSpPr>
          <p:cNvPr id="15" name="Text 8"/>
          <p:cNvSpPr/>
          <p:nvPr/>
        </p:nvSpPr>
        <p:spPr>
          <a:xfrm>
            <a:off x="1728073" y="4585811"/>
            <a:ext cx="6811089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kern="0" spc="-27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trained AI model analyzes the fetched data and generates predictions on future stock price movements.</a:t>
            </a:r>
            <a:endParaRPr lang="en-US" sz="1361" dirty="0"/>
          </a:p>
        </p:txBody>
      </p:sp>
      <p:pic>
        <p:nvPicPr>
          <p:cNvPr id="16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837" y="5422106"/>
            <a:ext cx="864037" cy="1382554"/>
          </a:xfrm>
          <a:prstGeom prst="rect">
            <a:avLst/>
          </a:prstGeom>
        </p:spPr>
      </p:pic>
      <p:sp>
        <p:nvSpPr>
          <p:cNvPr id="17" name="Text 9"/>
          <p:cNvSpPr/>
          <p:nvPr/>
        </p:nvSpPr>
        <p:spPr>
          <a:xfrm>
            <a:off x="1728073" y="5594866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26"/>
              </a:lnSpc>
              <a:buNone/>
            </a:pPr>
            <a:r>
              <a:rPr lang="en-US" sz="1701" kern="0" spc="-51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Automated Trading</a:t>
            </a:r>
            <a:endParaRPr lang="en-US" sz="1701" dirty="0"/>
          </a:p>
        </p:txBody>
      </p:sp>
      <p:sp>
        <p:nvSpPr>
          <p:cNvPr id="18" name="Text 10"/>
          <p:cNvSpPr/>
          <p:nvPr/>
        </p:nvSpPr>
        <p:spPr>
          <a:xfrm>
            <a:off x="1728073" y="5968365"/>
            <a:ext cx="6811089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kern="0" spc="-27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Based on the model's predictions, the system automatically executes trades in the stock market.</a:t>
            </a:r>
            <a:endParaRPr lang="en-US" sz="1361" dirty="0"/>
          </a:p>
        </p:txBody>
      </p:sp>
      <p:pic>
        <p:nvPicPr>
          <p:cNvPr id="19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4837" y="6804660"/>
            <a:ext cx="864037" cy="1382554"/>
          </a:xfrm>
          <a:prstGeom prst="rect">
            <a:avLst/>
          </a:prstGeom>
        </p:spPr>
      </p:pic>
      <p:sp>
        <p:nvSpPr>
          <p:cNvPr id="20" name="Text 11"/>
          <p:cNvSpPr/>
          <p:nvPr/>
        </p:nvSpPr>
        <p:spPr>
          <a:xfrm>
            <a:off x="1728073" y="6977420"/>
            <a:ext cx="2240399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26"/>
              </a:lnSpc>
              <a:buNone/>
            </a:pPr>
            <a:r>
              <a:rPr lang="en-US" sz="1701" kern="0" spc="-51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Monitoring &amp; Reporting</a:t>
            </a:r>
            <a:endParaRPr lang="en-US" sz="1701" dirty="0"/>
          </a:p>
        </p:txBody>
      </p:sp>
      <p:sp>
        <p:nvSpPr>
          <p:cNvPr id="21" name="Text 12"/>
          <p:cNvSpPr/>
          <p:nvPr/>
        </p:nvSpPr>
        <p:spPr>
          <a:xfrm>
            <a:off x="1728073" y="7350919"/>
            <a:ext cx="6811089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kern="0" spc="-27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Users can track the progress of their trades and access detailed reports on portfolio performance via the mobile app.</a:t>
            </a:r>
            <a:endParaRPr lang="en-US" sz="136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2610" y="2491740"/>
            <a:ext cx="4869180" cy="324612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64037" y="1283732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kern="0" spc="-146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References</a:t>
            </a:r>
            <a:endParaRPr lang="en-US" sz="4860" dirty="0"/>
          </a:p>
        </p:txBody>
      </p:sp>
      <p:sp>
        <p:nvSpPr>
          <p:cNvPr id="7" name="Shape 3"/>
          <p:cNvSpPr/>
          <p:nvPr/>
        </p:nvSpPr>
        <p:spPr>
          <a:xfrm>
            <a:off x="864037" y="2425541"/>
            <a:ext cx="7415927" cy="4520327"/>
          </a:xfrm>
          <a:prstGeom prst="roundRect">
            <a:avLst>
              <a:gd name="adj" fmla="val 2294"/>
            </a:avLst>
          </a:prstGeom>
          <a:noFill/>
          <a:ln w="1524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8" name="Shape 4"/>
          <p:cNvSpPr/>
          <p:nvPr/>
        </p:nvSpPr>
        <p:spPr>
          <a:xfrm>
            <a:off x="879277" y="2440781"/>
            <a:ext cx="7385447" cy="110156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9" name="Text 5"/>
          <p:cNvSpPr/>
          <p:nvPr/>
        </p:nvSpPr>
        <p:spPr>
          <a:xfrm>
            <a:off x="1126093" y="2596515"/>
            <a:ext cx="319528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Yahoo Finance API</a:t>
            </a:r>
            <a:endParaRPr lang="en-US" sz="1944" dirty="0"/>
          </a:p>
        </p:txBody>
      </p:sp>
      <p:sp>
        <p:nvSpPr>
          <p:cNvPr id="10" name="Text 6"/>
          <p:cNvSpPr/>
          <p:nvPr/>
        </p:nvSpPr>
        <p:spPr>
          <a:xfrm>
            <a:off x="4822627" y="2596515"/>
            <a:ext cx="3195280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For real-time stock market data retrieval.</a:t>
            </a:r>
            <a:endParaRPr lang="en-US" sz="1944" dirty="0"/>
          </a:p>
        </p:txBody>
      </p:sp>
      <p:sp>
        <p:nvSpPr>
          <p:cNvPr id="11" name="Shape 7"/>
          <p:cNvSpPr/>
          <p:nvPr/>
        </p:nvSpPr>
        <p:spPr>
          <a:xfrm>
            <a:off x="879277" y="3542348"/>
            <a:ext cx="7385447" cy="149661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2" name="Text 8"/>
          <p:cNvSpPr/>
          <p:nvPr/>
        </p:nvSpPr>
        <p:spPr>
          <a:xfrm>
            <a:off x="1126093" y="3698081"/>
            <a:ext cx="319528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Kaggle Datasets</a:t>
            </a:r>
            <a:endParaRPr lang="en-US" sz="1944" dirty="0"/>
          </a:p>
        </p:txBody>
      </p:sp>
      <p:sp>
        <p:nvSpPr>
          <p:cNvPr id="13" name="Text 9"/>
          <p:cNvSpPr/>
          <p:nvPr/>
        </p:nvSpPr>
        <p:spPr>
          <a:xfrm>
            <a:off x="4822627" y="3698081"/>
            <a:ext cx="3195280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Provides access to various financial datasets for model training and evaluation.</a:t>
            </a:r>
            <a:endParaRPr lang="en-US" sz="1944" dirty="0"/>
          </a:p>
        </p:txBody>
      </p:sp>
      <p:sp>
        <p:nvSpPr>
          <p:cNvPr id="14" name="Shape 10"/>
          <p:cNvSpPr/>
          <p:nvPr/>
        </p:nvSpPr>
        <p:spPr>
          <a:xfrm>
            <a:off x="879277" y="5038963"/>
            <a:ext cx="7385447" cy="189166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5" name="Text 11"/>
          <p:cNvSpPr/>
          <p:nvPr/>
        </p:nvSpPr>
        <p:spPr>
          <a:xfrm>
            <a:off x="1126093" y="5194697"/>
            <a:ext cx="319528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TensorFlow Documentation</a:t>
            </a:r>
            <a:endParaRPr lang="en-US" sz="1944" dirty="0"/>
          </a:p>
        </p:txBody>
      </p:sp>
      <p:sp>
        <p:nvSpPr>
          <p:cNvPr id="16" name="Text 12"/>
          <p:cNvSpPr/>
          <p:nvPr/>
        </p:nvSpPr>
        <p:spPr>
          <a:xfrm>
            <a:off x="4822627" y="5194697"/>
            <a:ext cx="3195280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Essential resources for building and deploying deep learning models for stock price prediction.</a:t>
            </a:r>
            <a:endParaRPr lang="en-US" sz="1944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sp>
        <p:nvSpPr>
          <p:cNvPr id="4" name="Text 2"/>
          <p:cNvSpPr/>
          <p:nvPr/>
        </p:nvSpPr>
        <p:spPr>
          <a:xfrm>
            <a:off x="2437328" y="631984"/>
            <a:ext cx="4464725" cy="5580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395"/>
              </a:lnSpc>
              <a:buNone/>
            </a:pPr>
            <a:r>
              <a:rPr lang="en-US" sz="3516" kern="0" spc="-105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Project Plan</a:t>
            </a:r>
            <a:endParaRPr lang="en-US" sz="3516" dirty="0"/>
          </a:p>
        </p:txBody>
      </p:sp>
      <p:sp>
        <p:nvSpPr>
          <p:cNvPr id="5" name="Shape 3"/>
          <p:cNvSpPr/>
          <p:nvPr/>
        </p:nvSpPr>
        <p:spPr>
          <a:xfrm>
            <a:off x="7303651" y="1547098"/>
            <a:ext cx="22860" cy="6050518"/>
          </a:xfrm>
          <a:prstGeom prst="roundRect">
            <a:avLst>
              <a:gd name="adj" fmla="val 328123"/>
            </a:avLst>
          </a:prstGeom>
          <a:solidFill>
            <a:srgbClr val="E2C8B5"/>
          </a:solidFill>
          <a:ln/>
        </p:spPr>
      </p:sp>
      <p:sp>
        <p:nvSpPr>
          <p:cNvPr id="6" name="Shape 4"/>
          <p:cNvSpPr/>
          <p:nvPr/>
        </p:nvSpPr>
        <p:spPr>
          <a:xfrm>
            <a:off x="6512123" y="1937385"/>
            <a:ext cx="624959" cy="22860"/>
          </a:xfrm>
          <a:prstGeom prst="roundRect">
            <a:avLst>
              <a:gd name="adj" fmla="val 328123"/>
            </a:avLst>
          </a:prstGeom>
          <a:solidFill>
            <a:srgbClr val="E2C8B5"/>
          </a:solidFill>
          <a:ln/>
        </p:spPr>
      </p:sp>
      <p:sp>
        <p:nvSpPr>
          <p:cNvPr id="7" name="Shape 5"/>
          <p:cNvSpPr/>
          <p:nvPr/>
        </p:nvSpPr>
        <p:spPr>
          <a:xfrm>
            <a:off x="7114223" y="1747957"/>
            <a:ext cx="401717" cy="401717"/>
          </a:xfrm>
          <a:prstGeom prst="roundRect">
            <a:avLst>
              <a:gd name="adj" fmla="val 18672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7263527" y="1814870"/>
            <a:ext cx="103108" cy="2678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09"/>
              </a:lnSpc>
              <a:buNone/>
            </a:pPr>
            <a:r>
              <a:rPr lang="en-US" sz="2109" kern="0" spc="-63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1</a:t>
            </a:r>
            <a:endParaRPr lang="en-US" sz="2109" dirty="0"/>
          </a:p>
        </p:txBody>
      </p:sp>
      <p:sp>
        <p:nvSpPr>
          <p:cNvPr id="9" name="Text 7"/>
          <p:cNvSpPr/>
          <p:nvPr/>
        </p:nvSpPr>
        <p:spPr>
          <a:xfrm>
            <a:off x="2861667" y="1725573"/>
            <a:ext cx="3471267" cy="2789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197"/>
              </a:lnSpc>
              <a:buNone/>
            </a:pPr>
            <a:r>
              <a:rPr lang="en-US" sz="1758" kern="0" spc="-53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Research &amp; Requirement Gathering</a:t>
            </a:r>
            <a:endParaRPr lang="en-US" sz="1758" dirty="0"/>
          </a:p>
        </p:txBody>
      </p:sp>
      <p:sp>
        <p:nvSpPr>
          <p:cNvPr id="10" name="Text 8"/>
          <p:cNvSpPr/>
          <p:nvPr/>
        </p:nvSpPr>
        <p:spPr>
          <a:xfrm>
            <a:off x="2437328" y="2111573"/>
            <a:ext cx="3895606" cy="8572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250"/>
              </a:lnSpc>
              <a:buNone/>
            </a:pPr>
            <a:r>
              <a:rPr lang="en-US" sz="1406" kern="0" spc="-28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Thorough research into existing stock prediction methods, data sources, and industry trends to determine project requirements.</a:t>
            </a:r>
            <a:endParaRPr lang="en-US" sz="1406" dirty="0"/>
          </a:p>
        </p:txBody>
      </p:sp>
      <p:sp>
        <p:nvSpPr>
          <p:cNvPr id="11" name="Shape 9"/>
          <p:cNvSpPr/>
          <p:nvPr/>
        </p:nvSpPr>
        <p:spPr>
          <a:xfrm>
            <a:off x="7493079" y="2830116"/>
            <a:ext cx="624959" cy="22860"/>
          </a:xfrm>
          <a:prstGeom prst="roundRect">
            <a:avLst>
              <a:gd name="adj" fmla="val 328123"/>
            </a:avLst>
          </a:prstGeom>
          <a:solidFill>
            <a:srgbClr val="E2C8B5"/>
          </a:solidFill>
          <a:ln/>
        </p:spPr>
      </p:sp>
      <p:sp>
        <p:nvSpPr>
          <p:cNvPr id="12" name="Shape 10"/>
          <p:cNvSpPr/>
          <p:nvPr/>
        </p:nvSpPr>
        <p:spPr>
          <a:xfrm>
            <a:off x="7114223" y="2640687"/>
            <a:ext cx="401717" cy="401717"/>
          </a:xfrm>
          <a:prstGeom prst="roundRect">
            <a:avLst>
              <a:gd name="adj" fmla="val 18672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245429" y="2707600"/>
            <a:ext cx="139303" cy="2678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09"/>
              </a:lnSpc>
              <a:buNone/>
            </a:pPr>
            <a:r>
              <a:rPr lang="en-US" sz="2109" kern="0" spc="-63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2</a:t>
            </a:r>
            <a:endParaRPr lang="en-US" sz="2109" dirty="0"/>
          </a:p>
        </p:txBody>
      </p:sp>
      <p:sp>
        <p:nvSpPr>
          <p:cNvPr id="14" name="Text 12"/>
          <p:cNvSpPr/>
          <p:nvPr/>
        </p:nvSpPr>
        <p:spPr>
          <a:xfrm>
            <a:off x="8297228" y="2618303"/>
            <a:ext cx="2915722" cy="2789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97"/>
              </a:lnSpc>
              <a:buNone/>
            </a:pPr>
            <a:r>
              <a:rPr lang="en-US" sz="1758" kern="0" spc="-53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Model Development &amp; Testing</a:t>
            </a:r>
            <a:endParaRPr lang="en-US" sz="1758" dirty="0"/>
          </a:p>
        </p:txBody>
      </p:sp>
      <p:sp>
        <p:nvSpPr>
          <p:cNvPr id="15" name="Text 13"/>
          <p:cNvSpPr/>
          <p:nvPr/>
        </p:nvSpPr>
        <p:spPr>
          <a:xfrm>
            <a:off x="8297228" y="3004304"/>
            <a:ext cx="3895725" cy="8572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6" kern="0" spc="-28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Train and evaluate various machine learning models on historical stock market data to determine the most effective approach.</a:t>
            </a:r>
            <a:endParaRPr lang="en-US" sz="1406" dirty="0"/>
          </a:p>
        </p:txBody>
      </p:sp>
      <p:sp>
        <p:nvSpPr>
          <p:cNvPr id="16" name="Shape 14"/>
          <p:cNvSpPr/>
          <p:nvPr/>
        </p:nvSpPr>
        <p:spPr>
          <a:xfrm>
            <a:off x="6512123" y="3719393"/>
            <a:ext cx="624959" cy="22860"/>
          </a:xfrm>
          <a:prstGeom prst="roundRect">
            <a:avLst>
              <a:gd name="adj" fmla="val 328123"/>
            </a:avLst>
          </a:prstGeom>
          <a:solidFill>
            <a:srgbClr val="E2C8B5"/>
          </a:solidFill>
          <a:ln/>
        </p:spPr>
      </p:sp>
      <p:sp>
        <p:nvSpPr>
          <p:cNvPr id="17" name="Shape 15"/>
          <p:cNvSpPr/>
          <p:nvPr/>
        </p:nvSpPr>
        <p:spPr>
          <a:xfrm>
            <a:off x="7114223" y="3529965"/>
            <a:ext cx="401717" cy="401717"/>
          </a:xfrm>
          <a:prstGeom prst="roundRect">
            <a:avLst>
              <a:gd name="adj" fmla="val 18672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242453" y="3596878"/>
            <a:ext cx="145137" cy="2678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09"/>
              </a:lnSpc>
              <a:buNone/>
            </a:pPr>
            <a:r>
              <a:rPr lang="en-US" sz="2109" kern="0" spc="-63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3</a:t>
            </a:r>
            <a:endParaRPr lang="en-US" sz="2109" dirty="0"/>
          </a:p>
        </p:txBody>
      </p:sp>
      <p:sp>
        <p:nvSpPr>
          <p:cNvPr id="19" name="Text 17"/>
          <p:cNvSpPr/>
          <p:nvPr/>
        </p:nvSpPr>
        <p:spPr>
          <a:xfrm>
            <a:off x="4100632" y="3507581"/>
            <a:ext cx="2232303" cy="2789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197"/>
              </a:lnSpc>
              <a:buNone/>
            </a:pPr>
            <a:r>
              <a:rPr lang="en-US" sz="1758" kern="0" spc="-53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Backend Development</a:t>
            </a:r>
            <a:endParaRPr lang="en-US" sz="1758" dirty="0"/>
          </a:p>
        </p:txBody>
      </p:sp>
      <p:sp>
        <p:nvSpPr>
          <p:cNvPr id="20" name="Text 18"/>
          <p:cNvSpPr/>
          <p:nvPr/>
        </p:nvSpPr>
        <p:spPr>
          <a:xfrm>
            <a:off x="2437328" y="3893582"/>
            <a:ext cx="3895606" cy="8572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250"/>
              </a:lnSpc>
              <a:buNone/>
            </a:pPr>
            <a:r>
              <a:rPr lang="en-US" sz="1406" kern="0" spc="-28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Develop the backend server for model inference, data storage, API communication, and trade execution.</a:t>
            </a:r>
            <a:endParaRPr lang="en-US" sz="1406" dirty="0"/>
          </a:p>
        </p:txBody>
      </p:sp>
      <p:sp>
        <p:nvSpPr>
          <p:cNvPr id="21" name="Shape 19"/>
          <p:cNvSpPr/>
          <p:nvPr/>
        </p:nvSpPr>
        <p:spPr>
          <a:xfrm>
            <a:off x="7493079" y="4608790"/>
            <a:ext cx="624959" cy="22860"/>
          </a:xfrm>
          <a:prstGeom prst="roundRect">
            <a:avLst>
              <a:gd name="adj" fmla="val 328123"/>
            </a:avLst>
          </a:prstGeom>
          <a:solidFill>
            <a:srgbClr val="E2C8B5"/>
          </a:solidFill>
          <a:ln/>
        </p:spPr>
      </p:sp>
      <p:sp>
        <p:nvSpPr>
          <p:cNvPr id="22" name="Shape 20"/>
          <p:cNvSpPr/>
          <p:nvPr/>
        </p:nvSpPr>
        <p:spPr>
          <a:xfrm>
            <a:off x="7114223" y="4419362"/>
            <a:ext cx="401717" cy="401717"/>
          </a:xfrm>
          <a:prstGeom prst="roundRect">
            <a:avLst>
              <a:gd name="adj" fmla="val 18672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23" name="Text 21"/>
          <p:cNvSpPr/>
          <p:nvPr/>
        </p:nvSpPr>
        <p:spPr>
          <a:xfrm>
            <a:off x="7239833" y="4486275"/>
            <a:ext cx="150495" cy="2678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09"/>
              </a:lnSpc>
              <a:buNone/>
            </a:pPr>
            <a:r>
              <a:rPr lang="en-US" sz="2109" kern="0" spc="-63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4</a:t>
            </a:r>
            <a:endParaRPr lang="en-US" sz="2109" dirty="0"/>
          </a:p>
        </p:txBody>
      </p:sp>
      <p:sp>
        <p:nvSpPr>
          <p:cNvPr id="24" name="Text 22"/>
          <p:cNvSpPr/>
          <p:nvPr/>
        </p:nvSpPr>
        <p:spPr>
          <a:xfrm>
            <a:off x="8297228" y="4396978"/>
            <a:ext cx="2546509" cy="2789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97"/>
              </a:lnSpc>
              <a:buNone/>
            </a:pPr>
            <a:r>
              <a:rPr lang="en-US" sz="1758" kern="0" spc="-53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Integration &amp; Deployment</a:t>
            </a:r>
            <a:endParaRPr lang="en-US" sz="1758" dirty="0"/>
          </a:p>
        </p:txBody>
      </p:sp>
      <p:sp>
        <p:nvSpPr>
          <p:cNvPr id="25" name="Text 23"/>
          <p:cNvSpPr/>
          <p:nvPr/>
        </p:nvSpPr>
        <p:spPr>
          <a:xfrm>
            <a:off x="8297228" y="4782979"/>
            <a:ext cx="3895725" cy="8572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6" kern="0" spc="-28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Integrate the mobile app with the backend server and deploy the system to a cloud environment for continuous operation.</a:t>
            </a:r>
            <a:endParaRPr lang="en-US" sz="1406" dirty="0"/>
          </a:p>
        </p:txBody>
      </p:sp>
      <p:sp>
        <p:nvSpPr>
          <p:cNvPr id="26" name="Shape 24"/>
          <p:cNvSpPr/>
          <p:nvPr/>
        </p:nvSpPr>
        <p:spPr>
          <a:xfrm>
            <a:off x="6512123" y="5498187"/>
            <a:ext cx="624959" cy="22860"/>
          </a:xfrm>
          <a:prstGeom prst="roundRect">
            <a:avLst>
              <a:gd name="adj" fmla="val 328123"/>
            </a:avLst>
          </a:prstGeom>
          <a:solidFill>
            <a:srgbClr val="E2C8B5"/>
          </a:solidFill>
          <a:ln/>
        </p:spPr>
      </p:sp>
      <p:sp>
        <p:nvSpPr>
          <p:cNvPr id="27" name="Shape 25"/>
          <p:cNvSpPr/>
          <p:nvPr/>
        </p:nvSpPr>
        <p:spPr>
          <a:xfrm>
            <a:off x="7114223" y="5308759"/>
            <a:ext cx="401717" cy="401717"/>
          </a:xfrm>
          <a:prstGeom prst="roundRect">
            <a:avLst>
              <a:gd name="adj" fmla="val 18672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28" name="Text 26"/>
          <p:cNvSpPr/>
          <p:nvPr/>
        </p:nvSpPr>
        <p:spPr>
          <a:xfrm>
            <a:off x="7246977" y="5375672"/>
            <a:ext cx="136088" cy="2678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09"/>
              </a:lnSpc>
              <a:buNone/>
            </a:pPr>
            <a:r>
              <a:rPr lang="en-US" sz="2109" kern="0" spc="-63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5</a:t>
            </a:r>
            <a:endParaRPr lang="en-US" sz="2109" dirty="0"/>
          </a:p>
        </p:txBody>
      </p:sp>
      <p:sp>
        <p:nvSpPr>
          <p:cNvPr id="29" name="Text 27"/>
          <p:cNvSpPr/>
          <p:nvPr/>
        </p:nvSpPr>
        <p:spPr>
          <a:xfrm>
            <a:off x="4100632" y="5286375"/>
            <a:ext cx="2232303" cy="2789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197"/>
              </a:lnSpc>
              <a:buNone/>
            </a:pPr>
            <a:r>
              <a:rPr lang="en-US" sz="1758" kern="0" spc="-53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Testing &amp; Debugging</a:t>
            </a:r>
            <a:endParaRPr lang="en-US" sz="1758" dirty="0"/>
          </a:p>
        </p:txBody>
      </p:sp>
      <p:sp>
        <p:nvSpPr>
          <p:cNvPr id="30" name="Text 28"/>
          <p:cNvSpPr/>
          <p:nvPr/>
        </p:nvSpPr>
        <p:spPr>
          <a:xfrm>
            <a:off x="2437328" y="5672376"/>
            <a:ext cx="3895606" cy="8572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250"/>
              </a:lnSpc>
              <a:buNone/>
            </a:pPr>
            <a:r>
              <a:rPr lang="en-US" sz="1406" kern="0" spc="-28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Conduct comprehensive testing to ensure the system's accuracy, reliability, and efficiency, and resolve any bugs or issues encountered.</a:t>
            </a:r>
            <a:endParaRPr lang="en-US" sz="1406" dirty="0"/>
          </a:p>
        </p:txBody>
      </p:sp>
      <p:sp>
        <p:nvSpPr>
          <p:cNvPr id="31" name="Shape 29"/>
          <p:cNvSpPr/>
          <p:nvPr/>
        </p:nvSpPr>
        <p:spPr>
          <a:xfrm>
            <a:off x="7493079" y="6387584"/>
            <a:ext cx="624959" cy="22860"/>
          </a:xfrm>
          <a:prstGeom prst="roundRect">
            <a:avLst>
              <a:gd name="adj" fmla="val 328123"/>
            </a:avLst>
          </a:prstGeom>
          <a:solidFill>
            <a:srgbClr val="E2C8B5"/>
          </a:solidFill>
          <a:ln/>
        </p:spPr>
      </p:sp>
      <p:sp>
        <p:nvSpPr>
          <p:cNvPr id="32" name="Shape 30"/>
          <p:cNvSpPr/>
          <p:nvPr/>
        </p:nvSpPr>
        <p:spPr>
          <a:xfrm>
            <a:off x="7114223" y="6198156"/>
            <a:ext cx="401717" cy="401717"/>
          </a:xfrm>
          <a:prstGeom prst="roundRect">
            <a:avLst>
              <a:gd name="adj" fmla="val 18672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33" name="Text 31"/>
          <p:cNvSpPr/>
          <p:nvPr/>
        </p:nvSpPr>
        <p:spPr>
          <a:xfrm>
            <a:off x="7240310" y="6265069"/>
            <a:ext cx="149423" cy="2678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09"/>
              </a:lnSpc>
              <a:buNone/>
            </a:pPr>
            <a:r>
              <a:rPr lang="en-US" sz="2109" kern="0" spc="-63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6</a:t>
            </a:r>
            <a:endParaRPr lang="en-US" sz="2109" dirty="0"/>
          </a:p>
        </p:txBody>
      </p:sp>
      <p:sp>
        <p:nvSpPr>
          <p:cNvPr id="34" name="Text 32"/>
          <p:cNvSpPr/>
          <p:nvPr/>
        </p:nvSpPr>
        <p:spPr>
          <a:xfrm>
            <a:off x="8297228" y="6175772"/>
            <a:ext cx="3296603" cy="2789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97"/>
              </a:lnSpc>
              <a:buNone/>
            </a:pPr>
            <a:r>
              <a:rPr lang="en-US" sz="1758" kern="0" spc="-53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Final Deployment &amp; User Training</a:t>
            </a:r>
            <a:endParaRPr lang="en-US" sz="1758" dirty="0"/>
          </a:p>
        </p:txBody>
      </p:sp>
      <p:sp>
        <p:nvSpPr>
          <p:cNvPr id="35" name="Text 33"/>
          <p:cNvSpPr/>
          <p:nvPr/>
        </p:nvSpPr>
        <p:spPr>
          <a:xfrm>
            <a:off x="8297228" y="6561772"/>
            <a:ext cx="3895725" cy="8572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6" kern="0" spc="-28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Finalize deployment, implement security measures, and provide user training and documentation for seamless interaction.</a:t>
            </a:r>
            <a:endParaRPr lang="en-US" sz="1406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752</Words>
  <Application>Microsoft Office PowerPoint</Application>
  <PresentationFormat>Custom</PresentationFormat>
  <Paragraphs>92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Bitter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Om Vastre</cp:lastModifiedBy>
  <cp:revision>2</cp:revision>
  <dcterms:created xsi:type="dcterms:W3CDTF">2024-08-11T13:00:44Z</dcterms:created>
  <dcterms:modified xsi:type="dcterms:W3CDTF">2024-08-11T13:01:53Z</dcterms:modified>
</cp:coreProperties>
</file>