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4"/>
  </p:sldMasterIdLst>
  <p:notesMasterIdLst>
    <p:notesMasterId r:id="rId15"/>
  </p:notesMasterIdLst>
  <p:sldIdLst>
    <p:sldId id="256" r:id="rId5"/>
    <p:sldId id="269" r:id="rId6"/>
    <p:sldId id="266" r:id="rId7"/>
    <p:sldId id="263" r:id="rId8"/>
    <p:sldId id="270" r:id="rId9"/>
    <p:sldId id="271" r:id="rId10"/>
    <p:sldId id="267" r:id="rId11"/>
    <p:sldId id="268" r:id="rId12"/>
    <p:sldId id="260"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6357" autoAdjust="0"/>
  </p:normalViewPr>
  <p:slideViewPr>
    <p:cSldViewPr snapToGrid="0">
      <p:cViewPr varScale="1">
        <p:scale>
          <a:sx n="78" d="100"/>
          <a:sy n="78" d="100"/>
        </p:scale>
        <p:origin x="82" y="250"/>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9/8/2020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9/8/2020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9/8/2020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9/8/2020</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9/8/2020</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9/8/2020</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9/8/2020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9/8/2020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9/8/2020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9/8/2020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9/8/2020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9/8/2020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9/8/2020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9/8/2020</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9/8/2020</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normAutofit/>
          </a:bodyPr>
          <a:lstStyle/>
          <a:p>
            <a:r>
              <a:rPr lang="en-US" sz="5400" dirty="0"/>
              <a:t>Dr.</a:t>
            </a:r>
            <a:br>
              <a:rPr lang="en-US" sz="5400" dirty="0"/>
            </a:br>
            <a:r>
              <a:rPr lang="en-US" sz="5400" dirty="0"/>
              <a:t>A P J  </a:t>
            </a:r>
            <a:br>
              <a:rPr lang="en-US" sz="5400" dirty="0"/>
            </a:br>
            <a:r>
              <a:rPr lang="en-US" sz="5400" dirty="0"/>
              <a:t>Abdul Kalam </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667666" y="3913239"/>
            <a:ext cx="4633806" cy="2153264"/>
          </a:xfrm>
        </p:spPr>
        <p:txBody>
          <a:bodyPr anchor="t"/>
          <a:lstStyle/>
          <a:p>
            <a:r>
              <a:rPr lang="en-US" sz="3600" dirty="0"/>
              <a:t>An </a:t>
            </a:r>
          </a:p>
          <a:p>
            <a:r>
              <a:rPr lang="en-US" sz="3600" dirty="0"/>
              <a:t>inspiration </a:t>
            </a:r>
          </a:p>
          <a:p>
            <a:r>
              <a:rPr lang="en-US" sz="3600" dirty="0"/>
              <a:t>to many</a:t>
            </a:r>
          </a:p>
        </p:txBody>
      </p:sp>
      <p:pic>
        <p:nvPicPr>
          <p:cNvPr id="53" name="Picture Placeholder 52">
            <a:extLst>
              <a:ext uri="{FF2B5EF4-FFF2-40B4-BE49-F238E27FC236}">
                <a16:creationId xmlns:a16="http://schemas.microsoft.com/office/drawing/2014/main" id="{3A9FE351-A4C6-4292-8E5E-15D6D36A50E2}"/>
              </a:ext>
            </a:extLst>
          </p:cNvPr>
          <p:cNvPicPr>
            <a:picLocks noGrp="1" noChangeAspect="1"/>
          </p:cNvPicPr>
          <p:nvPr>
            <p:ph type="pic" sz="quarter" idx="10"/>
          </p:nvPr>
        </p:nvPicPr>
        <p:blipFill>
          <a:blip r:embed="rId2"/>
          <a:srcRect/>
          <a:stretch/>
        </p:blipFill>
        <p:spPr>
          <a:xfrm>
            <a:off x="2928061" y="1367500"/>
            <a:ext cx="2028903" cy="2397795"/>
          </a:xfrm>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5181599" y="685800"/>
            <a:ext cx="6248401" cy="4952492"/>
          </a:xfrm>
          <a:prstGeom prst="rect">
            <a:avLst/>
          </a:prstGeom>
          <a:noFill/>
        </p:spPr>
        <p:txBody>
          <a:bodyPr wrap="square" rtlCol="0">
            <a:noAutofit/>
          </a:bodyPr>
          <a:lstStyle/>
          <a:p>
            <a:r>
              <a:rPr lang="en-US" sz="6000" u="sng">
                <a:solidFill>
                  <a:srgbClr val="0070C0"/>
                </a:solidFill>
              </a:rPr>
              <a:t>Template Editing Instructions and Feedback</a:t>
            </a:r>
          </a:p>
        </p:txBody>
      </p:sp>
      <p:sp>
        <p:nvSpPr>
          <p:cNvPr id="5" name="Slide Number Placeholder 4">
            <a:extLst>
              <a:ext uri="{FF2B5EF4-FFF2-40B4-BE49-F238E27FC236}">
                <a16:creationId xmlns:a16="http://schemas.microsoft.com/office/drawing/2014/main" id="{C8D30775-E195-4C4C-93B0-0261753A3724}"/>
              </a:ext>
            </a:extLst>
          </p:cNvPr>
          <p:cNvSpPr>
            <a:spLocks noGrp="1"/>
          </p:cNvSpPr>
          <p:nvPr>
            <p:ph type="sldNum" sz="quarter" idx="12"/>
          </p:nvPr>
        </p:nvSpPr>
        <p:spPr/>
        <p:txBody>
          <a:bodyPr/>
          <a:lstStyle/>
          <a:p>
            <a:fld id="{13D2E340-0663-474B-992C-9192B5C45E57}" type="slidenum">
              <a:rPr lang="en-US" smtClean="0"/>
              <a:t>10</a:t>
            </a:fld>
            <a:endParaRPr lang="en-US"/>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p:txBody>
          <a:bodyPr/>
          <a:lstStyle/>
          <a:p>
            <a:r>
              <a:rPr lang="en-US" dirty="0"/>
              <a:t>Early Life</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p:txBody>
          <a:bodyPr/>
          <a:lstStyle/>
          <a:p>
            <a:r>
              <a:rPr lang="en-US" dirty="0"/>
              <a:t>	</a:t>
            </a: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sp>
        <p:nvSpPr>
          <p:cNvPr id="24" name="TextBox 23">
            <a:extLst>
              <a:ext uri="{FF2B5EF4-FFF2-40B4-BE49-F238E27FC236}">
                <a16:creationId xmlns:a16="http://schemas.microsoft.com/office/drawing/2014/main" id="{21AC524E-D668-4545-A6AF-5941885A1C6F}"/>
              </a:ext>
            </a:extLst>
          </p:cNvPr>
          <p:cNvSpPr txBox="1"/>
          <p:nvPr/>
        </p:nvSpPr>
        <p:spPr>
          <a:xfrm>
            <a:off x="5329084" y="590834"/>
            <a:ext cx="6100916" cy="4708981"/>
          </a:xfrm>
          <a:prstGeom prst="rect">
            <a:avLst/>
          </a:prstGeom>
          <a:noFill/>
        </p:spPr>
        <p:txBody>
          <a:bodyPr wrap="square">
            <a:spAutoFit/>
          </a:bodyPr>
          <a:lstStyle/>
          <a:p>
            <a:pPr algn="just"/>
            <a:r>
              <a:rPr lang="en-US" sz="2000" dirty="0"/>
              <a:t>Dr. A.P.J Abdul Kalam was born on </a:t>
            </a:r>
            <a:r>
              <a:rPr lang="en-US" sz="2000" b="1" dirty="0"/>
              <a:t>15 October, 1931</a:t>
            </a:r>
            <a:r>
              <a:rPr lang="en-US" sz="2000" dirty="0"/>
              <a:t> to a Tamil Muslim family in Rameswaram, then in Madras Presidency in British India and now in Tamil Nadu. His father's name was Jainulabdeen, who was a boat owner and imam of a local mosque. His mother's name was Ashiamma, who was a housewife.</a:t>
            </a:r>
          </a:p>
          <a:p>
            <a:pPr algn="just"/>
            <a:endParaRPr lang="en-US" sz="2000" dirty="0"/>
          </a:p>
          <a:p>
            <a:pPr algn="just"/>
            <a:endParaRPr lang="en-US" sz="2000" dirty="0"/>
          </a:p>
          <a:p>
            <a:pPr algn="just"/>
            <a:endParaRPr lang="en-US" sz="2000" dirty="0"/>
          </a:p>
          <a:p>
            <a:pPr algn="just"/>
            <a:r>
              <a:rPr lang="en-US" sz="2000" dirty="0"/>
              <a:t>Abdul Kalam was the youngest of five siblings, the eldest was a sister, namely Asim Zohra and three elder brothers, namely Mohammed Muthu Meera Lebbai Maraikayar, Mustafa Kalam and Kasim Mohammed. He was close to his family and always helps them, though he remained the bachelor whole life.</a:t>
            </a:r>
          </a:p>
        </p:txBody>
      </p:sp>
      <p:sp>
        <p:nvSpPr>
          <p:cNvPr id="26" name="TextBox 25">
            <a:extLst>
              <a:ext uri="{FF2B5EF4-FFF2-40B4-BE49-F238E27FC236}">
                <a16:creationId xmlns:a16="http://schemas.microsoft.com/office/drawing/2014/main" id="{0B2C3A54-1683-4F75-A154-928AA3106AB0}"/>
              </a:ext>
            </a:extLst>
          </p:cNvPr>
          <p:cNvSpPr txBox="1"/>
          <p:nvPr/>
        </p:nvSpPr>
        <p:spPr>
          <a:xfrm>
            <a:off x="973393" y="3429000"/>
            <a:ext cx="3733800" cy="1900520"/>
          </a:xfrm>
          <a:prstGeom prst="rect">
            <a:avLst/>
          </a:prstGeom>
          <a:noFill/>
        </p:spPr>
        <p:txBody>
          <a:bodyPr wrap="square">
            <a:spAutoFit/>
          </a:bodyPr>
          <a:lstStyle/>
          <a:p>
            <a:pPr>
              <a:lnSpc>
                <a:spcPct val="150000"/>
              </a:lnSpc>
            </a:pPr>
            <a:r>
              <a:rPr lang="en-US" sz="2000" i="1" dirty="0">
                <a:latin typeface="Californian FB" panose="0207040306080B030204" pitchFamily="18" charset="0"/>
              </a:rPr>
              <a:t>“ Don’t take rest after your first victory because if you fail in second, more lips are waiting to say that your first victory was just luck</a:t>
            </a:r>
            <a:r>
              <a:rPr lang="en-US" sz="2000" dirty="0">
                <a:latin typeface="Brush Script MT" panose="03060802040406070304" pitchFamily="66" charset="0"/>
              </a:rPr>
              <a:t>.” </a:t>
            </a:r>
          </a:p>
        </p:txBody>
      </p:sp>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dirty="0"/>
              <a:t>Education </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1356852" y="2895600"/>
            <a:ext cx="3247698" cy="2855913"/>
          </a:xfrm>
        </p:spPr>
        <p:txBody>
          <a:bodyPr>
            <a:normAutofit/>
          </a:bodyPr>
          <a:lstStyle/>
          <a:p>
            <a:pPr>
              <a:lnSpc>
                <a:spcPct val="150000"/>
              </a:lnSpc>
            </a:pPr>
            <a:endParaRPr lang="en-US" i="1" dirty="0">
              <a:latin typeface="Brush Script MT" panose="03060802040406070304" pitchFamily="66" charset="0"/>
            </a:endParaRPr>
          </a:p>
          <a:p>
            <a:pPr>
              <a:lnSpc>
                <a:spcPct val="150000"/>
              </a:lnSpc>
            </a:pPr>
            <a:r>
              <a:rPr lang="en-US" i="1" dirty="0">
                <a:latin typeface="Californian FB" panose="0207040306080B030204" pitchFamily="18" charset="0"/>
              </a:rPr>
              <a:t>"Dream, dream, dream. Dreams transform into thoughts and thoughts result in action."</a:t>
            </a:r>
          </a:p>
          <a:p>
            <a:pPr>
              <a:lnSpc>
                <a:spcPct val="150000"/>
              </a:lnSpc>
            </a:pPr>
            <a:r>
              <a:rPr lang="en-US" dirty="0"/>
              <a:t>.</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3</a:t>
            </a:fld>
            <a:endParaRPr lang="en-US"/>
          </a:p>
        </p:txBody>
      </p:sp>
      <p:sp>
        <p:nvSpPr>
          <p:cNvPr id="25" name="TextBox 24">
            <a:extLst>
              <a:ext uri="{FF2B5EF4-FFF2-40B4-BE49-F238E27FC236}">
                <a16:creationId xmlns:a16="http://schemas.microsoft.com/office/drawing/2014/main" id="{0E332CBA-9D85-48D0-BCF0-2D58806F2EE1}"/>
              </a:ext>
            </a:extLst>
          </p:cNvPr>
          <p:cNvSpPr txBox="1"/>
          <p:nvPr/>
        </p:nvSpPr>
        <p:spPr>
          <a:xfrm>
            <a:off x="5250425" y="559678"/>
            <a:ext cx="6533585" cy="5324535"/>
          </a:xfrm>
          <a:prstGeom prst="rect">
            <a:avLst/>
          </a:prstGeom>
          <a:noFill/>
        </p:spPr>
        <p:txBody>
          <a:bodyPr wrap="square">
            <a:spAutoFit/>
          </a:bodyPr>
          <a:lstStyle/>
          <a:p>
            <a:pPr algn="just"/>
            <a:r>
              <a:rPr lang="en-US" sz="2000" dirty="0"/>
              <a:t>He had completed his matriculation from Schwartz Higher Secondary School, Ramanathapuram and later he went to Saint Joseph's College where he became a physics graduate. In 1955, he went to Madras to study aerospace engineering at Madras Institute of Technology.</a:t>
            </a:r>
          </a:p>
          <a:p>
            <a:pPr algn="just"/>
            <a:endParaRPr lang="en-US" sz="2000" dirty="0"/>
          </a:p>
          <a:p>
            <a:pPr algn="just"/>
            <a:r>
              <a:rPr lang="en-US" sz="2000" dirty="0"/>
              <a:t>During his third year of graduation, he was assigned a project to design a low-level attack aircraft together with a few other students. Their teacher had given them a tight deadline for completing the project, it was very difficult. Kalam worked hard under immense pressure and finally completed his project within the stipulated deadline. The teacher was impressed by the dedication of Kalam.</a:t>
            </a:r>
          </a:p>
          <a:p>
            <a:pPr algn="just"/>
            <a:endParaRPr lang="en-US" sz="2000" dirty="0"/>
          </a:p>
          <a:p>
            <a:pPr algn="just"/>
            <a:r>
              <a:rPr lang="en-US" sz="2000" dirty="0"/>
              <a:t>As a result, Kalam wants to become a fighter pilot but he got 9th position in the qualifiers list and only eight positions were available in the IAF.</a:t>
            </a:r>
          </a:p>
        </p:txBody>
      </p:sp>
    </p:spTree>
    <p:extLst>
      <p:ext uri="{BB962C8B-B14F-4D97-AF65-F5344CB8AC3E}">
        <p14:creationId xmlns:p14="http://schemas.microsoft.com/office/powerpoint/2010/main" val="374911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normAutofit/>
          </a:bodyPr>
          <a:lstStyle/>
          <a:p>
            <a:pPr algn="ctr"/>
            <a:r>
              <a:rPr lang="en-US" sz="4000" dirty="0"/>
              <a:t>C</a:t>
            </a:r>
            <a:r>
              <a:rPr lang="en-US" sz="3600" dirty="0"/>
              <a:t>ontributions</a:t>
            </a:r>
            <a:r>
              <a:rPr lang="en-US" sz="3200" dirty="0"/>
              <a:t> in</a:t>
            </a:r>
            <a:r>
              <a:rPr lang="en-US" sz="3600" dirty="0"/>
              <a:t> </a:t>
            </a:r>
            <a:r>
              <a:rPr lang="en-US" sz="3200" dirty="0"/>
              <a:t>ISRO</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762000" y="3072581"/>
            <a:ext cx="3842550" cy="2855913"/>
          </a:xfrm>
        </p:spPr>
        <p:txBody>
          <a:bodyPr/>
          <a:lstStyle/>
          <a:p>
            <a:pPr>
              <a:lnSpc>
                <a:spcPct val="150000"/>
              </a:lnSpc>
            </a:pPr>
            <a:r>
              <a:rPr lang="en-US" i="1" dirty="0">
                <a:latin typeface="Californian FB" panose="0207040306080B030204" pitchFamily="18" charset="0"/>
              </a:rPr>
              <a:t>"If you fail, never give up</a:t>
            </a:r>
          </a:p>
          <a:p>
            <a:pPr>
              <a:lnSpc>
                <a:spcPct val="150000"/>
              </a:lnSpc>
            </a:pPr>
            <a:r>
              <a:rPr lang="en-US" i="1" dirty="0">
                <a:latin typeface="Californian FB" panose="0207040306080B030204" pitchFamily="18" charset="0"/>
              </a:rPr>
              <a:t> because </a:t>
            </a:r>
            <a:r>
              <a:rPr lang="en-US" sz="2400" b="1" i="1" dirty="0">
                <a:latin typeface="Californian FB" panose="0207040306080B030204" pitchFamily="18" charset="0"/>
              </a:rPr>
              <a:t>FAIL</a:t>
            </a:r>
            <a:r>
              <a:rPr lang="en-US" i="1" dirty="0">
                <a:latin typeface="Californian FB" panose="0207040306080B030204" pitchFamily="18" charset="0"/>
              </a:rPr>
              <a:t> means </a:t>
            </a:r>
          </a:p>
          <a:p>
            <a:pPr>
              <a:lnSpc>
                <a:spcPct val="150000"/>
              </a:lnSpc>
            </a:pPr>
            <a:r>
              <a:rPr lang="en-US" i="1" dirty="0">
                <a:latin typeface="Californian FB" panose="0207040306080B030204" pitchFamily="18" charset="0"/>
              </a:rPr>
              <a:t>"First Attempt In Learning".</a:t>
            </a:r>
          </a:p>
          <a:p>
            <a:pPr>
              <a:lnSpc>
                <a:spcPct val="150000"/>
              </a:lnSpc>
            </a:pPr>
            <a:endParaRPr lang="en-US" i="1" dirty="0">
              <a:latin typeface="Californian FB" panose="0207040306080B030204" pitchFamily="18" charset="0"/>
            </a:endParaRPr>
          </a:p>
        </p:txBody>
      </p:sp>
      <p:sp>
        <p:nvSpPr>
          <p:cNvPr id="6" name="Text Placeholder 3">
            <a:extLst>
              <a:ext uri="{FF2B5EF4-FFF2-40B4-BE49-F238E27FC236}">
                <a16:creationId xmlns:a16="http://schemas.microsoft.com/office/drawing/2014/main" id="{F88EB979-599B-4242-84AE-4E5D8036C8AD}"/>
              </a:ext>
            </a:extLst>
          </p:cNvPr>
          <p:cNvSpPr txBox="1">
            <a:spLocks/>
          </p:cNvSpPr>
          <p:nvPr/>
        </p:nvSpPr>
        <p:spPr>
          <a:xfrm>
            <a:off x="5338916" y="914400"/>
            <a:ext cx="6587612" cy="5014094"/>
          </a:xfrm>
          <a:prstGeom prst="rect">
            <a:avLst/>
          </a:prstGeom>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lgn="just">
              <a:lnSpc>
                <a:spcPct val="150000"/>
              </a:lnSpc>
              <a:buFont typeface="Arial" panose="020B0604020202020204" pitchFamily="34" charset="0"/>
              <a:buChar char="•"/>
            </a:pPr>
            <a:r>
              <a:rPr lang="en-US" sz="1800" dirty="0">
                <a:solidFill>
                  <a:schemeClr val="tx1"/>
                </a:solidFill>
              </a:rPr>
              <a:t>Served as the project director of the SLV-III which successfully deployed the Rohini satellite in near-earth orbit in July 1980. It is India's first indigenously designed and produced a satellite launch vehicle.</a:t>
            </a:r>
          </a:p>
          <a:p>
            <a:pPr marL="342900" indent="-342900" algn="just">
              <a:lnSpc>
                <a:spcPct val="150000"/>
              </a:lnSpc>
              <a:buFont typeface="Arial" panose="020B0604020202020204" pitchFamily="34" charset="0"/>
              <a:buChar char="•"/>
            </a:pPr>
            <a:endParaRPr lang="en-US" sz="1800" i="1" dirty="0">
              <a:solidFill>
                <a:schemeClr val="tx1"/>
              </a:solidFill>
              <a:latin typeface="Californian FB" panose="0207040306080B030204" pitchFamily="18" charset="0"/>
            </a:endParaRPr>
          </a:p>
          <a:p>
            <a:pPr marL="342900" indent="-342900" algn="just">
              <a:lnSpc>
                <a:spcPct val="150000"/>
              </a:lnSpc>
              <a:buFont typeface="Arial" panose="020B0604020202020204" pitchFamily="34" charset="0"/>
              <a:buChar char="•"/>
            </a:pPr>
            <a:r>
              <a:rPr lang="en-US" sz="1700" dirty="0">
                <a:solidFill>
                  <a:schemeClr val="tx1"/>
                </a:solidFill>
              </a:rPr>
              <a:t>Contributed in the Development of Polar Satellite Launch Vehicle (PSLV) with an aim to allow India to launch its Indian Remote Sensing (IRS) satellite into Sun-Synchronous orbit, PSLV project was successful and on 20 September 1993, it was first launched.</a:t>
            </a:r>
          </a:p>
          <a:p>
            <a:pPr algn="just">
              <a:lnSpc>
                <a:spcPct val="150000"/>
              </a:lnSpc>
            </a:pPr>
            <a:r>
              <a:rPr lang="en-US" sz="1900" dirty="0">
                <a:solidFill>
                  <a:schemeClr val="tx1"/>
                </a:solidFill>
                <a:latin typeface="Californian FB" panose="0207040306080B030204" pitchFamily="18" charset="0"/>
              </a:rPr>
              <a:t>    </a:t>
            </a:r>
            <a:r>
              <a:rPr lang="en-US" sz="1900" dirty="0">
                <a:solidFill>
                  <a:schemeClr val="tx1"/>
                </a:solidFill>
              </a:rPr>
              <a:t>And many more…</a:t>
            </a:r>
          </a:p>
        </p:txBody>
      </p:sp>
    </p:spTree>
    <p:extLst>
      <p:ext uri="{BB962C8B-B14F-4D97-AF65-F5344CB8AC3E}">
        <p14:creationId xmlns:p14="http://schemas.microsoft.com/office/powerpoint/2010/main" val="29897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normAutofit/>
          </a:bodyPr>
          <a:lstStyle/>
          <a:p>
            <a:pPr algn="ctr"/>
            <a:r>
              <a:rPr lang="en-US" sz="4000" dirty="0"/>
              <a:t>C</a:t>
            </a:r>
            <a:r>
              <a:rPr lang="en-US" sz="3600" dirty="0"/>
              <a:t>ontributions</a:t>
            </a:r>
            <a:r>
              <a:rPr lang="en-US" sz="3200" dirty="0"/>
              <a:t> In</a:t>
            </a:r>
            <a:br>
              <a:rPr lang="en-US" sz="3200" dirty="0"/>
            </a:br>
            <a:r>
              <a:rPr lang="en-US" sz="3200" dirty="0"/>
              <a:t>Defense</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762000" y="3239729"/>
            <a:ext cx="3842550" cy="2855913"/>
          </a:xfrm>
        </p:spPr>
        <p:txBody>
          <a:bodyPr/>
          <a:lstStyle/>
          <a:p>
            <a:pPr>
              <a:lnSpc>
                <a:spcPct val="150000"/>
              </a:lnSpc>
            </a:pPr>
            <a:r>
              <a:rPr lang="en-US" i="1" dirty="0">
                <a:latin typeface="Californian FB" panose="0207040306080B030204" pitchFamily="18" charset="0"/>
              </a:rPr>
              <a:t>Creativity is seeing the same thing</a:t>
            </a:r>
          </a:p>
          <a:p>
            <a:pPr>
              <a:lnSpc>
                <a:spcPct val="150000"/>
              </a:lnSpc>
            </a:pPr>
            <a:r>
              <a:rPr lang="en-US" i="1" dirty="0">
                <a:latin typeface="Californian FB" panose="0207040306080B030204" pitchFamily="18" charset="0"/>
              </a:rPr>
              <a:t> but thinking differently</a:t>
            </a:r>
          </a:p>
          <a:p>
            <a:pPr>
              <a:lnSpc>
                <a:spcPct val="150000"/>
              </a:lnSpc>
            </a:pPr>
            <a:endParaRPr lang="en-US" i="1" dirty="0">
              <a:latin typeface="Californian FB" panose="0207040306080B030204" pitchFamily="18" charset="0"/>
            </a:endParaRPr>
          </a:p>
        </p:txBody>
      </p:sp>
      <p:sp>
        <p:nvSpPr>
          <p:cNvPr id="6" name="Text Placeholder 3">
            <a:extLst>
              <a:ext uri="{FF2B5EF4-FFF2-40B4-BE49-F238E27FC236}">
                <a16:creationId xmlns:a16="http://schemas.microsoft.com/office/drawing/2014/main" id="{F88EB979-599B-4242-84AE-4E5D8036C8AD}"/>
              </a:ext>
            </a:extLst>
          </p:cNvPr>
          <p:cNvSpPr txBox="1">
            <a:spLocks/>
          </p:cNvSpPr>
          <p:nvPr/>
        </p:nvSpPr>
        <p:spPr>
          <a:xfrm>
            <a:off x="5270090" y="432619"/>
            <a:ext cx="6587612" cy="5181242"/>
          </a:xfrm>
          <a:prstGeom prst="rect">
            <a:avLst/>
          </a:prstGeom>
        </p:spPr>
        <p:txBody>
          <a:bodyPr vert="horz" lIns="91440" tIns="45720" rIns="91440" bIns="45720" rtlCol="0">
            <a:no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lgn="just">
              <a:lnSpc>
                <a:spcPct val="150000"/>
              </a:lnSpc>
              <a:buFont typeface="Arial" panose="020B0604020202020204" pitchFamily="34" charset="0"/>
              <a:buChar char="•"/>
            </a:pPr>
            <a:r>
              <a:rPr lang="en-US" sz="1800" dirty="0">
                <a:solidFill>
                  <a:schemeClr val="tx1"/>
                </a:solidFill>
              </a:rPr>
              <a:t>In the 1970s, Abdul Kalam directed two projects namely Project Devil and Project Valiant, they both went in vain and the work on these projects were stopped.</a:t>
            </a:r>
          </a:p>
          <a:p>
            <a:pPr marL="342900" indent="-342900" algn="just">
              <a:lnSpc>
                <a:spcPct val="150000"/>
              </a:lnSpc>
              <a:buFont typeface="Arial" panose="020B0604020202020204" pitchFamily="34" charset="0"/>
              <a:buChar char="•"/>
            </a:pPr>
            <a:r>
              <a:rPr lang="en-US" sz="1800" dirty="0">
                <a:solidFill>
                  <a:schemeClr val="tx1"/>
                </a:solidFill>
              </a:rPr>
              <a:t>He lead  Integrated Guided Missile Development </a:t>
            </a:r>
            <a:r>
              <a:rPr lang="en-US" sz="1800" dirty="0" err="1">
                <a:solidFill>
                  <a:schemeClr val="tx1"/>
                </a:solidFill>
              </a:rPr>
              <a:t>Programme</a:t>
            </a:r>
            <a:r>
              <a:rPr lang="en-US" sz="1800" dirty="0">
                <a:solidFill>
                  <a:schemeClr val="tx1"/>
                </a:solidFill>
              </a:rPr>
              <a:t>. This </a:t>
            </a:r>
            <a:r>
              <a:rPr lang="en-US" sz="1800" dirty="0" err="1">
                <a:solidFill>
                  <a:schemeClr val="tx1"/>
                </a:solidFill>
              </a:rPr>
              <a:t>programme</a:t>
            </a:r>
            <a:r>
              <a:rPr lang="en-US" sz="1800" dirty="0">
                <a:solidFill>
                  <a:schemeClr val="tx1"/>
                </a:solidFill>
              </a:rPr>
              <a:t> led to the development of four projects namely Short range surface-to-surface missile (Prithvi), Short range low-level surface-to-air missile (</a:t>
            </a:r>
            <a:r>
              <a:rPr lang="en-US" sz="1800" dirty="0" err="1">
                <a:solidFill>
                  <a:schemeClr val="tx1"/>
                </a:solidFill>
              </a:rPr>
              <a:t>Trishul</a:t>
            </a:r>
            <a:r>
              <a:rPr lang="en-US" sz="1800" dirty="0">
                <a:solidFill>
                  <a:schemeClr val="tx1"/>
                </a:solidFill>
              </a:rPr>
              <a:t>), Medium range surface-to-air missile (Akash) and Third-generation anti-tank missile (Nag).</a:t>
            </a:r>
          </a:p>
          <a:p>
            <a:pPr marL="342900" indent="-342900" algn="just">
              <a:lnSpc>
                <a:spcPct val="150000"/>
              </a:lnSpc>
              <a:buFont typeface="Arial" panose="020B0604020202020204" pitchFamily="34" charset="0"/>
              <a:buChar char="•"/>
            </a:pPr>
            <a:r>
              <a:rPr lang="en-US" sz="1800" dirty="0">
                <a:solidFill>
                  <a:schemeClr val="tx1"/>
                </a:solidFill>
              </a:rPr>
              <a:t>Under the leadership of Abdul Kalam, the project of IGMDP proved to be successful by producing missiles like the first Prithvi missile in 1988 and then the Agni missile in 1989. Due to his contribution, he was known as </a:t>
            </a:r>
            <a:r>
              <a:rPr lang="en-US" sz="1800" b="1" dirty="0">
                <a:solidFill>
                  <a:schemeClr val="tx1"/>
                </a:solidFill>
              </a:rPr>
              <a:t>"Missile Man of India."</a:t>
            </a:r>
            <a:endParaRPr lang="en-US" sz="1800" dirty="0">
              <a:solidFill>
                <a:schemeClr val="tx1"/>
              </a:solidFill>
            </a:endParaRPr>
          </a:p>
        </p:txBody>
      </p:sp>
    </p:spTree>
    <p:extLst>
      <p:ext uri="{BB962C8B-B14F-4D97-AF65-F5344CB8AC3E}">
        <p14:creationId xmlns:p14="http://schemas.microsoft.com/office/powerpoint/2010/main" val="412772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normAutofit/>
          </a:bodyPr>
          <a:lstStyle/>
          <a:p>
            <a:pPr algn="l"/>
            <a:r>
              <a:rPr lang="en-US" sz="3200" dirty="0"/>
              <a:t>Political Contributions</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762000" y="3239729"/>
            <a:ext cx="3842550" cy="2855913"/>
          </a:xfrm>
        </p:spPr>
        <p:txBody>
          <a:bodyPr/>
          <a:lstStyle/>
          <a:p>
            <a:pPr>
              <a:lnSpc>
                <a:spcPct val="150000"/>
              </a:lnSpc>
            </a:pPr>
            <a:r>
              <a:rPr lang="en-US" i="1" dirty="0">
                <a:latin typeface="Californian FB" panose="0207040306080B030204" pitchFamily="18" charset="0"/>
              </a:rPr>
              <a:t>Creativity is seeing the same thing</a:t>
            </a:r>
          </a:p>
          <a:p>
            <a:pPr>
              <a:lnSpc>
                <a:spcPct val="150000"/>
              </a:lnSpc>
            </a:pPr>
            <a:r>
              <a:rPr lang="en-US" i="1" dirty="0">
                <a:latin typeface="Californian FB" panose="0207040306080B030204" pitchFamily="18" charset="0"/>
              </a:rPr>
              <a:t> but thinking differently</a:t>
            </a:r>
          </a:p>
          <a:p>
            <a:pPr>
              <a:lnSpc>
                <a:spcPct val="150000"/>
              </a:lnSpc>
            </a:pPr>
            <a:endParaRPr lang="en-US" i="1" dirty="0">
              <a:latin typeface="Californian FB" panose="0207040306080B030204" pitchFamily="18" charset="0"/>
            </a:endParaRPr>
          </a:p>
        </p:txBody>
      </p:sp>
      <p:sp>
        <p:nvSpPr>
          <p:cNvPr id="6" name="Text Placeholder 3">
            <a:extLst>
              <a:ext uri="{FF2B5EF4-FFF2-40B4-BE49-F238E27FC236}">
                <a16:creationId xmlns:a16="http://schemas.microsoft.com/office/drawing/2014/main" id="{F88EB979-599B-4242-84AE-4E5D8036C8AD}"/>
              </a:ext>
            </a:extLst>
          </p:cNvPr>
          <p:cNvSpPr txBox="1">
            <a:spLocks/>
          </p:cNvSpPr>
          <p:nvPr/>
        </p:nvSpPr>
        <p:spPr>
          <a:xfrm>
            <a:off x="5338916" y="914400"/>
            <a:ext cx="6587612" cy="5181242"/>
          </a:xfrm>
          <a:prstGeom prst="rect">
            <a:avLst/>
          </a:prstGeom>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lgn="just">
              <a:lnSpc>
                <a:spcPct val="150000"/>
              </a:lnSpc>
              <a:buFont typeface="Arial" panose="020B0604020202020204" pitchFamily="34" charset="0"/>
              <a:buChar char="•"/>
            </a:pPr>
            <a:r>
              <a:rPr lang="en-US" dirty="0">
                <a:solidFill>
                  <a:schemeClr val="tx1"/>
                </a:solidFill>
              </a:rPr>
              <a:t>1992 - Scientific Adviser to the </a:t>
            </a:r>
            <a:r>
              <a:rPr lang="en-US" dirty="0" err="1">
                <a:solidFill>
                  <a:schemeClr val="tx1"/>
                </a:solidFill>
              </a:rPr>
              <a:t>Defence</a:t>
            </a:r>
            <a:r>
              <a:rPr lang="en-US" dirty="0">
                <a:solidFill>
                  <a:schemeClr val="tx1"/>
                </a:solidFill>
              </a:rPr>
              <a:t> Minister</a:t>
            </a:r>
          </a:p>
          <a:p>
            <a:pPr marL="342900" indent="-342900" algn="just">
              <a:lnSpc>
                <a:spcPct val="150000"/>
              </a:lnSpc>
              <a:buFont typeface="Arial" panose="020B0604020202020204" pitchFamily="34" charset="0"/>
              <a:buChar char="•"/>
            </a:pPr>
            <a:r>
              <a:rPr lang="en-US" dirty="0">
                <a:solidFill>
                  <a:schemeClr val="tx1"/>
                </a:solidFill>
              </a:rPr>
              <a:t>2002 – Served  as </a:t>
            </a:r>
            <a:r>
              <a:rPr lang="en-US" sz="2400" dirty="0">
                <a:solidFill>
                  <a:schemeClr val="tx1"/>
                </a:solidFill>
              </a:rPr>
              <a:t>11</a:t>
            </a:r>
            <a:r>
              <a:rPr lang="en-US" sz="2400" baseline="30000" dirty="0">
                <a:solidFill>
                  <a:schemeClr val="tx1"/>
                </a:solidFill>
              </a:rPr>
              <a:t>th</a:t>
            </a:r>
            <a:r>
              <a:rPr lang="en-US" sz="2800" dirty="0">
                <a:solidFill>
                  <a:schemeClr val="tx1"/>
                </a:solidFill>
              </a:rPr>
              <a:t> </a:t>
            </a:r>
            <a:r>
              <a:rPr lang="en-US" dirty="0">
                <a:solidFill>
                  <a:schemeClr val="tx1"/>
                </a:solidFill>
              </a:rPr>
              <a:t>President Of India.</a:t>
            </a:r>
          </a:p>
        </p:txBody>
      </p:sp>
    </p:spTree>
    <p:extLst>
      <p:ext uri="{BB962C8B-B14F-4D97-AF65-F5344CB8AC3E}">
        <p14:creationId xmlns:p14="http://schemas.microsoft.com/office/powerpoint/2010/main" val="27453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p:txBody>
          <a:bodyPr/>
          <a:lstStyle/>
          <a:p>
            <a:r>
              <a:rPr lang="en-US"/>
              <a:t>Awards and recognition</a:t>
            </a:r>
          </a:p>
        </p:txBody>
      </p:sp>
      <p:sp>
        <p:nvSpPr>
          <p:cNvPr id="3" name="Text Placeholder 2">
            <a:extLst>
              <a:ext uri="{FF2B5EF4-FFF2-40B4-BE49-F238E27FC236}">
                <a16:creationId xmlns:a16="http://schemas.microsoft.com/office/drawing/2014/main" id="{6DCC875B-FB79-4EB2-ACC0-A26593F489C1}"/>
              </a:ext>
            </a:extLst>
          </p:cNvPr>
          <p:cNvSpPr>
            <a:spLocks noGrp="1"/>
          </p:cNvSpPr>
          <p:nvPr>
            <p:ph type="body" sz="quarter" idx="18"/>
          </p:nvPr>
        </p:nvSpPr>
        <p:spPr/>
        <p:txBody>
          <a:bodyPr/>
          <a:lstStyle/>
          <a:p>
            <a:r>
              <a:rPr lang="en-US"/>
              <a:t>Share the awards and recognition awarded to him/her.</a:t>
            </a:r>
          </a:p>
        </p:txBody>
      </p:sp>
      <p:sp>
        <p:nvSpPr>
          <p:cNvPr id="4" name="Content Placeholder 3">
            <a:extLst>
              <a:ext uri="{FF2B5EF4-FFF2-40B4-BE49-F238E27FC236}">
                <a16:creationId xmlns:a16="http://schemas.microsoft.com/office/drawing/2014/main" id="{52ACB615-64CF-4226-B7EB-A7D9E8A800A2}"/>
              </a:ext>
            </a:extLst>
          </p:cNvPr>
          <p:cNvSpPr>
            <a:spLocks noGrp="1"/>
          </p:cNvSpPr>
          <p:nvPr>
            <p:ph idx="1"/>
          </p:nvPr>
        </p:nvSpPr>
        <p:spPr/>
        <p:txBody>
          <a:bodyPr/>
          <a:lstStyle/>
          <a:p>
            <a:r>
              <a:rPr lang="en-US"/>
              <a:t>Award description</a:t>
            </a:r>
          </a:p>
        </p:txBody>
      </p:sp>
      <p:sp>
        <p:nvSpPr>
          <p:cNvPr id="5" name="Text Placeholder 4">
            <a:extLst>
              <a:ext uri="{FF2B5EF4-FFF2-40B4-BE49-F238E27FC236}">
                <a16:creationId xmlns:a16="http://schemas.microsoft.com/office/drawing/2014/main" id="{7CC704F7-10A3-438C-BF49-21B39AA5FD1F}"/>
              </a:ext>
            </a:extLst>
          </p:cNvPr>
          <p:cNvSpPr>
            <a:spLocks noGrp="1"/>
          </p:cNvSpPr>
          <p:nvPr>
            <p:ph type="body" sz="quarter" idx="13"/>
          </p:nvPr>
        </p:nvSpPr>
        <p:spPr/>
        <p:txBody>
          <a:bodyPr/>
          <a:lstStyle/>
          <a:p>
            <a:r>
              <a:rPr lang="en-US"/>
              <a:t>Award description</a:t>
            </a:r>
          </a:p>
        </p:txBody>
      </p:sp>
      <p:sp>
        <p:nvSpPr>
          <p:cNvPr id="6" name="Text Placeholder 5">
            <a:extLst>
              <a:ext uri="{FF2B5EF4-FFF2-40B4-BE49-F238E27FC236}">
                <a16:creationId xmlns:a16="http://schemas.microsoft.com/office/drawing/2014/main" id="{C0CB0B93-889C-4918-9E62-5E0470169619}"/>
              </a:ext>
            </a:extLst>
          </p:cNvPr>
          <p:cNvSpPr>
            <a:spLocks noGrp="1"/>
          </p:cNvSpPr>
          <p:nvPr>
            <p:ph type="body" sz="quarter" idx="14"/>
          </p:nvPr>
        </p:nvSpPr>
        <p:spPr/>
        <p:txBody>
          <a:bodyPr/>
          <a:lstStyle/>
          <a:p>
            <a:r>
              <a:rPr lang="en-US"/>
              <a:t>Award description</a:t>
            </a:r>
          </a:p>
        </p:txBody>
      </p:sp>
      <p:sp>
        <p:nvSpPr>
          <p:cNvPr id="7" name="Text Placeholder 6">
            <a:extLst>
              <a:ext uri="{FF2B5EF4-FFF2-40B4-BE49-F238E27FC236}">
                <a16:creationId xmlns:a16="http://schemas.microsoft.com/office/drawing/2014/main" id="{E818D25A-67F7-4CDC-A9F9-92E596277CD6}"/>
              </a:ext>
            </a:extLst>
          </p:cNvPr>
          <p:cNvSpPr>
            <a:spLocks noGrp="1"/>
          </p:cNvSpPr>
          <p:nvPr>
            <p:ph type="body" sz="quarter" idx="19"/>
          </p:nvPr>
        </p:nvSpPr>
        <p:spPr/>
        <p:txBody>
          <a:bodyPr/>
          <a:lstStyle/>
          <a:p>
            <a:r>
              <a:rPr lang="en-US"/>
              <a:t>Award description</a:t>
            </a:r>
          </a:p>
        </p:txBody>
      </p:sp>
      <p:sp>
        <p:nvSpPr>
          <p:cNvPr id="8" name="Text Placeholder 7">
            <a:extLst>
              <a:ext uri="{FF2B5EF4-FFF2-40B4-BE49-F238E27FC236}">
                <a16:creationId xmlns:a16="http://schemas.microsoft.com/office/drawing/2014/main" id="{C78C2BF3-B597-4BD5-90B4-54EB9C2F6EE1}"/>
              </a:ext>
            </a:extLst>
          </p:cNvPr>
          <p:cNvSpPr>
            <a:spLocks noGrp="1"/>
          </p:cNvSpPr>
          <p:nvPr>
            <p:ph type="body" sz="quarter" idx="20"/>
          </p:nvPr>
        </p:nvSpPr>
        <p:spPr/>
        <p:txBody>
          <a:bodyPr/>
          <a:lstStyle/>
          <a:p>
            <a:r>
              <a:rPr lang="en-US"/>
              <a:t>Award description</a:t>
            </a:r>
          </a:p>
        </p:txBody>
      </p:sp>
      <p:sp>
        <p:nvSpPr>
          <p:cNvPr id="9" name="Text Placeholder 8">
            <a:extLst>
              <a:ext uri="{FF2B5EF4-FFF2-40B4-BE49-F238E27FC236}">
                <a16:creationId xmlns:a16="http://schemas.microsoft.com/office/drawing/2014/main" id="{1637545D-50F9-427A-9297-89D0C0CFAB4F}"/>
              </a:ext>
            </a:extLst>
          </p:cNvPr>
          <p:cNvSpPr>
            <a:spLocks noGrp="1"/>
          </p:cNvSpPr>
          <p:nvPr>
            <p:ph type="body" sz="quarter" idx="21"/>
          </p:nvPr>
        </p:nvSpPr>
        <p:spPr/>
        <p:txBody>
          <a:bodyPr/>
          <a:lstStyle/>
          <a:p>
            <a:r>
              <a:rPr lang="en-US"/>
              <a:t>Award description</a:t>
            </a:r>
          </a:p>
        </p:txBody>
      </p:sp>
      <p:pic>
        <p:nvPicPr>
          <p:cNvPr id="17" name="Picture Placeholder 16" descr="Podium">
            <a:extLst>
              <a:ext uri="{FF2B5EF4-FFF2-40B4-BE49-F238E27FC236}">
                <a16:creationId xmlns:a16="http://schemas.microsoft.com/office/drawing/2014/main" id="{CA59F1EA-7BF1-46B0-8D92-7F28002EA8FF}"/>
              </a:ext>
            </a:extLst>
          </p:cNvPr>
          <p:cNvPicPr>
            <a:picLocks noGrp="1" noChangeAspect="1"/>
          </p:cNvPicPr>
          <p:nvPr>
            <p:ph type="pic" sz="quarter" idx="22"/>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4397" t="-24397" r="-24397" b="-24397"/>
          <a:stretch/>
        </p:blipFill>
        <p:spPr>
          <a:xfrm>
            <a:off x="5648550" y="729000"/>
            <a:ext cx="972000" cy="972000"/>
          </a:xfrm>
        </p:spPr>
      </p:pic>
      <p:pic>
        <p:nvPicPr>
          <p:cNvPr id="19" name="Picture Placeholder 18" descr="Medal">
            <a:extLst>
              <a:ext uri="{FF2B5EF4-FFF2-40B4-BE49-F238E27FC236}">
                <a16:creationId xmlns:a16="http://schemas.microsoft.com/office/drawing/2014/main" id="{AEA436B7-2654-4FEB-A48E-421EF9A9A0B6}"/>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1552" t="-31590" r="-31628" b="-31590"/>
          <a:stretch/>
        </p:blipFill>
        <p:spPr>
          <a:xfrm>
            <a:off x="7781581" y="729000"/>
            <a:ext cx="972000" cy="972000"/>
          </a:xfrm>
        </p:spPr>
      </p:pic>
      <p:pic>
        <p:nvPicPr>
          <p:cNvPr id="21" name="Picture Placeholder 20" descr="Trophy">
            <a:extLst>
              <a:ext uri="{FF2B5EF4-FFF2-40B4-BE49-F238E27FC236}">
                <a16:creationId xmlns:a16="http://schemas.microsoft.com/office/drawing/2014/main" id="{7A368000-5E96-4DAA-B5E5-BDD2F634DBA4}"/>
              </a:ext>
            </a:extLst>
          </p:cNvPr>
          <p:cNvPicPr>
            <a:picLocks noGrp="1" noChangeAspect="1"/>
          </p:cNvPicPr>
          <p:nvPr>
            <p:ph type="pic" sz="quarter" idx="24"/>
          </p:nvPr>
        </p:nvPicPr>
        <p:blipFill rotWithShape="1">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l="-34126" t="-34065" r="-34281" b="-34065"/>
          <a:stretch/>
        </p:blipFill>
        <p:spPr>
          <a:xfrm>
            <a:off x="9914613" y="729000"/>
            <a:ext cx="972000" cy="972000"/>
          </a:xfrm>
        </p:spPr>
      </p:pic>
      <p:pic>
        <p:nvPicPr>
          <p:cNvPr id="23" name="Picture Placeholder 22" descr="Ribbon">
            <a:extLst>
              <a:ext uri="{FF2B5EF4-FFF2-40B4-BE49-F238E27FC236}">
                <a16:creationId xmlns:a16="http://schemas.microsoft.com/office/drawing/2014/main" id="{2F9CFDA8-BA9E-4328-B0A0-62AD1193A61A}"/>
              </a:ext>
            </a:extLst>
          </p:cNvPr>
          <p:cNvPicPr>
            <a:picLocks noGrp="1" noChangeAspect="1"/>
          </p:cNvPicPr>
          <p:nvPr>
            <p:ph type="pic" sz="quarter" idx="25"/>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28442" t="-28442" r="-28442" b="-28442"/>
          <a:stretch/>
        </p:blipFill>
        <p:spPr>
          <a:xfrm>
            <a:off x="5648550" y="3598323"/>
            <a:ext cx="972000" cy="972000"/>
          </a:xfrm>
        </p:spPr>
      </p:pic>
      <p:pic>
        <p:nvPicPr>
          <p:cNvPr id="25" name="Picture Placeholder 24" descr="Diploma">
            <a:extLst>
              <a:ext uri="{FF2B5EF4-FFF2-40B4-BE49-F238E27FC236}">
                <a16:creationId xmlns:a16="http://schemas.microsoft.com/office/drawing/2014/main" id="{D848E5F5-40CC-4937-BDFD-77AE052CF964}"/>
              </a:ext>
            </a:extLst>
          </p:cNvPr>
          <p:cNvPicPr>
            <a:picLocks noGrp="1" noChangeAspect="1"/>
          </p:cNvPicPr>
          <p:nvPr>
            <p:ph type="pic" sz="quarter" idx="26"/>
          </p:nvPr>
        </p:nvPicPr>
        <p:blipFill rotWithShape="1">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l="-20777" t="-20809" r="-20842" b="-20809"/>
          <a:stretch/>
        </p:blipFill>
        <p:spPr>
          <a:xfrm>
            <a:off x="7781581" y="3598323"/>
            <a:ext cx="972000" cy="972000"/>
          </a:xfrm>
        </p:spPr>
      </p:pic>
      <p:pic>
        <p:nvPicPr>
          <p:cNvPr id="27" name="Picture Placeholder 26" descr="Wreath">
            <a:extLst>
              <a:ext uri="{FF2B5EF4-FFF2-40B4-BE49-F238E27FC236}">
                <a16:creationId xmlns:a16="http://schemas.microsoft.com/office/drawing/2014/main" id="{5CF2F104-BBB7-4069-B6BF-9A845C32FDC0}"/>
              </a:ext>
            </a:extLst>
          </p:cNvPr>
          <p:cNvPicPr>
            <a:picLocks noGrp="1" noChangeAspect="1"/>
          </p:cNvPicPr>
          <p:nvPr>
            <p:ph type="pic" sz="quarter" idx="27"/>
          </p:nvPr>
        </p:nvPicPr>
        <p:blipFill rotWithShape="1">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rcRect l="-22209" t="-22157" r="-22342" b="-22157"/>
          <a:stretch/>
        </p:blipFill>
        <p:spPr>
          <a:xfrm>
            <a:off x="9914613" y="3598323"/>
            <a:ext cx="972000" cy="972000"/>
          </a:xfrm>
        </p:spPr>
      </p:pic>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7</a:t>
            </a:fld>
            <a:endParaRPr lang="en-US"/>
          </a:p>
        </p:txBody>
      </p:sp>
    </p:spTree>
    <p:extLst>
      <p:ext uri="{BB962C8B-B14F-4D97-AF65-F5344CB8AC3E}">
        <p14:creationId xmlns:p14="http://schemas.microsoft.com/office/powerpoint/2010/main" val="328979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p:txBody>
          <a:bodyPr/>
          <a:lstStyle/>
          <a:p>
            <a:r>
              <a:rPr lang="en-US"/>
              <a:t>Legacy</a:t>
            </a:r>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p:txBody>
          <a:bodyPr/>
          <a:lstStyle/>
          <a:p>
            <a:r>
              <a:rPr lang="en-US"/>
              <a:t>Describe for your audience the legacy he/she has left.  How has he/she changed the world.</a:t>
            </a:r>
          </a:p>
        </p:txBody>
      </p:sp>
      <p:pic>
        <p:nvPicPr>
          <p:cNvPr id="18" name="Picture Placeholder 17" descr="Woman with dark hair smiling away from camera">
            <a:extLst>
              <a:ext uri="{FF2B5EF4-FFF2-40B4-BE49-F238E27FC236}">
                <a16:creationId xmlns:a16="http://schemas.microsoft.com/office/drawing/2014/main" id="{95A486D2-A2CB-47AF-AB12-0976F3BAED55}"/>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p:pic>
      <p:sp>
        <p:nvSpPr>
          <p:cNvPr id="5" name="Content Placeholder 4">
            <a:extLst>
              <a:ext uri="{FF2B5EF4-FFF2-40B4-BE49-F238E27FC236}">
                <a16:creationId xmlns:a16="http://schemas.microsoft.com/office/drawing/2014/main" id="{085B3B5D-2D70-464D-97D7-2F81F133EFA7}"/>
              </a:ext>
            </a:extLst>
          </p:cNvPr>
          <p:cNvSpPr>
            <a:spLocks noGrp="1"/>
          </p:cNvSpPr>
          <p:nvPr>
            <p:ph idx="1"/>
          </p:nvPr>
        </p:nvSpPr>
        <p:spPr/>
        <p:txBody>
          <a:bodyPr/>
          <a:lstStyle/>
          <a:p>
            <a:r>
              <a:rPr lang="en-US"/>
              <a:t>Legacy description</a:t>
            </a:r>
          </a:p>
        </p:txBody>
      </p:sp>
      <p:sp>
        <p:nvSpPr>
          <p:cNvPr id="6" name="Text Placeholder 5">
            <a:extLst>
              <a:ext uri="{FF2B5EF4-FFF2-40B4-BE49-F238E27FC236}">
                <a16:creationId xmlns:a16="http://schemas.microsoft.com/office/drawing/2014/main" id="{B5E06AD1-C7AD-4761-9E4E-0F0DDD088F11}"/>
              </a:ext>
            </a:extLst>
          </p:cNvPr>
          <p:cNvSpPr>
            <a:spLocks noGrp="1"/>
          </p:cNvSpPr>
          <p:nvPr>
            <p:ph type="body" sz="quarter" idx="13"/>
          </p:nvPr>
        </p:nvSpPr>
        <p:spPr/>
        <p:txBody>
          <a:bodyPr/>
          <a:lstStyle/>
          <a:p>
            <a:r>
              <a:rPr lang="en-US"/>
              <a:t>Legacy description</a:t>
            </a:r>
          </a:p>
        </p:txBody>
      </p:sp>
      <p:sp>
        <p:nvSpPr>
          <p:cNvPr id="7" name="Text Placeholder 6">
            <a:extLst>
              <a:ext uri="{FF2B5EF4-FFF2-40B4-BE49-F238E27FC236}">
                <a16:creationId xmlns:a16="http://schemas.microsoft.com/office/drawing/2014/main" id="{4F730BB3-A959-4EF9-B77F-FBF43DB5A80A}"/>
              </a:ext>
            </a:extLst>
          </p:cNvPr>
          <p:cNvSpPr>
            <a:spLocks noGrp="1"/>
          </p:cNvSpPr>
          <p:nvPr>
            <p:ph type="body" sz="quarter" idx="14"/>
          </p:nvPr>
        </p:nvSpPr>
        <p:spPr/>
        <p:txBody>
          <a:bodyPr/>
          <a:lstStyle/>
          <a:p>
            <a:r>
              <a:rPr lang="en-US"/>
              <a:t>Legacy description</a:t>
            </a:r>
          </a:p>
        </p:txBody>
      </p:sp>
      <p:sp>
        <p:nvSpPr>
          <p:cNvPr id="8" name="Text Placeholder 7">
            <a:extLst>
              <a:ext uri="{FF2B5EF4-FFF2-40B4-BE49-F238E27FC236}">
                <a16:creationId xmlns:a16="http://schemas.microsoft.com/office/drawing/2014/main" id="{00BBAFCA-88C5-4965-BDEC-02CBA7481B75}"/>
              </a:ext>
            </a:extLst>
          </p:cNvPr>
          <p:cNvSpPr>
            <a:spLocks noGrp="1"/>
          </p:cNvSpPr>
          <p:nvPr>
            <p:ph type="body" sz="quarter" idx="20"/>
          </p:nvPr>
        </p:nvSpPr>
        <p:spPr/>
        <p:txBody>
          <a:bodyPr/>
          <a:lstStyle/>
          <a:p>
            <a:r>
              <a:rPr lang="en-US"/>
              <a:t>Legacy description</a:t>
            </a:r>
          </a:p>
        </p:txBody>
      </p:sp>
      <p:sp>
        <p:nvSpPr>
          <p:cNvPr id="9" name="Text Placeholder 8">
            <a:extLst>
              <a:ext uri="{FF2B5EF4-FFF2-40B4-BE49-F238E27FC236}">
                <a16:creationId xmlns:a16="http://schemas.microsoft.com/office/drawing/2014/main" id="{08FE4DC2-8CCB-442B-B83B-CB17CB8293CD}"/>
              </a:ext>
            </a:extLst>
          </p:cNvPr>
          <p:cNvSpPr>
            <a:spLocks noGrp="1"/>
          </p:cNvSpPr>
          <p:nvPr>
            <p:ph type="body" sz="quarter" idx="21"/>
          </p:nvPr>
        </p:nvSpPr>
        <p:spPr/>
        <p:txBody>
          <a:bodyPr/>
          <a:lstStyle/>
          <a:p>
            <a:r>
              <a:rPr lang="en-US"/>
              <a:t>Legacy description</a:t>
            </a:r>
          </a:p>
        </p:txBody>
      </p:sp>
      <p:sp>
        <p:nvSpPr>
          <p:cNvPr id="10" name="Text Placeholder 9">
            <a:extLst>
              <a:ext uri="{FF2B5EF4-FFF2-40B4-BE49-F238E27FC236}">
                <a16:creationId xmlns:a16="http://schemas.microsoft.com/office/drawing/2014/main" id="{2CBD5911-3682-4285-879A-C6AC261D874F}"/>
              </a:ext>
            </a:extLst>
          </p:cNvPr>
          <p:cNvSpPr>
            <a:spLocks noGrp="1"/>
          </p:cNvSpPr>
          <p:nvPr>
            <p:ph type="body" sz="quarter" idx="22"/>
          </p:nvPr>
        </p:nvSpPr>
        <p:spPr/>
        <p:txBody>
          <a:bodyPr/>
          <a:lstStyle/>
          <a:p>
            <a:r>
              <a:rPr lang="en-US"/>
              <a:t>Legacy description</a:t>
            </a:r>
          </a:p>
        </p:txBody>
      </p:sp>
      <p:pic>
        <p:nvPicPr>
          <p:cNvPr id="20" name="Picture Placeholder 19" descr="Ferris wheel">
            <a:extLst>
              <a:ext uri="{FF2B5EF4-FFF2-40B4-BE49-F238E27FC236}">
                <a16:creationId xmlns:a16="http://schemas.microsoft.com/office/drawing/2014/main" id="{9E5CE8C1-B631-446C-9BB6-0814870B5ECA}"/>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p:pic>
      <p:pic>
        <p:nvPicPr>
          <p:cNvPr id="22" name="Picture Placeholder 21" descr="Oar in water">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24" name="Picture Placeholder 23" descr="Hot-air balloon">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5" cstate="screen">
            <a:extLst>
              <a:ext uri="{28A0092B-C50C-407E-A947-70E740481C1C}">
                <a14:useLocalDpi xmlns:a14="http://schemas.microsoft.com/office/drawing/2010/main"/>
              </a:ext>
            </a:extLst>
          </a:blip>
          <a:srcRect/>
          <a:stretch>
            <a:fillRect/>
          </a:stretch>
        </p:blipFill>
        <p:spPr/>
      </p:pic>
      <p:pic>
        <p:nvPicPr>
          <p:cNvPr id="26" name="Picture Placeholder 25" descr="Rock pebbles stacked on top of each other&#10;">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6" cstate="screen">
            <a:extLst>
              <a:ext uri="{28A0092B-C50C-407E-A947-70E740481C1C}">
                <a14:useLocalDpi xmlns:a14="http://schemas.microsoft.com/office/drawing/2010/main"/>
              </a:ext>
            </a:extLst>
          </a:blip>
          <a:srcRect/>
          <a:stretch>
            <a:fillRect/>
          </a:stretch>
        </p:blipFill>
        <p:spPr/>
      </p:pic>
      <p:pic>
        <p:nvPicPr>
          <p:cNvPr id="28" name="Picture Placeholder 27" descr="A variety of calendar dates printed on paper and stacked on top of one another">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7" cstate="screen">
            <a:extLst>
              <a:ext uri="{28A0092B-C50C-407E-A947-70E740481C1C}">
                <a14:useLocalDpi xmlns:a14="http://schemas.microsoft.com/office/drawing/2010/main"/>
              </a:ext>
            </a:extLst>
          </a:blip>
          <a:srcRect/>
          <a:stretch>
            <a:fillRect/>
          </a:stretch>
        </p:blipFill>
        <p:spPr/>
      </p:pic>
      <p:pic>
        <p:nvPicPr>
          <p:cNvPr id="30" name="Picture Placeholder 29" descr="Chess board with King and Pawn facing each other">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8" cstate="screen">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8</a:t>
            </a:fld>
            <a:endParaRPr lang="en-US"/>
          </a:p>
        </p:txBody>
      </p:sp>
    </p:spTree>
    <p:extLst>
      <p:ext uri="{BB962C8B-B14F-4D97-AF65-F5344CB8AC3E}">
        <p14:creationId xmlns:p14="http://schemas.microsoft.com/office/powerpoint/2010/main" val="414911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a:t>How to use this template</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a:t>Follow the instructions on each slide to create your presentation.</a:t>
            </a:r>
          </a:p>
          <a:p>
            <a:r>
              <a:rPr lang="en-US"/>
              <a:t>Remember a PowerPoint is a visual for your presentation.  The words on each slide should serve only as talking points (rather than everything you are going to say).</a:t>
            </a:r>
          </a:p>
          <a:p>
            <a:r>
              <a:rPr lang="en-US"/>
              <a:t>Images and graphics add interest; be sure to add them to your slides when appropriate.</a:t>
            </a:r>
          </a:p>
          <a:p>
            <a:r>
              <a:rPr lang="en-US"/>
              <a:t>Use the Design Ideas feature to create beautiful presentations.</a:t>
            </a:r>
          </a:p>
          <a:p>
            <a:pPr marL="402336" lvl="1" indent="0">
              <a:buNone/>
            </a:pPr>
            <a:r>
              <a:rPr lang="en-US"/>
              <a:t>    </a:t>
            </a:r>
            <a:r>
              <a:rPr lang="en-US" sz="1600" i="1"/>
              <a:t>Go to the Design ribbon and select Design Ideas.</a:t>
            </a:r>
          </a:p>
          <a:p>
            <a:r>
              <a:rPr lang="en-US"/>
              <a:t>Choose Transitions and Animations carefully.  </a:t>
            </a:r>
            <a:br>
              <a:rPr lang="en-US"/>
            </a:br>
            <a:r>
              <a:rPr lang="en-US"/>
              <a:t>(You want your audience to focus on your content, rather than your effects.)</a:t>
            </a: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5540966" y="4526554"/>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9</a:t>
            </a:fld>
            <a:endParaRPr lang="en-US"/>
          </a:p>
        </p:txBody>
      </p:sp>
    </p:spTree>
    <p:extLst>
      <p:ext uri="{BB962C8B-B14F-4D97-AF65-F5344CB8AC3E}">
        <p14:creationId xmlns:p14="http://schemas.microsoft.com/office/powerpoint/2010/main" val="297737927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77EC923-6023-4411-8330-A0042153E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39</TotalTime>
  <Words>785</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Brush Script MT</vt:lpstr>
      <vt:lpstr>Calibri</vt:lpstr>
      <vt:lpstr>Californian FB</vt:lpstr>
      <vt:lpstr>Century Schoolbook</vt:lpstr>
      <vt:lpstr>Corbel</vt:lpstr>
      <vt:lpstr>Headlines</vt:lpstr>
      <vt:lpstr>Dr. A P J   Abdul Kalam </vt:lpstr>
      <vt:lpstr>Early Life</vt:lpstr>
      <vt:lpstr>Education </vt:lpstr>
      <vt:lpstr>Contributions in ISRO</vt:lpstr>
      <vt:lpstr>Contributions In Defense</vt:lpstr>
      <vt:lpstr>Political Contributions</vt:lpstr>
      <vt:lpstr>Awards and recognition</vt:lpstr>
      <vt:lpstr>Legacy</vt:lpstr>
      <vt:lpstr>How to use this template</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A P J   Abdul Kalam</dc:title>
  <dc:creator>Aman Kumar m</dc:creator>
  <cp:lastModifiedBy>Aman Kumar m</cp:lastModifiedBy>
  <cp:revision>5</cp:revision>
  <dcterms:created xsi:type="dcterms:W3CDTF">2020-09-08T14:06:45Z</dcterms:created>
  <dcterms:modified xsi:type="dcterms:W3CDTF">2020-09-08T14:46:43Z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