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sldIdLst>
    <p:sldId id="256" r:id="rId2"/>
    <p:sldId id="266" r:id="rId3"/>
    <p:sldId id="264" r:id="rId4"/>
    <p:sldId id="267" r:id="rId5"/>
    <p:sldId id="261" r:id="rId6"/>
    <p:sldId id="262" r:id="rId7"/>
    <p:sldId id="270" r:id="rId8"/>
    <p:sldId id="269" r:id="rId9"/>
    <p:sldId id="272" r:id="rId10"/>
    <p:sldId id="271"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3/6/21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13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3/6/21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522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3/6/21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73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3/6/21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97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3/6/21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894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3/6/21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358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3/6/21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550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3/6/21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492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3/6/21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065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3/6/21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133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3/6/21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799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3/6/21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4268382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6" r:id="rId6"/>
    <p:sldLayoutId id="2147483691" r:id="rId7"/>
    <p:sldLayoutId id="2147483692" r:id="rId8"/>
    <p:sldLayoutId id="2147483693" r:id="rId9"/>
    <p:sldLayoutId id="2147483695" r:id="rId10"/>
    <p:sldLayoutId id="214748369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ivethirtyeight/data/tree/master/airline-safety" TargetMode="External"/><Relationship Id="rId2" Type="http://schemas.openxmlformats.org/officeDocument/2006/relationships/hyperlink" Target="https://www.airlinereporter.com/2010/09/flying-is-safe-and-i-am-going-to-prove-it/" TargetMode="External"/><Relationship Id="rId1" Type="http://schemas.openxmlformats.org/officeDocument/2006/relationships/slideLayout" Target="../slideLayouts/slideLayout2.xml"/><Relationship Id="rId6" Type="http://schemas.openxmlformats.org/officeDocument/2006/relationships/hyperlink" Target="https://injuryfacts.nsc.org/motor-vehicle/historical-fatality-trends/deaths-and-rates/" TargetMode="External"/><Relationship Id="rId5" Type="http://schemas.openxmlformats.org/officeDocument/2006/relationships/hyperlink" Target="http://www.baaa-acro.com/statistics/death-rate-per-year" TargetMode="External"/><Relationship Id="rId4" Type="http://schemas.openxmlformats.org/officeDocument/2006/relationships/hyperlink" Target="http://www.baaa-acro.com/statistics/crashs-rate-per-yea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irlinereporter.com/2010/09/flying-is-safe-and-i-am-going-to-prove-it/" TargetMode="External"/><Relationship Id="rId2" Type="http://schemas.openxmlformats.org/officeDocument/2006/relationships/hyperlink" Target="http://www.bts.gov/publications/national_transportation_statistics/html/table_01_37.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a:extLst>
              <a:ext uri="{FF2B5EF4-FFF2-40B4-BE49-F238E27FC236}">
                <a16:creationId xmlns:a16="http://schemas.microsoft.com/office/drawing/2014/main" id="{90F79DA1-8121-4840-8293-74C80BADD87D}"/>
              </a:ext>
            </a:extLst>
          </p:cNvPr>
          <p:cNvPicPr>
            <a:picLocks noChangeAspect="1"/>
          </p:cNvPicPr>
          <p:nvPr/>
        </p:nvPicPr>
        <p:blipFill rotWithShape="1">
          <a:blip r:embed="rId2"/>
          <a:srcRect t="7865" b="7865"/>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8D6C59-9F80-7246-BC3F-D8B1A396FFF2}"/>
              </a:ext>
            </a:extLst>
          </p:cNvPr>
          <p:cNvSpPr>
            <a:spLocks noGrp="1"/>
          </p:cNvSpPr>
          <p:nvPr>
            <p:ph type="ctrTitle"/>
          </p:nvPr>
        </p:nvSpPr>
        <p:spPr>
          <a:xfrm>
            <a:off x="477981" y="1122363"/>
            <a:ext cx="4023360" cy="3204134"/>
          </a:xfrm>
        </p:spPr>
        <p:txBody>
          <a:bodyPr anchor="b">
            <a:normAutofit/>
          </a:bodyPr>
          <a:lstStyle/>
          <a:p>
            <a:r>
              <a:rPr lang="en-US" sz="4800">
                <a:solidFill>
                  <a:schemeClr val="bg1"/>
                </a:solidFill>
              </a:rPr>
              <a:t>Airline safety</a:t>
            </a:r>
          </a:p>
        </p:txBody>
      </p:sp>
      <p:sp>
        <p:nvSpPr>
          <p:cNvPr id="3" name="Subtitle 2">
            <a:extLst>
              <a:ext uri="{FF2B5EF4-FFF2-40B4-BE49-F238E27FC236}">
                <a16:creationId xmlns:a16="http://schemas.microsoft.com/office/drawing/2014/main" id="{8098D05D-F1F5-6A43-B01D-BA472041DBD6}"/>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700">
                <a:solidFill>
                  <a:schemeClr val="bg1"/>
                </a:solidFill>
              </a:rPr>
              <a:t>Disha Saha</a:t>
            </a:r>
          </a:p>
          <a:p>
            <a:pPr>
              <a:lnSpc>
                <a:spcPct val="100000"/>
              </a:lnSpc>
            </a:pPr>
            <a:r>
              <a:rPr lang="en-US" sz="1700">
                <a:solidFill>
                  <a:schemeClr val="bg1"/>
                </a:solidFill>
              </a:rPr>
              <a:t>Final Project</a:t>
            </a:r>
          </a:p>
          <a:p>
            <a:pPr>
              <a:lnSpc>
                <a:spcPct val="100000"/>
              </a:lnSpc>
            </a:pPr>
            <a:r>
              <a:rPr lang="en-US" sz="1700">
                <a:solidFill>
                  <a:schemeClr val="bg1"/>
                </a:solidFill>
              </a:rPr>
              <a:t>DSC 640</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2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0B5FC-834E-AB4A-885E-8505C8C664DF}"/>
              </a:ext>
            </a:extLst>
          </p:cNvPr>
          <p:cNvSpPr>
            <a:spLocks noGrp="1"/>
          </p:cNvSpPr>
          <p:nvPr>
            <p:ph type="title"/>
          </p:nvPr>
        </p:nvSpPr>
        <p:spPr>
          <a:xfrm>
            <a:off x="621792" y="1161288"/>
            <a:ext cx="3602736" cy="4526280"/>
          </a:xfrm>
        </p:spPr>
        <p:txBody>
          <a:bodyPr>
            <a:normAutofit/>
          </a:bodyPr>
          <a:lstStyle/>
          <a:p>
            <a:r>
              <a:rPr lang="en-US" dirty="0"/>
              <a:t>Airline Number of Crashes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descr="Chart, line chart&#10;&#10;Description automatically generated">
            <a:extLst>
              <a:ext uri="{FF2B5EF4-FFF2-40B4-BE49-F238E27FC236}">
                <a16:creationId xmlns:a16="http://schemas.microsoft.com/office/drawing/2014/main" id="{EBE6BE7A-671C-1E41-B978-1E7A3FEEFED4}"/>
              </a:ext>
            </a:extLst>
          </p:cNvPr>
          <p:cNvPicPr>
            <a:picLocks noGrp="1" noChangeAspect="1"/>
          </p:cNvPicPr>
          <p:nvPr>
            <p:ph idx="1"/>
          </p:nvPr>
        </p:nvPicPr>
        <p:blipFill>
          <a:blip r:embed="rId2"/>
          <a:stretch>
            <a:fillRect/>
          </a:stretch>
        </p:blipFill>
        <p:spPr>
          <a:xfrm>
            <a:off x="5434013" y="1117351"/>
            <a:ext cx="5916612" cy="4623297"/>
          </a:xfrm>
        </p:spPr>
      </p:pic>
      <p:pic>
        <p:nvPicPr>
          <p:cNvPr id="4" name="Picture 3" descr="Chart, line chart&#10;&#10;Description automatically generated">
            <a:extLst>
              <a:ext uri="{FF2B5EF4-FFF2-40B4-BE49-F238E27FC236}">
                <a16:creationId xmlns:a16="http://schemas.microsoft.com/office/drawing/2014/main" id="{2190A751-8F26-2B4C-9A80-266C5857AD3B}"/>
              </a:ext>
            </a:extLst>
          </p:cNvPr>
          <p:cNvPicPr>
            <a:picLocks noChangeAspect="1"/>
          </p:cNvPicPr>
          <p:nvPr/>
        </p:nvPicPr>
        <p:blipFill>
          <a:blip r:embed="rId3"/>
          <a:stretch>
            <a:fillRect/>
          </a:stretch>
        </p:blipFill>
        <p:spPr>
          <a:xfrm>
            <a:off x="5312664" y="1161288"/>
            <a:ext cx="6670360" cy="5299459"/>
          </a:xfrm>
          <a:prstGeom prst="rect">
            <a:avLst/>
          </a:prstGeom>
        </p:spPr>
      </p:pic>
      <p:pic>
        <p:nvPicPr>
          <p:cNvPr id="7" name="Picture 6" descr="Chart, line chart&#10;&#10;Description automatically generated">
            <a:extLst>
              <a:ext uri="{FF2B5EF4-FFF2-40B4-BE49-F238E27FC236}">
                <a16:creationId xmlns:a16="http://schemas.microsoft.com/office/drawing/2014/main" id="{01F07319-E7F6-DD40-AB21-33224308121D}"/>
              </a:ext>
            </a:extLst>
          </p:cNvPr>
          <p:cNvPicPr>
            <a:picLocks noChangeAspect="1"/>
          </p:cNvPicPr>
          <p:nvPr/>
        </p:nvPicPr>
        <p:blipFill>
          <a:blip r:embed="rId4"/>
          <a:stretch>
            <a:fillRect/>
          </a:stretch>
        </p:blipFill>
        <p:spPr>
          <a:xfrm>
            <a:off x="4834486" y="775252"/>
            <a:ext cx="7357515" cy="5874024"/>
          </a:xfrm>
          <a:prstGeom prst="rect">
            <a:avLst/>
          </a:prstGeom>
        </p:spPr>
      </p:pic>
    </p:spTree>
    <p:extLst>
      <p:ext uri="{BB962C8B-B14F-4D97-AF65-F5344CB8AC3E}">
        <p14:creationId xmlns:p14="http://schemas.microsoft.com/office/powerpoint/2010/main" val="409021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40-9E89-C44F-A2DE-735921CF102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88017F8-433F-6040-9575-D4B130DFC494}"/>
              </a:ext>
            </a:extLst>
          </p:cNvPr>
          <p:cNvSpPr>
            <a:spLocks noGrp="1"/>
          </p:cNvSpPr>
          <p:nvPr>
            <p:ph idx="1"/>
          </p:nvPr>
        </p:nvSpPr>
        <p:spPr/>
        <p:txBody>
          <a:bodyPr/>
          <a:lstStyle/>
          <a:p>
            <a:r>
              <a:rPr lang="en-US" dirty="0"/>
              <a:t>Airline travel is still a safe way to travel</a:t>
            </a:r>
          </a:p>
          <a:p>
            <a:pPr lvl="1"/>
            <a:r>
              <a:rPr lang="en-US" dirty="0"/>
              <a:t>Overall Major Airlines have decreased the number of fatalities over the past 30 years.</a:t>
            </a:r>
          </a:p>
          <a:p>
            <a:pPr lvl="1"/>
            <a:r>
              <a:rPr lang="en-US" dirty="0"/>
              <a:t>Major Airline Incidents have decreased over the past 15 years. </a:t>
            </a:r>
          </a:p>
        </p:txBody>
      </p:sp>
    </p:spTree>
    <p:extLst>
      <p:ext uri="{BB962C8B-B14F-4D97-AF65-F5344CB8AC3E}">
        <p14:creationId xmlns:p14="http://schemas.microsoft.com/office/powerpoint/2010/main" val="173624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4388-1A4F-0842-ADEB-9786B7B8E7B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FFE65DA-B06B-0F4E-8BA7-F167D1AF7ABD}"/>
              </a:ext>
            </a:extLst>
          </p:cNvPr>
          <p:cNvSpPr>
            <a:spLocks noGrp="1"/>
          </p:cNvSpPr>
          <p:nvPr>
            <p:ph idx="1"/>
          </p:nvPr>
        </p:nvSpPr>
        <p:spPr/>
        <p:txBody>
          <a:bodyPr/>
          <a:lstStyle/>
          <a:p>
            <a:r>
              <a:rPr lang="en-US" dirty="0"/>
              <a:t>Comparison of Other Methods of travel Article</a:t>
            </a:r>
            <a:endParaRPr lang="en-US" dirty="0">
              <a:hlinkClick r:id="rId2"/>
            </a:endParaRPr>
          </a:p>
          <a:p>
            <a:pPr lvl="1"/>
            <a:r>
              <a:rPr lang="en-US" dirty="0">
                <a:hlinkClick r:id="rId2"/>
              </a:rPr>
              <a:t>https://www.airlinereporter.com/2010/09/flying-is-safe-and-i-am-going-to-prove-it/</a:t>
            </a:r>
            <a:r>
              <a:rPr lang="en-US" dirty="0"/>
              <a:t> </a:t>
            </a:r>
          </a:p>
          <a:p>
            <a:r>
              <a:rPr lang="en-US" dirty="0"/>
              <a:t>Data Sources</a:t>
            </a:r>
          </a:p>
          <a:p>
            <a:pPr lvl="1"/>
            <a:r>
              <a:rPr lang="en-US" u="sng" dirty="0">
                <a:hlinkClick r:id="rId3"/>
              </a:rPr>
              <a:t>https://github.com/fivethirtyeight/data/tree/master/airline-safety</a:t>
            </a:r>
            <a:endParaRPr lang="en-US" dirty="0"/>
          </a:p>
          <a:p>
            <a:pPr lvl="1"/>
            <a:r>
              <a:rPr lang="en-US" u="sng" dirty="0">
                <a:hlinkClick r:id="rId4"/>
              </a:rPr>
              <a:t>http://www.baaa-acro.com/statistics/crashs-rate-per-year</a:t>
            </a:r>
            <a:r>
              <a:rPr lang="en-US" dirty="0"/>
              <a:t> </a:t>
            </a:r>
          </a:p>
          <a:p>
            <a:pPr lvl="1"/>
            <a:r>
              <a:rPr lang="en-US" u="sng" dirty="0">
                <a:hlinkClick r:id="rId5"/>
              </a:rPr>
              <a:t>http://www.baaa-acro.com/statistics/death-rate-per-year</a:t>
            </a:r>
            <a:r>
              <a:rPr lang="en-US" dirty="0"/>
              <a:t> </a:t>
            </a:r>
          </a:p>
          <a:p>
            <a:pPr lvl="1"/>
            <a:r>
              <a:rPr lang="en-US" u="sng" dirty="0">
                <a:hlinkClick r:id="rId6"/>
              </a:rPr>
              <a:t>https://injuryfacts.nsc.org/motor-vehicle/historical-fatality-trends/deaths-and-rates/</a:t>
            </a:r>
            <a:r>
              <a:rPr lang="en-US" dirty="0"/>
              <a:t> </a:t>
            </a:r>
          </a:p>
          <a:p>
            <a:pPr marL="0" indent="0">
              <a:buNone/>
            </a:pPr>
            <a:endParaRPr lang="en-US" dirty="0"/>
          </a:p>
        </p:txBody>
      </p:sp>
    </p:spTree>
    <p:extLst>
      <p:ext uri="{BB962C8B-B14F-4D97-AF65-F5344CB8AC3E}">
        <p14:creationId xmlns:p14="http://schemas.microsoft.com/office/powerpoint/2010/main" val="3095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9A20-DA80-9047-84CD-EE4295535773}"/>
              </a:ext>
            </a:extLst>
          </p:cNvPr>
          <p:cNvSpPr>
            <a:spLocks noGrp="1"/>
          </p:cNvSpPr>
          <p:nvPr>
            <p:ph type="title"/>
          </p:nvPr>
        </p:nvSpPr>
        <p:spPr/>
        <p:txBody>
          <a:bodyPr/>
          <a:lstStyle/>
          <a:p>
            <a:r>
              <a:rPr lang="en-US" dirty="0"/>
              <a:t>The Scenario</a:t>
            </a:r>
          </a:p>
        </p:txBody>
      </p:sp>
      <p:sp>
        <p:nvSpPr>
          <p:cNvPr id="3" name="Content Placeholder 2">
            <a:extLst>
              <a:ext uri="{FF2B5EF4-FFF2-40B4-BE49-F238E27FC236}">
                <a16:creationId xmlns:a16="http://schemas.microsoft.com/office/drawing/2014/main" id="{74903DED-9386-964C-A304-33B0F660D04C}"/>
              </a:ext>
            </a:extLst>
          </p:cNvPr>
          <p:cNvSpPr>
            <a:spLocks noGrp="1"/>
          </p:cNvSpPr>
          <p:nvPr>
            <p:ph idx="1"/>
          </p:nvPr>
        </p:nvSpPr>
        <p:spPr/>
        <p:txBody>
          <a:bodyPr/>
          <a:lstStyle/>
          <a:p>
            <a:pPr marL="0" indent="0">
              <a:buNone/>
            </a:pPr>
            <a:r>
              <a:rPr lang="en-US" dirty="0"/>
              <a:t>Due to recent unfortunate airline crashes, the media has been promoting statistics stating air is no longer a safe way to travel. The news and media outlets have been bombarding the public with reports and figures about the trends of airline safety and that things are not looking good. What was previously thought as the safest way to travel, especially when compared to automobiles, is now being presented as one of the most dangerous to the public. But are any of these claims based on facts?</a:t>
            </a:r>
          </a:p>
        </p:txBody>
      </p:sp>
    </p:spTree>
    <p:extLst>
      <p:ext uri="{BB962C8B-B14F-4D97-AF65-F5344CB8AC3E}">
        <p14:creationId xmlns:p14="http://schemas.microsoft.com/office/powerpoint/2010/main" val="332984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CDDA-AD41-E247-B971-535CFC89393F}"/>
              </a:ext>
            </a:extLst>
          </p:cNvPr>
          <p:cNvSpPr>
            <a:spLocks noGrp="1"/>
          </p:cNvSpPr>
          <p:nvPr>
            <p:ph type="title"/>
          </p:nvPr>
        </p:nvSpPr>
        <p:spPr/>
        <p:txBody>
          <a:bodyPr>
            <a:normAutofit/>
          </a:bodyPr>
          <a:lstStyle/>
          <a:p>
            <a:r>
              <a:rPr lang="en-US" dirty="0"/>
              <a:t>Itinerary </a:t>
            </a:r>
          </a:p>
        </p:txBody>
      </p:sp>
      <p:sp>
        <p:nvSpPr>
          <p:cNvPr id="3" name="Content Placeholder 2">
            <a:extLst>
              <a:ext uri="{FF2B5EF4-FFF2-40B4-BE49-F238E27FC236}">
                <a16:creationId xmlns:a16="http://schemas.microsoft.com/office/drawing/2014/main" id="{633C1D0B-C6D7-9A4C-9AD9-2D88E3440A62}"/>
              </a:ext>
            </a:extLst>
          </p:cNvPr>
          <p:cNvSpPr>
            <a:spLocks noGrp="1"/>
          </p:cNvSpPr>
          <p:nvPr>
            <p:ph idx="1"/>
          </p:nvPr>
        </p:nvSpPr>
        <p:spPr/>
        <p:txBody>
          <a:bodyPr>
            <a:normAutofit lnSpcReduction="10000"/>
          </a:bodyPr>
          <a:lstStyle/>
          <a:p>
            <a:r>
              <a:rPr lang="en-US" dirty="0"/>
              <a:t>Flying compared to other methods of Travel</a:t>
            </a:r>
          </a:p>
          <a:p>
            <a:r>
              <a:rPr lang="en-US" dirty="0"/>
              <a:t>Review Metrics</a:t>
            </a:r>
          </a:p>
          <a:p>
            <a:r>
              <a:rPr lang="en-US" dirty="0"/>
              <a:t>Concluding Remarks</a:t>
            </a:r>
          </a:p>
        </p:txBody>
      </p:sp>
    </p:spTree>
    <p:extLst>
      <p:ext uri="{BB962C8B-B14F-4D97-AF65-F5344CB8AC3E}">
        <p14:creationId xmlns:p14="http://schemas.microsoft.com/office/powerpoint/2010/main" val="347441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6DCD-14AF-DA47-84AD-94EDCA165960}"/>
              </a:ext>
            </a:extLst>
          </p:cNvPr>
          <p:cNvSpPr>
            <a:spLocks noGrp="1"/>
          </p:cNvSpPr>
          <p:nvPr>
            <p:ph type="title"/>
          </p:nvPr>
        </p:nvSpPr>
        <p:spPr/>
        <p:txBody>
          <a:bodyPr/>
          <a:lstStyle/>
          <a:p>
            <a:r>
              <a:rPr lang="en-US" dirty="0"/>
              <a:t>Flying compared to other ways of Travel</a:t>
            </a:r>
            <a:br>
              <a:rPr lang="en-US" dirty="0"/>
            </a:br>
            <a:endParaRPr lang="en-US" dirty="0"/>
          </a:p>
        </p:txBody>
      </p:sp>
      <p:sp>
        <p:nvSpPr>
          <p:cNvPr id="3" name="Content Placeholder 2">
            <a:extLst>
              <a:ext uri="{FF2B5EF4-FFF2-40B4-BE49-F238E27FC236}">
                <a16:creationId xmlns:a16="http://schemas.microsoft.com/office/drawing/2014/main" id="{0171EF54-C9C1-BE4C-8CE2-69ECE6BD799F}"/>
              </a:ext>
            </a:extLst>
          </p:cNvPr>
          <p:cNvSpPr>
            <a:spLocks noGrp="1"/>
          </p:cNvSpPr>
          <p:nvPr>
            <p:ph idx="1"/>
          </p:nvPr>
        </p:nvSpPr>
        <p:spPr>
          <a:xfrm>
            <a:off x="562012" y="2087485"/>
            <a:ext cx="11126405" cy="4514085"/>
          </a:xfrm>
        </p:spPr>
        <p:txBody>
          <a:bodyPr>
            <a:normAutofit/>
          </a:bodyPr>
          <a:lstStyle/>
          <a:p>
            <a:pPr marL="457200" lvl="1" indent="0">
              <a:buNone/>
            </a:pPr>
            <a:r>
              <a:rPr lang="en-US" sz="1600" dirty="0"/>
              <a:t>“According to the </a:t>
            </a:r>
            <a:r>
              <a:rPr lang="en-US" sz="1600" dirty="0">
                <a:hlinkClick r:id="rId2"/>
              </a:rPr>
              <a:t>Research and Innovative Technology Administration with the Bureau of Transportation Statistics</a:t>
            </a:r>
            <a:r>
              <a:rPr lang="en-US" sz="1600" dirty="0"/>
              <a:t>, Americans in 2008 traveled 2,553,043,000,000 miles  in cars, 583,506,000,000 miles via commercial aviation and 16,850,000,000 miles by rail” </a:t>
            </a:r>
          </a:p>
          <a:p>
            <a:pPr marL="457200" lvl="1" indent="0">
              <a:buNone/>
            </a:pPr>
            <a:r>
              <a:rPr lang="en-US" sz="1600" dirty="0"/>
              <a:t>Looking at the number of deaths per 100 million miles traveled in the US: </a:t>
            </a:r>
          </a:p>
          <a:p>
            <a:pPr lvl="1"/>
            <a:r>
              <a:rPr lang="en-US" sz="1100" b="1" dirty="0"/>
              <a:t>TRAIN RELATED: 4.40</a:t>
            </a:r>
            <a:br>
              <a:rPr lang="en-US" sz="1100" dirty="0"/>
            </a:br>
            <a:r>
              <a:rPr lang="en-US" sz="1100" dirty="0"/>
              <a:t>People being killed by a train in any fashion via FRAOSA</a:t>
            </a:r>
          </a:p>
          <a:p>
            <a:pPr lvl="1"/>
            <a:r>
              <a:rPr lang="en-US" sz="1100" b="1" dirty="0"/>
              <a:t>OTHER AUTO: 1.73</a:t>
            </a:r>
            <a:br>
              <a:rPr lang="en-US" sz="1100" dirty="0"/>
            </a:br>
            <a:r>
              <a:rPr lang="en-US" sz="1100" dirty="0"/>
              <a:t>Motorcycles, pedestrians, auto related</a:t>
            </a:r>
          </a:p>
          <a:p>
            <a:pPr lvl="1"/>
            <a:r>
              <a:rPr lang="en-US" sz="1100" b="1" dirty="0"/>
              <a:t>AUTOS: 1.33</a:t>
            </a:r>
            <a:br>
              <a:rPr lang="en-US" sz="1100" dirty="0"/>
            </a:br>
            <a:r>
              <a:rPr lang="en-US" sz="1100" dirty="0"/>
              <a:t>Only passenger vehicles</a:t>
            </a:r>
          </a:p>
          <a:p>
            <a:pPr lvl="1"/>
            <a:r>
              <a:rPr lang="en-US" sz="1100" b="1" dirty="0"/>
              <a:t>PASSENGER TRAIN: 0.13</a:t>
            </a:r>
            <a:br>
              <a:rPr lang="en-US" sz="1100" dirty="0"/>
            </a:br>
            <a:r>
              <a:rPr lang="en-US" sz="1100" dirty="0"/>
              <a:t>People dying on the train via FRAOSA</a:t>
            </a:r>
          </a:p>
          <a:p>
            <a:pPr lvl="1"/>
            <a:r>
              <a:rPr lang="en-US" sz="1100" b="1" dirty="0"/>
              <a:t>COMMERCIAL AIRLINES: 0.0077</a:t>
            </a:r>
            <a:br>
              <a:rPr lang="en-US" sz="1100" dirty="0"/>
            </a:br>
            <a:r>
              <a:rPr lang="en-US" sz="1100" dirty="0"/>
              <a:t>2009: 0.0077</a:t>
            </a:r>
            <a:br>
              <a:rPr lang="en-US" sz="1100" dirty="0"/>
            </a:br>
            <a:r>
              <a:rPr lang="en-US" sz="1100" dirty="0"/>
              <a:t>2008: 0.0000</a:t>
            </a:r>
            <a:br>
              <a:rPr lang="en-US" sz="1100" dirty="0"/>
            </a:br>
            <a:r>
              <a:rPr lang="en-US" sz="1100" dirty="0"/>
              <a:t>2007: 0.0000</a:t>
            </a:r>
          </a:p>
          <a:p>
            <a:pPr marL="457200" lvl="1" indent="0">
              <a:buNone/>
            </a:pPr>
            <a:r>
              <a:rPr lang="en-US" sz="1200" dirty="0"/>
              <a:t>Source: David Parker Brown</a:t>
            </a:r>
          </a:p>
          <a:p>
            <a:pPr marL="457200" lvl="1" indent="0">
              <a:buNone/>
            </a:pPr>
            <a:r>
              <a:rPr lang="en-US" sz="1200" dirty="0">
                <a:hlinkClick r:id="rId3"/>
              </a:rPr>
              <a:t>Link</a:t>
            </a:r>
            <a:r>
              <a:rPr lang="en-US" sz="1200" dirty="0"/>
              <a:t> to Article</a:t>
            </a:r>
          </a:p>
          <a:p>
            <a:pPr marL="457200" lvl="1" indent="0">
              <a:buNone/>
            </a:pPr>
            <a:endParaRPr lang="en-US" sz="1200" dirty="0"/>
          </a:p>
          <a:p>
            <a:pPr lvl="1"/>
            <a:endParaRPr lang="en-US" sz="1200" dirty="0"/>
          </a:p>
          <a:p>
            <a:pPr lvl="1"/>
            <a:endParaRPr lang="en-US" sz="1200" dirty="0"/>
          </a:p>
          <a:p>
            <a:pPr marL="457200" lvl="1" indent="0">
              <a:buNone/>
            </a:pPr>
            <a:endParaRPr lang="en-US" sz="1200" b="1" dirty="0"/>
          </a:p>
        </p:txBody>
      </p:sp>
    </p:spTree>
    <p:extLst>
      <p:ext uri="{BB962C8B-B14F-4D97-AF65-F5344CB8AC3E}">
        <p14:creationId xmlns:p14="http://schemas.microsoft.com/office/powerpoint/2010/main" val="427731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0B5FC-834E-AB4A-885E-8505C8C664DF}"/>
              </a:ext>
            </a:extLst>
          </p:cNvPr>
          <p:cNvSpPr>
            <a:spLocks noGrp="1"/>
          </p:cNvSpPr>
          <p:nvPr>
            <p:ph type="title"/>
          </p:nvPr>
        </p:nvSpPr>
        <p:spPr>
          <a:xfrm>
            <a:off x="621792" y="1161288"/>
            <a:ext cx="3602736" cy="4526280"/>
          </a:xfrm>
        </p:spPr>
        <p:txBody>
          <a:bodyPr>
            <a:normAutofit/>
          </a:bodyPr>
          <a:lstStyle/>
          <a:p>
            <a:r>
              <a:rPr lang="en-US" dirty="0"/>
              <a:t>Major Airline Fatalities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descr="Chart, line chart&#10;&#10;Description automatically generated">
            <a:extLst>
              <a:ext uri="{FF2B5EF4-FFF2-40B4-BE49-F238E27FC236}">
                <a16:creationId xmlns:a16="http://schemas.microsoft.com/office/drawing/2014/main" id="{EBE6BE7A-671C-1E41-B978-1E7A3FEEFED4}"/>
              </a:ext>
            </a:extLst>
          </p:cNvPr>
          <p:cNvPicPr>
            <a:picLocks noGrp="1" noChangeAspect="1"/>
          </p:cNvPicPr>
          <p:nvPr>
            <p:ph idx="1"/>
          </p:nvPr>
        </p:nvPicPr>
        <p:blipFill>
          <a:blip r:embed="rId2"/>
          <a:stretch>
            <a:fillRect/>
          </a:stretch>
        </p:blipFill>
        <p:spPr>
          <a:xfrm>
            <a:off x="5434013" y="1117351"/>
            <a:ext cx="5916612" cy="4623297"/>
          </a:xfrm>
        </p:spPr>
      </p:pic>
      <p:pic>
        <p:nvPicPr>
          <p:cNvPr id="4" name="Picture 3" descr="Chart, line chart&#10;&#10;Description automatically generated">
            <a:extLst>
              <a:ext uri="{FF2B5EF4-FFF2-40B4-BE49-F238E27FC236}">
                <a16:creationId xmlns:a16="http://schemas.microsoft.com/office/drawing/2014/main" id="{2190A751-8F26-2B4C-9A80-266C5857AD3B}"/>
              </a:ext>
            </a:extLst>
          </p:cNvPr>
          <p:cNvPicPr>
            <a:picLocks noChangeAspect="1"/>
          </p:cNvPicPr>
          <p:nvPr/>
        </p:nvPicPr>
        <p:blipFill>
          <a:blip r:embed="rId3"/>
          <a:stretch>
            <a:fillRect/>
          </a:stretch>
        </p:blipFill>
        <p:spPr>
          <a:xfrm>
            <a:off x="4868730" y="682162"/>
            <a:ext cx="7273430" cy="5778585"/>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2978B3CD-1928-D745-978E-D3C490AE3623}"/>
              </a:ext>
            </a:extLst>
          </p:cNvPr>
          <p:cNvPicPr>
            <a:picLocks noChangeAspect="1"/>
          </p:cNvPicPr>
          <p:nvPr/>
        </p:nvPicPr>
        <p:blipFill>
          <a:blip r:embed="rId4"/>
          <a:stretch>
            <a:fillRect/>
          </a:stretch>
        </p:blipFill>
        <p:spPr>
          <a:xfrm>
            <a:off x="4865296" y="480077"/>
            <a:ext cx="7326703" cy="5980670"/>
          </a:xfrm>
          <a:prstGeom prst="rect">
            <a:avLst/>
          </a:prstGeom>
        </p:spPr>
      </p:pic>
    </p:spTree>
    <p:extLst>
      <p:ext uri="{BB962C8B-B14F-4D97-AF65-F5344CB8AC3E}">
        <p14:creationId xmlns:p14="http://schemas.microsoft.com/office/powerpoint/2010/main" val="305017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0B5FC-834E-AB4A-885E-8505C8C664DF}"/>
              </a:ext>
            </a:extLst>
          </p:cNvPr>
          <p:cNvSpPr>
            <a:spLocks noGrp="1"/>
          </p:cNvSpPr>
          <p:nvPr>
            <p:ph type="title"/>
          </p:nvPr>
        </p:nvSpPr>
        <p:spPr>
          <a:xfrm>
            <a:off x="621792" y="1161288"/>
            <a:ext cx="3602736" cy="4526280"/>
          </a:xfrm>
        </p:spPr>
        <p:txBody>
          <a:bodyPr>
            <a:normAutofit/>
          </a:bodyPr>
          <a:lstStyle/>
          <a:p>
            <a:r>
              <a:rPr lang="en-US" dirty="0"/>
              <a:t>Major Airline Incidents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descr="Chart, line chart&#10;&#10;Description automatically generated">
            <a:extLst>
              <a:ext uri="{FF2B5EF4-FFF2-40B4-BE49-F238E27FC236}">
                <a16:creationId xmlns:a16="http://schemas.microsoft.com/office/drawing/2014/main" id="{EBE6BE7A-671C-1E41-B978-1E7A3FEEFED4}"/>
              </a:ext>
            </a:extLst>
          </p:cNvPr>
          <p:cNvPicPr>
            <a:picLocks noGrp="1" noChangeAspect="1"/>
          </p:cNvPicPr>
          <p:nvPr>
            <p:ph idx="1"/>
          </p:nvPr>
        </p:nvPicPr>
        <p:blipFill>
          <a:blip r:embed="rId2"/>
          <a:stretch>
            <a:fillRect/>
          </a:stretch>
        </p:blipFill>
        <p:spPr>
          <a:xfrm>
            <a:off x="5434013" y="1117351"/>
            <a:ext cx="5916612" cy="4623297"/>
          </a:xfrm>
        </p:spPr>
      </p:pic>
      <p:pic>
        <p:nvPicPr>
          <p:cNvPr id="4" name="Picture 3" descr="Chart, line chart&#10;&#10;Description automatically generated">
            <a:extLst>
              <a:ext uri="{FF2B5EF4-FFF2-40B4-BE49-F238E27FC236}">
                <a16:creationId xmlns:a16="http://schemas.microsoft.com/office/drawing/2014/main" id="{2190A751-8F26-2B4C-9A80-266C5857AD3B}"/>
              </a:ext>
            </a:extLst>
          </p:cNvPr>
          <p:cNvPicPr>
            <a:picLocks noChangeAspect="1"/>
          </p:cNvPicPr>
          <p:nvPr/>
        </p:nvPicPr>
        <p:blipFill>
          <a:blip r:embed="rId3"/>
          <a:stretch>
            <a:fillRect/>
          </a:stretch>
        </p:blipFill>
        <p:spPr>
          <a:xfrm>
            <a:off x="4868730" y="682162"/>
            <a:ext cx="7273430" cy="5778585"/>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2978B3CD-1928-D745-978E-D3C490AE3623}"/>
              </a:ext>
            </a:extLst>
          </p:cNvPr>
          <p:cNvPicPr>
            <a:picLocks noChangeAspect="1"/>
          </p:cNvPicPr>
          <p:nvPr/>
        </p:nvPicPr>
        <p:blipFill>
          <a:blip r:embed="rId4"/>
          <a:stretch>
            <a:fillRect/>
          </a:stretch>
        </p:blipFill>
        <p:spPr>
          <a:xfrm>
            <a:off x="4865296" y="480077"/>
            <a:ext cx="7326703" cy="5980670"/>
          </a:xfrm>
          <a:prstGeom prst="rect">
            <a:avLst/>
          </a:prstGeom>
        </p:spPr>
      </p:pic>
      <p:pic>
        <p:nvPicPr>
          <p:cNvPr id="6" name="Picture 5" descr="Chart, bar chart, histogram&#10;&#10;Description automatically generated">
            <a:extLst>
              <a:ext uri="{FF2B5EF4-FFF2-40B4-BE49-F238E27FC236}">
                <a16:creationId xmlns:a16="http://schemas.microsoft.com/office/drawing/2014/main" id="{9491354A-BE7C-D545-9CCF-C63E4665867C}"/>
              </a:ext>
            </a:extLst>
          </p:cNvPr>
          <p:cNvPicPr>
            <a:picLocks noChangeAspect="1"/>
          </p:cNvPicPr>
          <p:nvPr/>
        </p:nvPicPr>
        <p:blipFill>
          <a:blip r:embed="rId5"/>
          <a:stretch>
            <a:fillRect/>
          </a:stretch>
        </p:blipFill>
        <p:spPr>
          <a:xfrm>
            <a:off x="4896905" y="165648"/>
            <a:ext cx="7295096" cy="6295099"/>
          </a:xfrm>
          <a:prstGeom prst="rect">
            <a:avLst/>
          </a:prstGeom>
        </p:spPr>
      </p:pic>
    </p:spTree>
    <p:extLst>
      <p:ext uri="{BB962C8B-B14F-4D97-AF65-F5344CB8AC3E}">
        <p14:creationId xmlns:p14="http://schemas.microsoft.com/office/powerpoint/2010/main" val="343757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0B5FC-834E-AB4A-885E-8505C8C664DF}"/>
              </a:ext>
            </a:extLst>
          </p:cNvPr>
          <p:cNvSpPr>
            <a:spLocks noGrp="1"/>
          </p:cNvSpPr>
          <p:nvPr>
            <p:ph type="title"/>
          </p:nvPr>
        </p:nvSpPr>
        <p:spPr>
          <a:xfrm>
            <a:off x="621792" y="1161288"/>
            <a:ext cx="3602736" cy="4526280"/>
          </a:xfrm>
        </p:spPr>
        <p:txBody>
          <a:bodyPr>
            <a:normAutofit/>
          </a:bodyPr>
          <a:lstStyle/>
          <a:p>
            <a:r>
              <a:rPr lang="en-US" dirty="0"/>
              <a:t>Airline Fatal Accidents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descr="Chart, line chart&#10;&#10;Description automatically generated">
            <a:extLst>
              <a:ext uri="{FF2B5EF4-FFF2-40B4-BE49-F238E27FC236}">
                <a16:creationId xmlns:a16="http://schemas.microsoft.com/office/drawing/2014/main" id="{EBE6BE7A-671C-1E41-B978-1E7A3FEEFED4}"/>
              </a:ext>
            </a:extLst>
          </p:cNvPr>
          <p:cNvPicPr>
            <a:picLocks noGrp="1" noChangeAspect="1"/>
          </p:cNvPicPr>
          <p:nvPr>
            <p:ph idx="1"/>
          </p:nvPr>
        </p:nvPicPr>
        <p:blipFill>
          <a:blip r:embed="rId2"/>
          <a:stretch>
            <a:fillRect/>
          </a:stretch>
        </p:blipFill>
        <p:spPr>
          <a:xfrm>
            <a:off x="5434013" y="1117351"/>
            <a:ext cx="5916612" cy="4623297"/>
          </a:xfrm>
        </p:spPr>
      </p:pic>
      <p:pic>
        <p:nvPicPr>
          <p:cNvPr id="18" name="Picture 17" descr="Chart, box and whisker chart&#10;&#10;Description automatically generated">
            <a:extLst>
              <a:ext uri="{FF2B5EF4-FFF2-40B4-BE49-F238E27FC236}">
                <a16:creationId xmlns:a16="http://schemas.microsoft.com/office/drawing/2014/main" id="{443A47AB-04D0-B542-A984-95E5DDE1E815}"/>
              </a:ext>
            </a:extLst>
          </p:cNvPr>
          <p:cNvPicPr>
            <a:picLocks noChangeAspect="1"/>
          </p:cNvPicPr>
          <p:nvPr/>
        </p:nvPicPr>
        <p:blipFill>
          <a:blip r:embed="rId3"/>
          <a:stretch>
            <a:fillRect/>
          </a:stretch>
        </p:blipFill>
        <p:spPr>
          <a:xfrm>
            <a:off x="4910825" y="885376"/>
            <a:ext cx="7189239" cy="5741152"/>
          </a:xfrm>
          <a:prstGeom prst="rect">
            <a:avLst/>
          </a:prstGeom>
        </p:spPr>
      </p:pic>
    </p:spTree>
    <p:extLst>
      <p:ext uri="{BB962C8B-B14F-4D97-AF65-F5344CB8AC3E}">
        <p14:creationId xmlns:p14="http://schemas.microsoft.com/office/powerpoint/2010/main" val="137014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0B5FC-834E-AB4A-885E-8505C8C664DF}"/>
              </a:ext>
            </a:extLst>
          </p:cNvPr>
          <p:cNvSpPr>
            <a:spLocks noGrp="1"/>
          </p:cNvSpPr>
          <p:nvPr>
            <p:ph type="title"/>
          </p:nvPr>
        </p:nvSpPr>
        <p:spPr>
          <a:xfrm>
            <a:off x="621792" y="1161288"/>
            <a:ext cx="3602736" cy="4526280"/>
          </a:xfrm>
        </p:spPr>
        <p:txBody>
          <a:bodyPr>
            <a:normAutofit/>
          </a:bodyPr>
          <a:lstStyle/>
          <a:p>
            <a:r>
              <a:rPr lang="en-US" dirty="0"/>
              <a:t>Moto Vehicle Deaths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descr="Chart, line chart&#10;&#10;Description automatically generated">
            <a:extLst>
              <a:ext uri="{FF2B5EF4-FFF2-40B4-BE49-F238E27FC236}">
                <a16:creationId xmlns:a16="http://schemas.microsoft.com/office/drawing/2014/main" id="{EBE6BE7A-671C-1E41-B978-1E7A3FEEFED4}"/>
              </a:ext>
            </a:extLst>
          </p:cNvPr>
          <p:cNvPicPr>
            <a:picLocks noGrp="1" noChangeAspect="1"/>
          </p:cNvPicPr>
          <p:nvPr>
            <p:ph idx="1"/>
          </p:nvPr>
        </p:nvPicPr>
        <p:blipFill>
          <a:blip r:embed="rId2"/>
          <a:stretch>
            <a:fillRect/>
          </a:stretch>
        </p:blipFill>
        <p:spPr>
          <a:xfrm>
            <a:off x="5434013" y="1117351"/>
            <a:ext cx="5916612" cy="4623297"/>
          </a:xfrm>
        </p:spPr>
      </p:pic>
      <p:pic>
        <p:nvPicPr>
          <p:cNvPr id="4" name="Picture 3" descr="Chart, line chart&#10;&#10;Description automatically generated">
            <a:extLst>
              <a:ext uri="{FF2B5EF4-FFF2-40B4-BE49-F238E27FC236}">
                <a16:creationId xmlns:a16="http://schemas.microsoft.com/office/drawing/2014/main" id="{2190A751-8F26-2B4C-9A80-266C5857AD3B}"/>
              </a:ext>
            </a:extLst>
          </p:cNvPr>
          <p:cNvPicPr>
            <a:picLocks noChangeAspect="1"/>
          </p:cNvPicPr>
          <p:nvPr/>
        </p:nvPicPr>
        <p:blipFill>
          <a:blip r:embed="rId3"/>
          <a:stretch>
            <a:fillRect/>
          </a:stretch>
        </p:blipFill>
        <p:spPr>
          <a:xfrm>
            <a:off x="5021064" y="803189"/>
            <a:ext cx="7121095" cy="5657558"/>
          </a:xfrm>
          <a:prstGeom prst="rect">
            <a:avLst/>
          </a:prstGeom>
        </p:spPr>
      </p:pic>
      <p:pic>
        <p:nvPicPr>
          <p:cNvPr id="18" name="Picture 17" descr="Chart, line chart&#10;&#10;Description automatically generated">
            <a:extLst>
              <a:ext uri="{FF2B5EF4-FFF2-40B4-BE49-F238E27FC236}">
                <a16:creationId xmlns:a16="http://schemas.microsoft.com/office/drawing/2014/main" id="{D22A4E39-22F2-B744-BE8B-BF29D829B6B7}"/>
              </a:ext>
            </a:extLst>
          </p:cNvPr>
          <p:cNvPicPr>
            <a:picLocks noChangeAspect="1"/>
          </p:cNvPicPr>
          <p:nvPr/>
        </p:nvPicPr>
        <p:blipFill>
          <a:blip r:embed="rId4"/>
          <a:stretch>
            <a:fillRect/>
          </a:stretch>
        </p:blipFill>
        <p:spPr>
          <a:xfrm>
            <a:off x="4956293" y="803189"/>
            <a:ext cx="7185866" cy="5687568"/>
          </a:xfrm>
          <a:prstGeom prst="rect">
            <a:avLst/>
          </a:prstGeom>
        </p:spPr>
      </p:pic>
    </p:spTree>
    <p:extLst>
      <p:ext uri="{BB962C8B-B14F-4D97-AF65-F5344CB8AC3E}">
        <p14:creationId xmlns:p14="http://schemas.microsoft.com/office/powerpoint/2010/main" val="213539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0B5FC-834E-AB4A-885E-8505C8C664DF}"/>
              </a:ext>
            </a:extLst>
          </p:cNvPr>
          <p:cNvSpPr>
            <a:spLocks noGrp="1"/>
          </p:cNvSpPr>
          <p:nvPr>
            <p:ph type="title"/>
          </p:nvPr>
        </p:nvSpPr>
        <p:spPr>
          <a:xfrm>
            <a:off x="621792" y="1161288"/>
            <a:ext cx="3602736" cy="4526280"/>
          </a:xfrm>
        </p:spPr>
        <p:txBody>
          <a:bodyPr>
            <a:normAutofit/>
          </a:bodyPr>
          <a:lstStyle/>
          <a:p>
            <a:r>
              <a:rPr lang="en-US" dirty="0"/>
              <a:t>Airline Deaths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descr="Chart, line chart&#10;&#10;Description automatically generated">
            <a:extLst>
              <a:ext uri="{FF2B5EF4-FFF2-40B4-BE49-F238E27FC236}">
                <a16:creationId xmlns:a16="http://schemas.microsoft.com/office/drawing/2014/main" id="{EBE6BE7A-671C-1E41-B978-1E7A3FEEFED4}"/>
              </a:ext>
            </a:extLst>
          </p:cNvPr>
          <p:cNvPicPr>
            <a:picLocks noGrp="1" noChangeAspect="1"/>
          </p:cNvPicPr>
          <p:nvPr>
            <p:ph idx="1"/>
          </p:nvPr>
        </p:nvPicPr>
        <p:blipFill>
          <a:blip r:embed="rId2"/>
          <a:stretch>
            <a:fillRect/>
          </a:stretch>
        </p:blipFill>
        <p:spPr>
          <a:xfrm>
            <a:off x="5434013" y="1117351"/>
            <a:ext cx="5916612" cy="4623297"/>
          </a:xfrm>
        </p:spPr>
      </p:pic>
      <p:pic>
        <p:nvPicPr>
          <p:cNvPr id="4" name="Picture 3" descr="Chart, line chart&#10;&#10;Description automatically generated">
            <a:extLst>
              <a:ext uri="{FF2B5EF4-FFF2-40B4-BE49-F238E27FC236}">
                <a16:creationId xmlns:a16="http://schemas.microsoft.com/office/drawing/2014/main" id="{2190A751-8F26-2B4C-9A80-266C5857AD3B}"/>
              </a:ext>
            </a:extLst>
          </p:cNvPr>
          <p:cNvPicPr>
            <a:picLocks noChangeAspect="1"/>
          </p:cNvPicPr>
          <p:nvPr/>
        </p:nvPicPr>
        <p:blipFill>
          <a:blip r:embed="rId3"/>
          <a:stretch>
            <a:fillRect/>
          </a:stretch>
        </p:blipFill>
        <p:spPr>
          <a:xfrm>
            <a:off x="5312664" y="1161288"/>
            <a:ext cx="6670360" cy="5299459"/>
          </a:xfrm>
          <a:prstGeom prst="rect">
            <a:avLst/>
          </a:prstGeom>
        </p:spPr>
      </p:pic>
      <p:pic>
        <p:nvPicPr>
          <p:cNvPr id="6" name="Picture 5" descr="Chart, line chart&#10;&#10;Description automatically generated">
            <a:extLst>
              <a:ext uri="{FF2B5EF4-FFF2-40B4-BE49-F238E27FC236}">
                <a16:creationId xmlns:a16="http://schemas.microsoft.com/office/drawing/2014/main" id="{97A67CA8-74E7-D74D-86BD-6C81039C669E}"/>
              </a:ext>
            </a:extLst>
          </p:cNvPr>
          <p:cNvPicPr>
            <a:picLocks noChangeAspect="1"/>
          </p:cNvPicPr>
          <p:nvPr/>
        </p:nvPicPr>
        <p:blipFill>
          <a:blip r:embed="rId4"/>
          <a:stretch>
            <a:fillRect/>
          </a:stretch>
        </p:blipFill>
        <p:spPr>
          <a:xfrm>
            <a:off x="4846319" y="651760"/>
            <a:ext cx="7345684" cy="5812217"/>
          </a:xfrm>
          <a:prstGeom prst="rect">
            <a:avLst/>
          </a:prstGeom>
        </p:spPr>
      </p:pic>
    </p:spTree>
    <p:extLst>
      <p:ext uri="{BB962C8B-B14F-4D97-AF65-F5344CB8AC3E}">
        <p14:creationId xmlns:p14="http://schemas.microsoft.com/office/powerpoint/2010/main" val="3744071823"/>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43341"/>
      </a:dk2>
      <a:lt2>
        <a:srgbClr val="E8E4E2"/>
      </a:lt2>
      <a:accent1>
        <a:srgbClr val="7FA2BA"/>
      </a:accent1>
      <a:accent2>
        <a:srgbClr val="80A9A8"/>
      </a:accent2>
      <a:accent3>
        <a:srgbClr val="969FC6"/>
      </a:accent3>
      <a:accent4>
        <a:srgbClr val="BA7F96"/>
      </a:accent4>
      <a:accent5>
        <a:srgbClr val="C69896"/>
      </a:accent5>
      <a:accent6>
        <a:srgbClr val="BA997F"/>
      </a:accent6>
      <a:hlink>
        <a:srgbClr val="A57759"/>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{6C890E2B-8AC0-8445-9029-8CA3C1559B6B}tf10001120</Template>
  <TotalTime>220</TotalTime>
  <Words>371</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Neue Haas Grotesk Text Pro</vt:lpstr>
      <vt:lpstr>AccentBoxVTI</vt:lpstr>
      <vt:lpstr>Airline safety</vt:lpstr>
      <vt:lpstr>The Scenario</vt:lpstr>
      <vt:lpstr>Itinerary </vt:lpstr>
      <vt:lpstr>Flying compared to other ways of Travel </vt:lpstr>
      <vt:lpstr>Major Airline Fatalities</vt:lpstr>
      <vt:lpstr>Major Airline Incidents</vt:lpstr>
      <vt:lpstr>Airline Fatal Accidents</vt:lpstr>
      <vt:lpstr>Moto Vehicle Deaths</vt:lpstr>
      <vt:lpstr>Airline Deaths</vt:lpstr>
      <vt:lpstr>Airline Number of Crashes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dc:title>
  <dc:creator>DISHA SAHA</dc:creator>
  <cp:lastModifiedBy>DISHA SAHA</cp:lastModifiedBy>
  <cp:revision>16</cp:revision>
  <dcterms:created xsi:type="dcterms:W3CDTF">2021-01-26T01:44:24Z</dcterms:created>
  <dcterms:modified xsi:type="dcterms:W3CDTF">2021-03-07T01:35:39Z</dcterms:modified>
</cp:coreProperties>
</file>