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1896456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ishasaliyan19/Secure-data-hiding-in-images-using-steganography" TargetMode="External"/><Relationship Id="rId2" Type="http://schemas.openxmlformats.org/officeDocument/2006/relationships/hyperlink" Target="https://github.com/dishasaliyan19/Secure-data-hiding-in-images-using-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4000" b="1" dirty="0">
                <a:solidFill>
                  <a:schemeClr val="accent1"/>
                </a:solidFill>
                <a:latin typeface="Times New Roman" panose="02020603050405020304" pitchFamily="18" charset="0"/>
                <a:cs typeface="Times New Roman" panose="02020603050405020304" pitchFamily="18" charset="0"/>
              </a:rPr>
              <a:t>SECURE DATA HIDING IN IMAGES USING STEGANOGRAPHY</a:t>
            </a:r>
          </a:p>
        </p:txBody>
      </p:sp>
      <p:sp>
        <p:nvSpPr>
          <p:cNvPr id="4" name="TextBox 3"/>
          <p:cNvSpPr txBox="1"/>
          <p:nvPr/>
        </p:nvSpPr>
        <p:spPr>
          <a:xfrm>
            <a:off x="1028701" y="4586365"/>
            <a:ext cx="10069012"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Disha </a:t>
            </a:r>
            <a:r>
              <a:rPr lang="en-US" sz="2000" b="1" dirty="0" err="1">
                <a:solidFill>
                  <a:schemeClr val="accent1">
                    <a:lumMod val="75000"/>
                  </a:schemeClr>
                </a:solidFill>
                <a:latin typeface="Arial" pitchFamily="34" charset="0"/>
                <a:cs typeface="Arial" pitchFamily="34" charset="0"/>
              </a:rPr>
              <a:t>Saliyan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Srinivas </a:t>
            </a:r>
            <a:r>
              <a:rPr lang="en-US" sz="2000" b="1" dirty="0" err="1">
                <a:solidFill>
                  <a:schemeClr val="accent1">
                    <a:lumMod val="75000"/>
                  </a:schemeClr>
                </a:solidFill>
                <a:latin typeface="Arial"/>
                <a:cs typeface="Arial"/>
              </a:rPr>
              <a:t>Institue</a:t>
            </a:r>
            <a:r>
              <a:rPr lang="en-US" sz="2000" b="1" dirty="0">
                <a:solidFill>
                  <a:schemeClr val="accent1">
                    <a:lumMod val="75000"/>
                  </a:schemeClr>
                </a:solidFill>
                <a:latin typeface="Arial"/>
                <a:cs typeface="Arial"/>
              </a:rPr>
              <a:t>  Of Technology </a:t>
            </a:r>
            <a:r>
              <a:rPr lang="en-US" sz="2000" b="1" dirty="0" err="1">
                <a:solidFill>
                  <a:schemeClr val="accent1">
                    <a:lumMod val="75000"/>
                  </a:schemeClr>
                </a:solidFill>
                <a:latin typeface="Arial"/>
                <a:cs typeface="Arial"/>
              </a:rPr>
              <a:t>Valachil</a:t>
            </a:r>
            <a:r>
              <a:rPr lang="en-US" sz="2000" b="1" dirty="0">
                <a:solidFill>
                  <a:schemeClr val="accent1">
                    <a:lumMod val="75000"/>
                  </a:schemeClr>
                </a:solidFill>
                <a:latin typeface="Arial"/>
                <a:cs typeface="Arial"/>
              </a:rPr>
              <a:t>, Mangalore.</a:t>
            </a:r>
          </a:p>
          <a:p>
            <a:r>
              <a:rPr lang="en-US" sz="2000" b="1" dirty="0">
                <a:solidFill>
                  <a:schemeClr val="accent1">
                    <a:lumMod val="75000"/>
                  </a:schemeClr>
                </a:solidFill>
                <a:latin typeface="Arial"/>
                <a:cs typeface="Arial"/>
              </a:rPr>
              <a:t>Department: Computer Science and Business Systems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chemeClr val="accent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1243013"/>
            <a:ext cx="10515600" cy="641018"/>
          </a:xfrm>
        </p:spPr>
        <p:txBody>
          <a:bodyPr>
            <a:noAutofit/>
          </a:bodyPr>
          <a:lstStyle/>
          <a:p>
            <a:r>
              <a:rPr lang="en-US" sz="4000" b="1" dirty="0">
                <a:solidFill>
                  <a:schemeClr val="accent1"/>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884030"/>
            <a:ext cx="11019020" cy="4688219"/>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Times New Roman" panose="02020603050405020304" pitchFamily="18" charset="0"/>
                <a:ea typeface="+mn-lt"/>
                <a:cs typeface="Times New Roman" panose="02020603050405020304" pitchFamily="18" charset="0"/>
              </a:rPr>
              <a:t>Problem Statement </a:t>
            </a:r>
          </a:p>
          <a:p>
            <a:pPr marL="305435" indent="-305435"/>
            <a:r>
              <a:rPr lang="en-US" sz="2400" b="1" dirty="0">
                <a:latin typeface="Times New Roman" panose="02020603050405020304" pitchFamily="18" charset="0"/>
                <a:ea typeface="+mn-lt"/>
                <a:cs typeface="Times New Roman" panose="02020603050405020304" pitchFamily="18" charset="0"/>
              </a:rPr>
              <a:t>Technology used</a:t>
            </a:r>
            <a:endParaRPr lang="en-US" sz="24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Wow factor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End users</a:t>
            </a:r>
          </a:p>
          <a:p>
            <a:pPr marL="305435" indent="-305435"/>
            <a:r>
              <a:rPr lang="en-US" sz="2400" b="1" dirty="0">
                <a:latin typeface="Times New Roman" panose="02020603050405020304" pitchFamily="18" charset="0"/>
                <a:ea typeface="+mn-lt"/>
                <a:cs typeface="Times New Roman" panose="02020603050405020304" pitchFamily="18" charset="0"/>
              </a:rPr>
              <a:t>Result</a:t>
            </a:r>
          </a:p>
          <a:p>
            <a:pPr marL="305435" indent="-305435"/>
            <a:r>
              <a:rPr lang="en-US" sz="2400" b="1" dirty="0">
                <a:latin typeface="Times New Roman" panose="02020603050405020304" pitchFamily="18" charset="0"/>
                <a:ea typeface="+mn-lt"/>
                <a:cs typeface="Times New Roman" panose="02020603050405020304" pitchFamily="18" charset="0"/>
              </a:rPr>
              <a:t>Conclusion</a:t>
            </a:r>
          </a:p>
          <a:p>
            <a:pPr marL="305435" indent="-305435"/>
            <a:r>
              <a:rPr lang="en-US" sz="2400" b="1" dirty="0">
                <a:latin typeface="Times New Roman" panose="02020603050405020304" pitchFamily="18" charset="0"/>
                <a:ea typeface="+mn-lt"/>
                <a:cs typeface="Times New Roman" panose="02020603050405020304" pitchFamily="18" charset="0"/>
              </a:rPr>
              <a:t>Git-hub Link</a:t>
            </a:r>
          </a:p>
          <a:p>
            <a:pPr marL="305435" indent="-305435"/>
            <a:r>
              <a:rPr lang="en-US" sz="24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Times New Roman" panose="02020603050405020304" pitchFamily="18" charset="0"/>
              <a:ea typeface="+mn-lt"/>
              <a:cs typeface="Times New Roman" panose="02020603050405020304" pitchFamily="18" charset="0"/>
            </a:endParaRPr>
          </a:p>
          <a:p>
            <a:pPr marL="305435" indent="-305435"/>
            <a:endParaRPr lang="en-US" sz="2000" b="1" dirty="0">
              <a:latin typeface="Times New Roman" panose="02020603050405020304" pitchFamily="18" charset="0"/>
              <a:ea typeface="+mn-lt"/>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998057"/>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568238D-1D06-01CA-5691-17203EA3C369}"/>
              </a:ext>
            </a:extLst>
          </p:cNvPr>
          <p:cNvSpPr>
            <a:spLocks noGrp="1" noChangeArrowheads="1"/>
          </p:cNvSpPr>
          <p:nvPr>
            <p:ph idx="1"/>
          </p:nvPr>
        </p:nvSpPr>
        <p:spPr bwMode="auto">
          <a:xfrm>
            <a:off x="452438" y="2215538"/>
            <a:ext cx="1075633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Developing a secure data-hiding technique in images using steganography requires ensuring high imperceptibility, robustness, and encryption strength. The challenge is to embed sensitive information within digital images while maintaining image quality and resisting steganalysis attacks. This research aims to design an efficient, secure, and reversible steganographic method that balances payload capacity, security, and computational efficiency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8589" y="702156"/>
            <a:ext cx="11482219" cy="969482"/>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Technology  used</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28589" y="1385888"/>
            <a:ext cx="11158536" cy="3729037"/>
          </a:xfrm>
        </p:spPr>
        <p:txBody>
          <a:bodyPr vert="horz" lIns="91440" tIns="45720" rIns="91440" bIns="45720" rtlCol="0" anchor="ctr">
            <a:noAutofit/>
          </a:bodyPr>
          <a:lstStyle/>
          <a:p>
            <a:pPr marL="0" indent="0">
              <a:buNone/>
            </a:pPr>
            <a:r>
              <a:rPr lang="en-IN" sz="2800" dirty="0">
                <a:latin typeface="Times New Roman" panose="02020603050405020304" pitchFamily="18" charset="0"/>
                <a:cs typeface="Times New Roman" panose="02020603050405020304" pitchFamily="18" charset="0"/>
              </a:rPr>
              <a:t>Programming language: Python</a:t>
            </a:r>
          </a:p>
          <a:p>
            <a:pPr marL="0" indent="0">
              <a:buNone/>
            </a:pPr>
            <a:r>
              <a:rPr lang="en-IN" sz="2800" dirty="0">
                <a:latin typeface="Times New Roman" panose="02020603050405020304" pitchFamily="18" charset="0"/>
                <a:cs typeface="Times New Roman" panose="02020603050405020304" pitchFamily="18" charset="0"/>
              </a:rPr>
              <a:t>System requirements:</a:t>
            </a:r>
          </a:p>
          <a:p>
            <a:pPr marL="0" indent="0">
              <a:buNone/>
            </a:pPr>
            <a:r>
              <a:rPr lang="en-IN" sz="2800" dirty="0">
                <a:latin typeface="Times New Roman" panose="02020603050405020304" pitchFamily="18" charset="0"/>
                <a:cs typeface="Times New Roman" panose="02020603050405020304" pitchFamily="18" charset="0"/>
              </a:rPr>
              <a:t>Processor: intel i3</a:t>
            </a:r>
          </a:p>
          <a:p>
            <a:pPr marL="0" indent="0">
              <a:buNone/>
            </a:pPr>
            <a:r>
              <a:rPr lang="en-IN" sz="2800" dirty="0">
                <a:latin typeface="Times New Roman" panose="02020603050405020304" pitchFamily="18" charset="0"/>
                <a:cs typeface="Times New Roman" panose="02020603050405020304" pitchFamily="18" charset="0"/>
              </a:rPr>
              <a:t>Operating system: Windows 11</a:t>
            </a:r>
          </a:p>
          <a:p>
            <a:pPr marL="0" indent="0">
              <a:buNone/>
            </a:pPr>
            <a:r>
              <a:rPr lang="en-IN" sz="2800" dirty="0">
                <a:latin typeface="Times New Roman" panose="02020603050405020304" pitchFamily="18" charset="0"/>
                <a:cs typeface="Times New Roman" panose="02020603050405020304" pitchFamily="18" charset="0"/>
              </a:rPr>
              <a:t>Libraries: Python OpenCV</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85738" y="771730"/>
            <a:ext cx="11425069" cy="899908"/>
          </a:xfrm>
        </p:spPr>
        <p:txBody>
          <a:bodyPr>
            <a:noAutofit/>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Wow factors</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E1CDD1F2-7972-8A5B-74AC-2C2C6B62F754}"/>
              </a:ext>
            </a:extLst>
          </p:cNvPr>
          <p:cNvSpPr>
            <a:spLocks noGrp="1" noChangeArrowheads="1"/>
          </p:cNvSpPr>
          <p:nvPr>
            <p:ph idx="1"/>
          </p:nvPr>
        </p:nvSpPr>
        <p:spPr bwMode="auto">
          <a:xfrm>
            <a:off x="185738" y="2016290"/>
            <a:ext cx="1012983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Imperceptibility </a:t>
            </a: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Encryption </a:t>
            </a: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800" dirty="0">
                <a:latin typeface="Times New Roman" panose="02020603050405020304" pitchFamily="18" charset="0"/>
                <a:cs typeface="Times New Roman" panose="02020603050405020304" pitchFamily="18" charset="0"/>
              </a:rPr>
              <a:t>Resistance to Steganalysis </a:t>
            </a: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800" dirty="0">
                <a:latin typeface="Times New Roman" panose="02020603050405020304" pitchFamily="18" charset="0"/>
                <a:cs typeface="Times New Roman" panose="02020603050405020304" pitchFamily="18" charset="0"/>
              </a:rPr>
              <a:t>Efficient Embedding &amp; Extraction</a:t>
            </a: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800" dirty="0">
                <a:latin typeface="Times New Roman" panose="02020603050405020304" pitchFamily="18" charset="0"/>
                <a:cs typeface="Times New Roman" panose="02020603050405020304" pitchFamily="18" charset="0"/>
              </a:rPr>
              <a:t>High Payload Capacity</a:t>
            </a: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800" dirty="0">
                <a:latin typeface="Times New Roman" panose="02020603050405020304" pitchFamily="18" charset="0"/>
                <a:cs typeface="Times New Roman" panose="02020603050405020304" pitchFamily="18" charset="0"/>
              </a:rPr>
              <a:t>Cross-Platform Compatibility</a:t>
            </a: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800" dirty="0">
                <a:latin typeface="Times New Roman" panose="02020603050405020304" pitchFamily="18" charset="0"/>
                <a:cs typeface="Times New Roman" panose="02020603050405020304" pitchFamily="18" charset="0"/>
              </a:rPr>
              <a:t>Error Detection &amp; Correction</a:t>
            </a: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800" dirty="0">
                <a:latin typeface="Times New Roman" panose="02020603050405020304" pitchFamily="18" charset="0"/>
                <a:cs typeface="Times New Roman" panose="02020603050405020304" pitchFamily="18" charset="0"/>
              </a:rPr>
              <a:t>Customizable Security Levels</a:t>
            </a: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800" dirty="0">
                <a:latin typeface="Times New Roman" panose="02020603050405020304" pitchFamily="18" charset="0"/>
                <a:cs typeface="Times New Roman" panose="02020603050405020304" pitchFamily="18" charset="0"/>
              </a:rPr>
              <a:t>Lightweight &amp; Scalable</a:t>
            </a: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884870"/>
            <a:ext cx="11029616" cy="530296"/>
          </a:xfrm>
        </p:spPr>
        <p:txBody>
          <a:bodyPr>
            <a:noAutofit/>
          </a:bodyPr>
          <a:lstStyle/>
          <a:p>
            <a:r>
              <a:rPr lang="en-IN" sz="4400" b="1" dirty="0">
                <a:solidFill>
                  <a:schemeClr val="accent1"/>
                </a:solidFill>
                <a:latin typeface="Times New Roman" panose="02020603050405020304" pitchFamily="18" charset="0"/>
                <a:cs typeface="Times New Roman" panose="02020603050405020304" pitchFamily="18" charset="0"/>
              </a:rPr>
              <a:t>End users</a:t>
            </a:r>
          </a:p>
        </p:txBody>
      </p:sp>
      <p:sp>
        <p:nvSpPr>
          <p:cNvPr id="4" name="Rectangle 1">
            <a:extLst>
              <a:ext uri="{FF2B5EF4-FFF2-40B4-BE49-F238E27FC236}">
                <a16:creationId xmlns:a16="http://schemas.microsoft.com/office/drawing/2014/main" id="{FC8DA050-2B11-FBA6-0EC2-C87CB8C8BF1C}"/>
              </a:ext>
            </a:extLst>
          </p:cNvPr>
          <p:cNvSpPr>
            <a:spLocks noGrp="1" noChangeArrowheads="1"/>
          </p:cNvSpPr>
          <p:nvPr>
            <p:ph idx="1"/>
          </p:nvPr>
        </p:nvSpPr>
        <p:spPr bwMode="auto">
          <a:xfrm>
            <a:off x="581192" y="1860215"/>
            <a:ext cx="94629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&amp; Intelligence Agencies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&amp; Whistleblowers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Financial Institutions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Healthcare Sector</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4400" b="1" dirty="0">
                <a:solidFill>
                  <a:schemeClr val="accent1"/>
                </a:solidFill>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987EA484-6800-F154-38CB-6E9D9BAB02E7}"/>
              </a:ext>
            </a:extLst>
          </p:cNvPr>
          <p:cNvPicPr>
            <a:picLocks noGrp="1" noChangeAspect="1"/>
          </p:cNvPicPr>
          <p:nvPr>
            <p:ph idx="1"/>
          </p:nvPr>
        </p:nvPicPr>
        <p:blipFill>
          <a:blip r:embed="rId2"/>
          <a:stretch>
            <a:fillRect/>
          </a:stretch>
        </p:blipFill>
        <p:spPr>
          <a:xfrm>
            <a:off x="581192" y="1771650"/>
            <a:ext cx="3405021" cy="4134402"/>
          </a:xfrm>
        </p:spPr>
      </p:pic>
      <p:pic>
        <p:nvPicPr>
          <p:cNvPr id="7" name="Picture 6">
            <a:extLst>
              <a:ext uri="{FF2B5EF4-FFF2-40B4-BE49-F238E27FC236}">
                <a16:creationId xmlns:a16="http://schemas.microsoft.com/office/drawing/2014/main" id="{75E48CBB-B251-2515-1440-69130BA84AEC}"/>
              </a:ext>
            </a:extLst>
          </p:cNvPr>
          <p:cNvPicPr>
            <a:picLocks noChangeAspect="1"/>
          </p:cNvPicPr>
          <p:nvPr/>
        </p:nvPicPr>
        <p:blipFill>
          <a:blip r:embed="rId3"/>
          <a:stretch>
            <a:fillRect/>
          </a:stretch>
        </p:blipFill>
        <p:spPr>
          <a:xfrm>
            <a:off x="4772025" y="848517"/>
            <a:ext cx="7043738" cy="2580483"/>
          </a:xfrm>
          <a:prstGeom prst="rect">
            <a:avLst/>
          </a:prstGeom>
        </p:spPr>
      </p:pic>
      <p:pic>
        <p:nvPicPr>
          <p:cNvPr id="9" name="Picture 8">
            <a:extLst>
              <a:ext uri="{FF2B5EF4-FFF2-40B4-BE49-F238E27FC236}">
                <a16:creationId xmlns:a16="http://schemas.microsoft.com/office/drawing/2014/main" id="{5E2B2A57-2E83-8A91-2028-A2D05D5929B5}"/>
              </a:ext>
            </a:extLst>
          </p:cNvPr>
          <p:cNvPicPr>
            <a:picLocks noChangeAspect="1"/>
          </p:cNvPicPr>
          <p:nvPr/>
        </p:nvPicPr>
        <p:blipFill>
          <a:blip r:embed="rId4"/>
          <a:stretch>
            <a:fillRect/>
          </a:stretch>
        </p:blipFill>
        <p:spPr>
          <a:xfrm>
            <a:off x="4772025" y="3838851"/>
            <a:ext cx="7043738" cy="258048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1330643"/>
            <a:ext cx="11029616" cy="530296"/>
          </a:xfrm>
        </p:spPr>
        <p:txBody>
          <a:bodyPr>
            <a:noAutofit/>
          </a:bodyPr>
          <a:lstStyle/>
          <a:p>
            <a:r>
              <a:rPr lang="en-IN" sz="4400" b="1" dirty="0">
                <a:solidFill>
                  <a:schemeClr val="accent1"/>
                </a:solidFill>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E537786C-23AE-7014-34CC-6442782DA8ED}"/>
              </a:ext>
            </a:extLst>
          </p:cNvPr>
          <p:cNvSpPr>
            <a:spLocks noGrp="1" noChangeArrowheads="1"/>
          </p:cNvSpPr>
          <p:nvPr>
            <p:ph idx="1"/>
          </p:nvPr>
        </p:nvSpPr>
        <p:spPr bwMode="auto">
          <a:xfrm>
            <a:off x="581192" y="2015166"/>
            <a:ext cx="10763083"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steganography, secure data hiding in images provides an advanced method for confidential communication and data protection. By combining encryption with robust steganographic techniques, this approach ensures high imperceptibility, security, and resistance to detection. Integrating efficient algorithms and cryptographic methods enhances data confidentiality while maintaining image quality. This solution is valuable for cybersecurity, digital forensics, and secure information exchange, making it a crucial tool in protecting sensitive data against unauthorized access and cyber threats.</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702155"/>
            <a:ext cx="11029616" cy="1212369"/>
          </a:xfrm>
        </p:spPr>
        <p:txBody>
          <a:bodyPr>
            <a:noAutofit/>
          </a:bodyPr>
          <a:lstStyle/>
          <a:p>
            <a:r>
              <a:rPr lang="en-IN" sz="4400" b="1" dirty="0">
                <a:solidFill>
                  <a:schemeClr val="accent1"/>
                </a:solidFill>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b="1" dirty="0">
                <a:latin typeface="Times New Roman" panose="02020603050405020304" pitchFamily="18" charset="0"/>
                <a:cs typeface="Times New Roman" panose="02020603050405020304" pitchFamily="18" charset="0"/>
                <a:hlinkClick r:id="rId2"/>
              </a:rPr>
              <a:t>https://github.com/dishasaliyan19/Secure-data-hiding-in-images-using-steganography.git</a:t>
            </a: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hlinkClick r:id="rId3"/>
              </a:rPr>
              <a:t>https://github.com/dishasaliyan19/Secure-data-hiding-in-images-using-steganography</a:t>
            </a:r>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158</TotalTime>
  <Words>289</Words>
  <Application>Microsoft Office PowerPoint</Application>
  <PresentationFormat>Widescreen</PresentationFormat>
  <Paragraphs>48</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Yashu Disha</cp:lastModifiedBy>
  <cp:revision>28</cp:revision>
  <dcterms:created xsi:type="dcterms:W3CDTF">2021-05-26T16:50:10Z</dcterms:created>
  <dcterms:modified xsi:type="dcterms:W3CDTF">2025-02-23T07:09:45Z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