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DM Sans Bold" charset="1" panose="00000000000000000000"/>
      <p:regular r:id="rId17"/>
    </p:embeddedFont>
    <p:embeddedFont>
      <p:font typeface="DM Sans"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5.png" Type="http://schemas.openxmlformats.org/officeDocument/2006/relationships/image"/><Relationship Id="rId3" Target="../media/image2.png" Type="http://schemas.openxmlformats.org/officeDocument/2006/relationships/image"/><Relationship Id="rId30" Target="../media/image36.jpeg" Type="http://schemas.openxmlformats.org/officeDocument/2006/relationships/image"/><Relationship Id="rId31" Target="../media/image37.jpe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5.png" Type="http://schemas.openxmlformats.org/officeDocument/2006/relationships/image"/><Relationship Id="rId3" Target="../media/image2.png" Type="http://schemas.openxmlformats.org/officeDocument/2006/relationships/image"/><Relationship Id="rId30" Target="../media/image38.png" Type="http://schemas.openxmlformats.org/officeDocument/2006/relationships/image"/><Relationship Id="rId31" Target="../media/image39.png" Type="http://schemas.openxmlformats.org/officeDocument/2006/relationships/image"/><Relationship Id="rId32" Target="../media/image40.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5.png" Type="http://schemas.openxmlformats.org/officeDocument/2006/relationships/image"/><Relationship Id="rId3" Target="../media/image2.png" Type="http://schemas.openxmlformats.org/officeDocument/2006/relationships/image"/><Relationship Id="rId30" Target="../media/image41.png" Type="http://schemas.openxmlformats.org/officeDocument/2006/relationships/image"/><Relationship Id="rId31" Target="../media/image4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304809" y="1343025"/>
            <a:ext cx="10910396" cy="3200911"/>
          </a:xfrm>
          <a:prstGeom prst="rect">
            <a:avLst/>
          </a:prstGeom>
        </p:spPr>
        <p:txBody>
          <a:bodyPr anchor="t" rtlCol="false" tIns="0" lIns="0" bIns="0" rIns="0">
            <a:spAutoFit/>
          </a:bodyPr>
          <a:lstStyle/>
          <a:p>
            <a:pPr algn="ctr">
              <a:lnSpc>
                <a:spcPts val="12218"/>
              </a:lnSpc>
            </a:pPr>
            <a:r>
              <a:rPr lang="en-US" sz="12998">
                <a:solidFill>
                  <a:srgbClr val="000000"/>
                </a:solidFill>
                <a:latin typeface="DM Sans Bold"/>
              </a:rPr>
              <a:t>Major Project </a:t>
            </a:r>
          </a:p>
          <a:p>
            <a:pPr algn="ctr">
              <a:lnSpc>
                <a:spcPts val="12218"/>
              </a:lnSpc>
            </a:pPr>
            <a:r>
              <a:rPr lang="en-US" sz="12998">
                <a:solidFill>
                  <a:srgbClr val="000000"/>
                </a:solidFill>
                <a:latin typeface="DM Sans Bold"/>
              </a:rPr>
              <a:t>Fit</a:t>
            </a:r>
            <a:r>
              <a:rPr lang="en-US" sz="12998">
                <a:solidFill>
                  <a:srgbClr val="000000"/>
                </a:solidFill>
                <a:latin typeface="DM Sans Bold"/>
              </a:rPr>
              <a:t>-</a:t>
            </a:r>
            <a:r>
              <a:rPr lang="en-US" sz="12998">
                <a:solidFill>
                  <a:srgbClr val="FFCC00"/>
                </a:solidFill>
                <a:latin typeface="DM Sans Bold"/>
              </a:rPr>
              <a:t>Me</a:t>
            </a:r>
          </a:p>
        </p:txBody>
      </p:sp>
      <p:sp>
        <p:nvSpPr>
          <p:cNvPr name="TextBox 18" id="18"/>
          <p:cNvSpPr txBox="true"/>
          <p:nvPr/>
        </p:nvSpPr>
        <p:spPr>
          <a:xfrm rot="0">
            <a:off x="4914102" y="5469616"/>
            <a:ext cx="8459795" cy="3339937"/>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Presented  by </a:t>
            </a:r>
          </a:p>
          <a:p>
            <a:pPr algn="ctr">
              <a:lnSpc>
                <a:spcPts val="4381"/>
              </a:lnSpc>
            </a:pPr>
            <a:r>
              <a:rPr lang="en-US" sz="4381" spc="-87">
                <a:solidFill>
                  <a:srgbClr val="000000"/>
                </a:solidFill>
                <a:latin typeface="DM Sans Bold"/>
              </a:rPr>
              <a:t>Lakshay Yadav 21csu342 </a:t>
            </a:r>
          </a:p>
          <a:p>
            <a:pPr algn="ctr">
              <a:lnSpc>
                <a:spcPts val="4381"/>
              </a:lnSpc>
            </a:pPr>
            <a:r>
              <a:rPr lang="en-US" sz="4381" spc="-87">
                <a:solidFill>
                  <a:srgbClr val="000000"/>
                </a:solidFill>
                <a:latin typeface="DM Sans Bold"/>
              </a:rPr>
              <a:t>Disha Taneja 21csu391</a:t>
            </a:r>
          </a:p>
          <a:p>
            <a:pPr algn="ctr">
              <a:lnSpc>
                <a:spcPts val="4381"/>
              </a:lnSpc>
            </a:pPr>
            <a:r>
              <a:rPr lang="en-US" sz="4381" spc="-87">
                <a:solidFill>
                  <a:srgbClr val="000000"/>
                </a:solidFill>
                <a:latin typeface="DM Sans Bold"/>
              </a:rPr>
              <a:t>Geet Khanna 21csu346</a:t>
            </a:r>
          </a:p>
          <a:p>
            <a:pPr algn="ctr">
              <a:lnSpc>
                <a:spcPts val="4381"/>
              </a:lnSpc>
            </a:pPr>
            <a:r>
              <a:rPr lang="en-US" sz="4381" spc="-87">
                <a:solidFill>
                  <a:srgbClr val="000000"/>
                </a:solidFill>
                <a:latin typeface="DM Sans Bold"/>
              </a:rPr>
              <a:t>Ishita Bindal 21csu493</a:t>
            </a:r>
          </a:p>
          <a:p>
            <a:pPr algn="ctr">
              <a:lnSpc>
                <a:spcPts val="4381"/>
              </a:lnSpc>
            </a:pPr>
            <a:r>
              <a:rPr lang="en-US" sz="4381" spc="-87">
                <a:solidFill>
                  <a:srgbClr val="000000"/>
                </a:solidFill>
                <a:latin typeface="DM Sans Bold"/>
              </a:rPr>
              <a:t>Sanchit Bajaj 21csu305</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2025163" y="2383334"/>
            <a:ext cx="7156902" cy="2024293"/>
          </a:xfrm>
          <a:prstGeom prst="rect">
            <a:avLst/>
          </a:prstGeom>
        </p:spPr>
        <p:txBody>
          <a:bodyPr anchor="t" rtlCol="false" tIns="0" lIns="0" bIns="0" rIns="0">
            <a:spAutoFit/>
          </a:bodyPr>
          <a:lstStyle/>
          <a:p>
            <a:pPr algn="l">
              <a:lnSpc>
                <a:spcPts val="7760"/>
              </a:lnSpc>
            </a:pPr>
            <a:r>
              <a:rPr lang="en-US" sz="8000">
                <a:solidFill>
                  <a:srgbClr val="000000"/>
                </a:solidFill>
                <a:latin typeface="DM Sans Bold"/>
              </a:rPr>
              <a:t>Upcoming Features</a:t>
            </a:r>
          </a:p>
        </p:txBody>
      </p:sp>
      <p:sp>
        <p:nvSpPr>
          <p:cNvPr name="TextBox 4" id="4"/>
          <p:cNvSpPr txBox="true"/>
          <p:nvPr/>
        </p:nvSpPr>
        <p:spPr>
          <a:xfrm rot="0">
            <a:off x="2048542" y="5288736"/>
            <a:ext cx="14267046" cy="3318399"/>
          </a:xfrm>
          <a:prstGeom prst="rect">
            <a:avLst/>
          </a:prstGeom>
        </p:spPr>
        <p:txBody>
          <a:bodyPr anchor="t" rtlCol="false" tIns="0" lIns="0" bIns="0" rIns="0">
            <a:spAutoFit/>
          </a:bodyPr>
          <a:lstStyle/>
          <a:p>
            <a:pPr algn="l">
              <a:lnSpc>
                <a:spcPts val="3779"/>
              </a:lnSpc>
            </a:pPr>
            <a:r>
              <a:rPr lang="en-US" sz="2799" spc="167">
                <a:solidFill>
                  <a:srgbClr val="000000"/>
                </a:solidFill>
                <a:latin typeface="DM Sans"/>
              </a:rPr>
              <a:t>Fit-Me is a health well being application and in its further versions we tend to introduce the AI support and chatbox for enabling much more accuracy of advices and exercises with routine checkups and tracking. Further more we aim to bring features for personalized and customized workouts that suits your day to day routine.</a:t>
            </a:r>
          </a:p>
          <a:p>
            <a:pPr algn="l" marL="0" indent="0" lvl="0">
              <a:lnSpc>
                <a:spcPts val="3779"/>
              </a:lnSpc>
              <a:spcBef>
                <a:spcPct val="0"/>
              </a:spcBef>
            </a:pPr>
            <a:r>
              <a:rPr lang="en-US" sz="2799" spc="167">
                <a:solidFill>
                  <a:srgbClr val="000000"/>
                </a:solidFill>
                <a:latin typeface="DM Sans"/>
              </a:rPr>
              <a:t>Fit-Me also aims to provide medical and emergency support for the old age people.</a:t>
            </a:r>
          </a:p>
        </p:txBody>
      </p:sp>
      <p:sp>
        <p:nvSpPr>
          <p:cNvPr name="Freeform 5" id="5"/>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2924681"/>
            <a:ext cx="10910396" cy="3364382"/>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Thank You </a:t>
            </a:r>
          </a:p>
          <a:p>
            <a:pPr algn="ctr">
              <a:lnSpc>
                <a:spcPts val="12699"/>
              </a:lnSpc>
            </a:pPr>
            <a:r>
              <a:rPr lang="en-US" sz="14597">
                <a:solidFill>
                  <a:srgbClr val="000000"/>
                </a:solidFill>
                <a:latin typeface="DM Sans Bold"/>
              </a:rPr>
              <a:t>Everyone</a:t>
            </a:r>
            <a:r>
              <a:rPr lang="en-US" sz="14597">
                <a:solidFill>
                  <a:srgbClr val="000000"/>
                </a:solidFill>
                <a:latin typeface="DM Sans Bold"/>
              </a:rPr>
              <a: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1828977"/>
            <a:ext cx="7848753" cy="22821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Definition of Done (DoDs)</a:t>
            </a:r>
          </a:p>
        </p:txBody>
      </p:sp>
      <p:sp>
        <p:nvSpPr>
          <p:cNvPr name="TextBox 5" id="5"/>
          <p:cNvSpPr txBox="true"/>
          <p:nvPr/>
        </p:nvSpPr>
        <p:spPr>
          <a:xfrm rot="0">
            <a:off x="1218009" y="4073067"/>
            <a:ext cx="8954598" cy="4592355"/>
          </a:xfrm>
          <a:prstGeom prst="rect">
            <a:avLst/>
          </a:prstGeom>
        </p:spPr>
        <p:txBody>
          <a:bodyPr anchor="t" rtlCol="false" tIns="0" lIns="0" bIns="0" rIns="0">
            <a:spAutoFit/>
          </a:bodyPr>
          <a:lstStyle/>
          <a:p>
            <a:pPr algn="l" marL="541887" indent="-270944" lvl="1">
              <a:lnSpc>
                <a:spcPts val="3388"/>
              </a:lnSpc>
              <a:buFont typeface="Arial"/>
              <a:buChar char="•"/>
            </a:pPr>
            <a:r>
              <a:rPr lang="en-US" sz="2509" spc="150">
                <a:solidFill>
                  <a:srgbClr val="000000"/>
                </a:solidFill>
                <a:latin typeface="DM Sans"/>
              </a:rPr>
              <a:t>Create an app for tracking health and wellness activities such as exercise, nutrition, and mental health.</a:t>
            </a:r>
          </a:p>
          <a:p>
            <a:pPr algn="l" marL="541887" indent="-270944" lvl="1">
              <a:lnSpc>
                <a:spcPts val="3388"/>
              </a:lnSpc>
              <a:buFont typeface="Arial"/>
              <a:buChar char="•"/>
            </a:pPr>
            <a:r>
              <a:rPr lang="en-US" sz="2509" spc="150">
                <a:solidFill>
                  <a:srgbClr val="000000"/>
                </a:solidFill>
                <a:latin typeface="DM Sans"/>
              </a:rPr>
              <a:t>Implement features for logging workouts, meals, water intake, mood, etc. </a:t>
            </a:r>
          </a:p>
          <a:p>
            <a:pPr algn="l" marL="541887" indent="-270944" lvl="1">
              <a:lnSpc>
                <a:spcPts val="3388"/>
              </a:lnSpc>
              <a:buFont typeface="Arial"/>
              <a:buChar char="•"/>
            </a:pPr>
            <a:r>
              <a:rPr lang="en-US" sz="2509" spc="150">
                <a:solidFill>
                  <a:srgbClr val="000000"/>
                </a:solidFill>
                <a:latin typeface="DM Sans"/>
              </a:rPr>
              <a:t>Utilize a bottom navigation bar for easy access to different health categories. </a:t>
            </a:r>
          </a:p>
          <a:p>
            <a:pPr algn="l" marL="541887" indent="-270944" lvl="1">
              <a:lnSpc>
                <a:spcPts val="3388"/>
              </a:lnSpc>
              <a:buFont typeface="Arial"/>
              <a:buChar char="•"/>
            </a:pPr>
            <a:r>
              <a:rPr lang="en-US" sz="2509" spc="150">
                <a:solidFill>
                  <a:srgbClr val="000000"/>
                </a:solidFill>
                <a:latin typeface="DM Sans"/>
              </a:rPr>
              <a:t>Use stateless widgets to display health data and progress charts. </a:t>
            </a:r>
          </a:p>
          <a:p>
            <a:pPr algn="l" marL="541887" indent="-270944" lvl="1">
              <a:lnSpc>
                <a:spcPts val="3388"/>
              </a:lnSpc>
              <a:buFont typeface="Arial"/>
              <a:buChar char="•"/>
            </a:pPr>
            <a:r>
              <a:rPr lang="en-US" sz="2509" spc="150">
                <a:solidFill>
                  <a:srgbClr val="000000"/>
                </a:solidFill>
                <a:latin typeface="DM Sans"/>
              </a:rPr>
              <a:t>Implement input form widgets for recording health activities and goals.</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2025163" y="2223665"/>
            <a:ext cx="7156902" cy="2343633"/>
          </a:xfrm>
          <a:prstGeom prst="rect">
            <a:avLst/>
          </a:prstGeom>
        </p:spPr>
        <p:txBody>
          <a:bodyPr anchor="t" rtlCol="false" tIns="0" lIns="0" bIns="0" rIns="0">
            <a:spAutoFit/>
          </a:bodyPr>
          <a:lstStyle/>
          <a:p>
            <a:pPr algn="l">
              <a:lnSpc>
                <a:spcPts val="7760"/>
              </a:lnSpc>
            </a:pPr>
            <a:r>
              <a:rPr lang="en-US" sz="8000">
                <a:solidFill>
                  <a:srgbClr val="000000"/>
                </a:solidFill>
                <a:latin typeface="DM Sans Bold"/>
              </a:rPr>
              <a:t>About </a:t>
            </a:r>
          </a:p>
          <a:p>
            <a:pPr algn="l">
              <a:lnSpc>
                <a:spcPts val="9990"/>
              </a:lnSpc>
            </a:pPr>
            <a:r>
              <a:rPr lang="en-US" sz="10299">
                <a:solidFill>
                  <a:srgbClr val="000000"/>
                </a:solidFill>
                <a:latin typeface="DM Sans Bold"/>
              </a:rPr>
              <a:t>Fit</a:t>
            </a:r>
            <a:r>
              <a:rPr lang="en-US" sz="10299">
                <a:solidFill>
                  <a:srgbClr val="000000"/>
                </a:solidFill>
                <a:latin typeface="DM Sans Bold"/>
              </a:rPr>
              <a:t>-</a:t>
            </a:r>
            <a:r>
              <a:rPr lang="en-US" sz="10299">
                <a:solidFill>
                  <a:srgbClr val="FFCC00"/>
                </a:solidFill>
                <a:latin typeface="DM Sans Bold"/>
              </a:rPr>
              <a:t>Me</a:t>
            </a:r>
          </a:p>
        </p:txBody>
      </p:sp>
      <p:sp>
        <p:nvSpPr>
          <p:cNvPr name="TextBox 4" id="4"/>
          <p:cNvSpPr txBox="true"/>
          <p:nvPr/>
        </p:nvSpPr>
        <p:spPr>
          <a:xfrm rot="0">
            <a:off x="2048542" y="4947747"/>
            <a:ext cx="14267046" cy="2365931"/>
          </a:xfrm>
          <a:prstGeom prst="rect">
            <a:avLst/>
          </a:prstGeom>
        </p:spPr>
        <p:txBody>
          <a:bodyPr anchor="t" rtlCol="false" tIns="0" lIns="0" bIns="0" rIns="0">
            <a:spAutoFit/>
          </a:bodyPr>
          <a:lstStyle/>
          <a:p>
            <a:pPr algn="l" marL="0" indent="0" lvl="0">
              <a:lnSpc>
                <a:spcPts val="3779"/>
              </a:lnSpc>
              <a:spcBef>
                <a:spcPct val="0"/>
              </a:spcBef>
            </a:pPr>
            <a:r>
              <a:rPr lang="en-US" sz="2799" spc="167">
                <a:solidFill>
                  <a:srgbClr val="000000"/>
                </a:solidFill>
                <a:latin typeface="DM Sans"/>
              </a:rPr>
              <a:t>Introducing Fit-Me: Your all-in-one health companion. Track fitness goals, monitor nutrition, and manage stress with ease. Personalized workouts, meditation sessions, and meal plans tailored to your needs. Stay motivated, improve sleep, and boost overall well-being. Your path to a healthier lifestyle starts here. Download Fit-Me now.</a:t>
            </a:r>
          </a:p>
        </p:txBody>
      </p:sp>
      <p:sp>
        <p:nvSpPr>
          <p:cNvPr name="Freeform 5" id="5"/>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2898168"/>
            <a:ext cx="8092094"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Features</a:t>
            </a:r>
          </a:p>
        </p:txBody>
      </p:sp>
      <p:sp>
        <p:nvSpPr>
          <p:cNvPr name="TextBox 6" id="6"/>
          <p:cNvSpPr txBox="true"/>
          <p:nvPr/>
        </p:nvSpPr>
        <p:spPr>
          <a:xfrm rot="0">
            <a:off x="1504950" y="4798032"/>
            <a:ext cx="7707571" cy="2617470"/>
          </a:xfrm>
          <a:prstGeom prst="rect">
            <a:avLst/>
          </a:prstGeom>
        </p:spPr>
        <p:txBody>
          <a:bodyPr anchor="t" rtlCol="false" tIns="0" lIns="0" bIns="0" rIns="0">
            <a:spAutoFit/>
          </a:bodyPr>
          <a:lstStyle/>
          <a:p>
            <a:pPr algn="l" marL="561336" indent="-280668" lvl="1">
              <a:lnSpc>
                <a:spcPts val="3509"/>
              </a:lnSpc>
              <a:buAutoNum type="arabicPeriod" startAt="1"/>
            </a:pPr>
            <a:r>
              <a:rPr lang="en-US" sz="2599" spc="155">
                <a:solidFill>
                  <a:srgbClr val="000000"/>
                </a:solidFill>
                <a:latin typeface="DM Sans"/>
              </a:rPr>
              <a:t>Keep a track of your progress.</a:t>
            </a:r>
          </a:p>
          <a:p>
            <a:pPr algn="l" marL="561336" indent="-280668" lvl="1">
              <a:lnSpc>
                <a:spcPts val="3509"/>
              </a:lnSpc>
              <a:buAutoNum type="arabicPeriod" startAt="1"/>
            </a:pPr>
            <a:r>
              <a:rPr lang="en-US" sz="2599" spc="155">
                <a:solidFill>
                  <a:srgbClr val="000000"/>
                </a:solidFill>
                <a:latin typeface="DM Sans"/>
              </a:rPr>
              <a:t>Muliple categories helps to bring clarity.</a:t>
            </a:r>
          </a:p>
          <a:p>
            <a:pPr algn="l" marL="561336" indent="-280668" lvl="1">
              <a:lnSpc>
                <a:spcPts val="3509"/>
              </a:lnSpc>
              <a:buAutoNum type="arabicPeriod" startAt="1"/>
            </a:pPr>
            <a:r>
              <a:rPr lang="en-US" sz="2599" spc="155">
                <a:solidFill>
                  <a:srgbClr val="000000"/>
                </a:solidFill>
                <a:latin typeface="DM Sans"/>
              </a:rPr>
              <a:t>AI support and chatbox.</a:t>
            </a:r>
          </a:p>
          <a:p>
            <a:pPr algn="l" marL="561336" indent="-280668" lvl="1">
              <a:lnSpc>
                <a:spcPts val="3509"/>
              </a:lnSpc>
              <a:buAutoNum type="arabicPeriod" startAt="1"/>
            </a:pPr>
            <a:r>
              <a:rPr lang="en-US" sz="2599" spc="155">
                <a:solidFill>
                  <a:srgbClr val="000000"/>
                </a:solidFill>
                <a:latin typeface="DM Sans"/>
              </a:rPr>
              <a:t>Personalized workout plans.</a:t>
            </a:r>
          </a:p>
          <a:p>
            <a:pPr algn="l" marL="561336" indent="-280668" lvl="1">
              <a:lnSpc>
                <a:spcPts val="3509"/>
              </a:lnSpc>
              <a:buAutoNum type="arabicPeriod" startAt="1"/>
            </a:pPr>
            <a:r>
              <a:rPr lang="en-US" sz="2599" spc="155">
                <a:solidFill>
                  <a:srgbClr val="000000"/>
                </a:solidFill>
                <a:latin typeface="DM Sans"/>
              </a:rPr>
              <a:t>Customizable workout plans.</a:t>
            </a:r>
          </a:p>
          <a:p>
            <a:pPr algn="l" marL="561336" indent="-280668" lvl="1">
              <a:lnSpc>
                <a:spcPts val="3509"/>
              </a:lnSpc>
              <a:spcBef>
                <a:spcPct val="0"/>
              </a:spcBef>
              <a:buAutoNum type="arabicPeriod" startAt="1"/>
            </a:pPr>
            <a:r>
              <a:rPr lang="en-US" sz="2599" spc="155">
                <a:solidFill>
                  <a:srgbClr val="000000"/>
                </a:solidFill>
                <a:latin typeface="DM Sans"/>
              </a:rPr>
              <a:t>Regular checkup tracking.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1346079" y="375023"/>
            <a:ext cx="4290740" cy="9214573"/>
          </a:xfrm>
          <a:custGeom>
            <a:avLst/>
            <a:gdLst/>
            <a:ahLst/>
            <a:cxnLst/>
            <a:rect r="r" b="b" t="t" l="l"/>
            <a:pathLst>
              <a:path h="9214573" w="4290740">
                <a:moveTo>
                  <a:pt x="0" y="0"/>
                </a:moveTo>
                <a:lnTo>
                  <a:pt x="4290740" y="0"/>
                </a:lnTo>
                <a:lnTo>
                  <a:pt x="4290740" y="9214573"/>
                </a:lnTo>
                <a:lnTo>
                  <a:pt x="0" y="9214573"/>
                </a:lnTo>
                <a:lnTo>
                  <a:pt x="0" y="0"/>
                </a:lnTo>
                <a:close/>
              </a:path>
            </a:pathLst>
          </a:custGeom>
          <a:blipFill>
            <a:blip r:embed="rId3"/>
            <a:stretch>
              <a:fillRect l="0" t="0" r="-1173" b="0"/>
            </a:stretch>
          </a:blipFill>
        </p:spPr>
      </p:sp>
      <p:sp>
        <p:nvSpPr>
          <p:cNvPr name="TextBox 4" id="4"/>
          <p:cNvSpPr txBox="true"/>
          <p:nvPr/>
        </p:nvSpPr>
        <p:spPr>
          <a:xfrm rot="0">
            <a:off x="1504950" y="565523"/>
            <a:ext cx="8092094" cy="2282123"/>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Project Structure</a:t>
            </a:r>
          </a:p>
        </p:txBody>
      </p:sp>
      <p:sp>
        <p:nvSpPr>
          <p:cNvPr name="TextBox 5" id="5"/>
          <p:cNvSpPr txBox="true"/>
          <p:nvPr/>
        </p:nvSpPr>
        <p:spPr>
          <a:xfrm rot="0">
            <a:off x="1756689" y="3084474"/>
            <a:ext cx="6203668" cy="7796339"/>
          </a:xfrm>
          <a:prstGeom prst="rect">
            <a:avLst/>
          </a:prstGeom>
        </p:spPr>
        <p:txBody>
          <a:bodyPr anchor="t" rtlCol="false" tIns="0" lIns="0" bIns="0" rIns="0">
            <a:spAutoFit/>
          </a:bodyPr>
          <a:lstStyle/>
          <a:p>
            <a:pPr algn="l">
              <a:lnSpc>
                <a:spcPts val="2970"/>
              </a:lnSpc>
            </a:pPr>
            <a:r>
              <a:rPr lang="en-US" sz="2200" spc="132">
                <a:solidFill>
                  <a:srgbClr val="000000"/>
                </a:solidFill>
                <a:latin typeface="DM Sans"/>
              </a:rPr>
              <a:t>Main components:</a:t>
            </a:r>
          </a:p>
          <a:p>
            <a:pPr algn="l">
              <a:lnSpc>
                <a:spcPts val="2970"/>
              </a:lnSpc>
            </a:pPr>
          </a:p>
          <a:p>
            <a:pPr algn="l" marL="474981" indent="-237491" lvl="1">
              <a:lnSpc>
                <a:spcPts val="2970"/>
              </a:lnSpc>
              <a:buFont typeface="Arial"/>
              <a:buChar char="•"/>
            </a:pPr>
            <a:r>
              <a:rPr lang="en-US" sz="2200" spc="132">
                <a:solidFill>
                  <a:srgbClr val="000000"/>
                </a:solidFill>
                <a:latin typeface="DM Sans"/>
              </a:rPr>
              <a:t>Models:</a:t>
            </a:r>
          </a:p>
          <a:p>
            <a:pPr algn="l">
              <a:lnSpc>
                <a:spcPts val="2970"/>
              </a:lnSpc>
            </a:pPr>
            <a:r>
              <a:rPr lang="en-US" sz="2200" spc="132">
                <a:solidFill>
                  <a:srgbClr val="000000"/>
                </a:solidFill>
                <a:latin typeface="DM Sans"/>
              </a:rPr>
              <a:t>mealModel.dart</a:t>
            </a:r>
          </a:p>
          <a:p>
            <a:pPr algn="l">
              <a:lnSpc>
                <a:spcPts val="2970"/>
              </a:lnSpc>
            </a:pPr>
            <a:r>
              <a:rPr lang="en-US" sz="2200" spc="132">
                <a:solidFill>
                  <a:srgbClr val="000000"/>
                </a:solidFill>
                <a:latin typeface="DM Sans"/>
              </a:rPr>
              <a:t>userModel.dart</a:t>
            </a:r>
          </a:p>
          <a:p>
            <a:pPr algn="l">
              <a:lnSpc>
                <a:spcPts val="2970"/>
              </a:lnSpc>
            </a:pPr>
            <a:r>
              <a:rPr lang="en-US" sz="2200" spc="132">
                <a:solidFill>
                  <a:srgbClr val="000000"/>
                </a:solidFill>
                <a:latin typeface="DM Sans"/>
              </a:rPr>
              <a:t>workoutModel.dart</a:t>
            </a:r>
          </a:p>
          <a:p>
            <a:pPr algn="l">
              <a:lnSpc>
                <a:spcPts val="2970"/>
              </a:lnSpc>
            </a:pPr>
          </a:p>
          <a:p>
            <a:pPr algn="l" marL="474981" indent="-237491" lvl="1">
              <a:lnSpc>
                <a:spcPts val="2970"/>
              </a:lnSpc>
              <a:buFont typeface="Arial"/>
              <a:buChar char="•"/>
            </a:pPr>
            <a:r>
              <a:rPr lang="en-US" sz="2200" spc="132">
                <a:solidFill>
                  <a:srgbClr val="000000"/>
                </a:solidFill>
                <a:latin typeface="DM Sans"/>
              </a:rPr>
              <a:t>Pages:</a:t>
            </a:r>
          </a:p>
          <a:p>
            <a:pPr algn="l">
              <a:lnSpc>
                <a:spcPts val="2970"/>
              </a:lnSpc>
            </a:pPr>
            <a:r>
              <a:rPr lang="en-US" sz="2200" spc="132">
                <a:solidFill>
                  <a:srgbClr val="000000"/>
                </a:solidFill>
                <a:latin typeface="DM Sans"/>
              </a:rPr>
              <a:t>dashboard.dart</a:t>
            </a:r>
          </a:p>
          <a:p>
            <a:pPr algn="l">
              <a:lnSpc>
                <a:spcPts val="2970"/>
              </a:lnSpc>
            </a:pPr>
            <a:r>
              <a:rPr lang="en-US" sz="2200" spc="132">
                <a:solidFill>
                  <a:srgbClr val="000000"/>
                </a:solidFill>
                <a:latin typeface="DM Sans"/>
              </a:rPr>
              <a:t>exercise.dart</a:t>
            </a:r>
          </a:p>
          <a:p>
            <a:pPr algn="l">
              <a:lnSpc>
                <a:spcPts val="2970"/>
              </a:lnSpc>
            </a:pPr>
            <a:r>
              <a:rPr lang="en-US" sz="2200" spc="132">
                <a:solidFill>
                  <a:srgbClr val="000000"/>
                </a:solidFill>
                <a:latin typeface="DM Sans"/>
              </a:rPr>
              <a:t>login.dart</a:t>
            </a:r>
          </a:p>
          <a:p>
            <a:pPr algn="l">
              <a:lnSpc>
                <a:spcPts val="2970"/>
              </a:lnSpc>
            </a:pPr>
            <a:r>
              <a:rPr lang="en-US" sz="2200" spc="132">
                <a:solidFill>
                  <a:srgbClr val="000000"/>
                </a:solidFill>
                <a:latin typeface="DM Sans"/>
              </a:rPr>
              <a:t>meals.dart</a:t>
            </a:r>
          </a:p>
          <a:p>
            <a:pPr algn="l">
              <a:lnSpc>
                <a:spcPts val="2970"/>
              </a:lnSpc>
            </a:pPr>
            <a:r>
              <a:rPr lang="en-US" sz="2200" spc="132">
                <a:solidFill>
                  <a:srgbClr val="000000"/>
                </a:solidFill>
                <a:latin typeface="DM Sans"/>
              </a:rPr>
              <a:t>profile.dart</a:t>
            </a:r>
          </a:p>
          <a:p>
            <a:pPr algn="l">
              <a:lnSpc>
                <a:spcPts val="2970"/>
              </a:lnSpc>
            </a:pPr>
            <a:r>
              <a:rPr lang="en-US" sz="2200" spc="132">
                <a:solidFill>
                  <a:srgbClr val="000000"/>
                </a:solidFill>
                <a:latin typeface="DM Sans"/>
              </a:rPr>
              <a:t>workouts.dart</a:t>
            </a:r>
          </a:p>
          <a:p>
            <a:pPr algn="l">
              <a:lnSpc>
                <a:spcPts val="2970"/>
              </a:lnSpc>
            </a:pPr>
          </a:p>
          <a:p>
            <a:pPr algn="l" marL="474981" indent="-237491" lvl="1">
              <a:lnSpc>
                <a:spcPts val="2970"/>
              </a:lnSpc>
              <a:buFont typeface="Arial"/>
              <a:buChar char="•"/>
            </a:pPr>
            <a:r>
              <a:rPr lang="en-US" sz="2200" spc="132">
                <a:solidFill>
                  <a:srgbClr val="000000"/>
                </a:solidFill>
                <a:latin typeface="DM Sans"/>
              </a:rPr>
              <a:t>main.dart</a:t>
            </a:r>
          </a:p>
          <a:p>
            <a:pPr algn="l" marL="474981" indent="-237491" lvl="1">
              <a:lnSpc>
                <a:spcPts val="2970"/>
              </a:lnSpc>
              <a:buFont typeface="Arial"/>
              <a:buChar char="•"/>
            </a:pPr>
            <a:r>
              <a:rPr lang="en-US" sz="2200" spc="132">
                <a:solidFill>
                  <a:srgbClr val="000000"/>
                </a:solidFill>
                <a:latin typeface="DM Sans"/>
              </a:rPr>
              <a:t>firebase_options.dart</a:t>
            </a:r>
          </a:p>
          <a:p>
            <a:pPr algn="l">
              <a:lnSpc>
                <a:spcPts val="2970"/>
              </a:lnSpc>
            </a:pPr>
          </a:p>
          <a:p>
            <a:pPr algn="l">
              <a:lnSpc>
                <a:spcPts val="2970"/>
              </a:lnSpc>
            </a:pPr>
          </a:p>
          <a:p>
            <a:pPr algn="l">
              <a:lnSpc>
                <a:spcPts val="2970"/>
              </a:lnSpc>
            </a:pPr>
          </a:p>
          <a:p>
            <a:pPr algn="l">
              <a:lnSpc>
                <a:spcPts val="297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grpSp>
        <p:nvGrpSpPr>
          <p:cNvPr name="Group 16" id="16"/>
          <p:cNvGrpSpPr>
            <a:grpSpLocks noChangeAspect="true"/>
          </p:cNvGrpSpPr>
          <p:nvPr/>
        </p:nvGrpSpPr>
        <p:grpSpPr>
          <a:xfrm rot="0">
            <a:off x="3754035" y="1808594"/>
            <a:ext cx="4186017" cy="8507032"/>
            <a:chOff x="0" y="0"/>
            <a:chExt cx="5001260" cy="10163810"/>
          </a:xfrm>
        </p:grpSpPr>
        <p:sp>
          <p:nvSpPr>
            <p:cNvPr name="Freeform 17" id="17"/>
            <p:cNvSpPr/>
            <p:nvPr/>
          </p:nvSpPr>
          <p:spPr>
            <a:xfrm flipH="false" flipV="false" rot="0">
              <a:off x="0" y="0"/>
              <a:ext cx="5000993" cy="10163632"/>
            </a:xfrm>
            <a:custGeom>
              <a:avLst/>
              <a:gdLst/>
              <a:ahLst/>
              <a:cxnLst/>
              <a:rect r="r" b="b" t="t" l="l"/>
              <a:pathLst>
                <a:path h="10163632" w="5000993">
                  <a:moveTo>
                    <a:pt x="0" y="0"/>
                  </a:moveTo>
                  <a:lnTo>
                    <a:pt x="5000993" y="0"/>
                  </a:lnTo>
                  <a:lnTo>
                    <a:pt x="5000993" y="10163632"/>
                  </a:lnTo>
                  <a:lnTo>
                    <a:pt x="0" y="10163632"/>
                  </a:lnTo>
                  <a:close/>
                </a:path>
              </a:pathLst>
            </a:custGeom>
            <a:blipFill>
              <a:blip r:embed="rId29"/>
              <a:stretch>
                <a:fillRect l="-45" t="0" r="-45" b="0"/>
              </a:stretch>
            </a:blipFill>
          </p:spPr>
        </p:sp>
        <p:sp>
          <p:nvSpPr>
            <p:cNvPr name="Freeform 18" id="18"/>
            <p:cNvSpPr/>
            <p:nvPr/>
          </p:nvSpPr>
          <p:spPr>
            <a:xfrm flipH="false" flipV="false" rot="0">
              <a:off x="338760" y="288798"/>
              <a:ext cx="4330776" cy="9398000"/>
            </a:xfrm>
            <a:custGeom>
              <a:avLst/>
              <a:gdLst/>
              <a:ahLst/>
              <a:cxnLst/>
              <a:rect r="r" b="b" t="t" l="l"/>
              <a:pathLst>
                <a:path h="9398000" w="4330776">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30"/>
              <a:stretch>
                <a:fillRect l="-12091" t="0" r="-12091" b="0"/>
              </a:stretch>
            </a:blipFill>
          </p:spPr>
        </p:sp>
      </p:grpSp>
      <p:grpSp>
        <p:nvGrpSpPr>
          <p:cNvPr name="Group 19" id="19"/>
          <p:cNvGrpSpPr>
            <a:grpSpLocks noChangeAspect="true"/>
          </p:cNvGrpSpPr>
          <p:nvPr/>
        </p:nvGrpSpPr>
        <p:grpSpPr>
          <a:xfrm rot="0">
            <a:off x="10077019" y="1779968"/>
            <a:ext cx="4200103" cy="8535658"/>
            <a:chOff x="0" y="0"/>
            <a:chExt cx="5001260" cy="10163810"/>
          </a:xfrm>
        </p:grpSpPr>
        <p:sp>
          <p:nvSpPr>
            <p:cNvPr name="Freeform 20" id="20"/>
            <p:cNvSpPr/>
            <p:nvPr/>
          </p:nvSpPr>
          <p:spPr>
            <a:xfrm flipH="false" flipV="false" rot="0">
              <a:off x="0" y="0"/>
              <a:ext cx="5000993" cy="10163632"/>
            </a:xfrm>
            <a:custGeom>
              <a:avLst/>
              <a:gdLst/>
              <a:ahLst/>
              <a:cxnLst/>
              <a:rect r="r" b="b" t="t" l="l"/>
              <a:pathLst>
                <a:path h="10163632" w="5000993">
                  <a:moveTo>
                    <a:pt x="0" y="0"/>
                  </a:moveTo>
                  <a:lnTo>
                    <a:pt x="5000993" y="0"/>
                  </a:lnTo>
                  <a:lnTo>
                    <a:pt x="5000993" y="10163632"/>
                  </a:lnTo>
                  <a:lnTo>
                    <a:pt x="0" y="10163632"/>
                  </a:lnTo>
                  <a:close/>
                </a:path>
              </a:pathLst>
            </a:custGeom>
            <a:blipFill>
              <a:blip r:embed="rId29"/>
              <a:stretch>
                <a:fillRect l="-45" t="0" r="-45" b="0"/>
              </a:stretch>
            </a:blipFill>
          </p:spPr>
        </p:sp>
        <p:sp>
          <p:nvSpPr>
            <p:cNvPr name="Freeform 21" id="21"/>
            <p:cNvSpPr/>
            <p:nvPr/>
          </p:nvSpPr>
          <p:spPr>
            <a:xfrm flipH="false" flipV="false" rot="0">
              <a:off x="338760" y="288798"/>
              <a:ext cx="4330776" cy="9398000"/>
            </a:xfrm>
            <a:custGeom>
              <a:avLst/>
              <a:gdLst/>
              <a:ahLst/>
              <a:cxnLst/>
              <a:rect r="r" b="b" t="t" l="l"/>
              <a:pathLst>
                <a:path h="9398000" w="4330776">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31"/>
              <a:stretch>
                <a:fillRect l="-10855" t="0" r="-10855" b="0"/>
              </a:stretch>
            </a:blipFill>
          </p:spPr>
        </p:sp>
      </p:grpSp>
      <p:sp>
        <p:nvSpPr>
          <p:cNvPr name="TextBox 22" id="22"/>
          <p:cNvSpPr txBox="true"/>
          <p:nvPr/>
        </p:nvSpPr>
        <p:spPr>
          <a:xfrm rot="0">
            <a:off x="3864059" y="624976"/>
            <a:ext cx="10014901" cy="90932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rPr>
              <a:t>Prototype &amp; Design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grpSp>
        <p:nvGrpSpPr>
          <p:cNvPr name="Group 16" id="16"/>
          <p:cNvGrpSpPr>
            <a:grpSpLocks noChangeAspect="true"/>
          </p:cNvGrpSpPr>
          <p:nvPr/>
        </p:nvGrpSpPr>
        <p:grpSpPr>
          <a:xfrm rot="0">
            <a:off x="1952947" y="868256"/>
            <a:ext cx="4354588" cy="8849610"/>
            <a:chOff x="0" y="0"/>
            <a:chExt cx="5001260" cy="10163810"/>
          </a:xfrm>
        </p:grpSpPr>
        <p:sp>
          <p:nvSpPr>
            <p:cNvPr name="Freeform 17" id="17"/>
            <p:cNvSpPr/>
            <p:nvPr/>
          </p:nvSpPr>
          <p:spPr>
            <a:xfrm flipH="false" flipV="false" rot="0">
              <a:off x="0" y="0"/>
              <a:ext cx="5000993" cy="10163632"/>
            </a:xfrm>
            <a:custGeom>
              <a:avLst/>
              <a:gdLst/>
              <a:ahLst/>
              <a:cxnLst/>
              <a:rect r="r" b="b" t="t" l="l"/>
              <a:pathLst>
                <a:path h="10163632" w="5000993">
                  <a:moveTo>
                    <a:pt x="0" y="0"/>
                  </a:moveTo>
                  <a:lnTo>
                    <a:pt x="5000993" y="0"/>
                  </a:lnTo>
                  <a:lnTo>
                    <a:pt x="5000993" y="10163632"/>
                  </a:lnTo>
                  <a:lnTo>
                    <a:pt x="0" y="10163632"/>
                  </a:lnTo>
                  <a:close/>
                </a:path>
              </a:pathLst>
            </a:custGeom>
            <a:blipFill>
              <a:blip r:embed="rId29"/>
              <a:stretch>
                <a:fillRect l="-45" t="0" r="-45" b="0"/>
              </a:stretch>
            </a:blipFill>
          </p:spPr>
        </p:sp>
        <p:sp>
          <p:nvSpPr>
            <p:cNvPr name="Freeform 18" id="18"/>
            <p:cNvSpPr/>
            <p:nvPr/>
          </p:nvSpPr>
          <p:spPr>
            <a:xfrm flipH="false" flipV="false" rot="0">
              <a:off x="338760" y="288798"/>
              <a:ext cx="4330776" cy="9398000"/>
            </a:xfrm>
            <a:custGeom>
              <a:avLst/>
              <a:gdLst/>
              <a:ahLst/>
              <a:cxnLst/>
              <a:rect r="r" b="b" t="t" l="l"/>
              <a:pathLst>
                <a:path h="9398000" w="4330776">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30"/>
              <a:stretch>
                <a:fillRect l="-3383" t="0" r="-3383" b="0"/>
              </a:stretch>
            </a:blipFill>
          </p:spPr>
        </p:sp>
      </p:grpSp>
      <p:grpSp>
        <p:nvGrpSpPr>
          <p:cNvPr name="Group 19" id="19"/>
          <p:cNvGrpSpPr>
            <a:grpSpLocks noChangeAspect="true"/>
          </p:cNvGrpSpPr>
          <p:nvPr/>
        </p:nvGrpSpPr>
        <p:grpSpPr>
          <a:xfrm rot="0">
            <a:off x="7351702" y="817006"/>
            <a:ext cx="4356587" cy="8853674"/>
            <a:chOff x="0" y="0"/>
            <a:chExt cx="5001260" cy="10163810"/>
          </a:xfrm>
        </p:grpSpPr>
        <p:sp>
          <p:nvSpPr>
            <p:cNvPr name="Freeform 20" id="20"/>
            <p:cNvSpPr/>
            <p:nvPr/>
          </p:nvSpPr>
          <p:spPr>
            <a:xfrm flipH="false" flipV="false" rot="0">
              <a:off x="0" y="0"/>
              <a:ext cx="5000993" cy="10163632"/>
            </a:xfrm>
            <a:custGeom>
              <a:avLst/>
              <a:gdLst/>
              <a:ahLst/>
              <a:cxnLst/>
              <a:rect r="r" b="b" t="t" l="l"/>
              <a:pathLst>
                <a:path h="10163632" w="5000993">
                  <a:moveTo>
                    <a:pt x="0" y="0"/>
                  </a:moveTo>
                  <a:lnTo>
                    <a:pt x="5000993" y="0"/>
                  </a:lnTo>
                  <a:lnTo>
                    <a:pt x="5000993" y="10163632"/>
                  </a:lnTo>
                  <a:lnTo>
                    <a:pt x="0" y="10163632"/>
                  </a:lnTo>
                  <a:close/>
                </a:path>
              </a:pathLst>
            </a:custGeom>
            <a:blipFill>
              <a:blip r:embed="rId29"/>
              <a:stretch>
                <a:fillRect l="-45" t="0" r="-45" b="0"/>
              </a:stretch>
            </a:blipFill>
          </p:spPr>
        </p:sp>
        <p:sp>
          <p:nvSpPr>
            <p:cNvPr name="Freeform 21" id="21"/>
            <p:cNvSpPr/>
            <p:nvPr/>
          </p:nvSpPr>
          <p:spPr>
            <a:xfrm flipH="false" flipV="false" rot="0">
              <a:off x="338760" y="288798"/>
              <a:ext cx="4330776" cy="9398000"/>
            </a:xfrm>
            <a:custGeom>
              <a:avLst/>
              <a:gdLst/>
              <a:ahLst/>
              <a:cxnLst/>
              <a:rect r="r" b="b" t="t" l="l"/>
              <a:pathLst>
                <a:path h="9398000" w="4330776">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31"/>
              <a:stretch>
                <a:fillRect l="-4352" t="0" r="-4352" b="0"/>
              </a:stretch>
            </a:blipFill>
          </p:spPr>
        </p:sp>
      </p:grpSp>
      <p:grpSp>
        <p:nvGrpSpPr>
          <p:cNvPr name="Group 22" id="22"/>
          <p:cNvGrpSpPr>
            <a:grpSpLocks noChangeAspect="true"/>
          </p:cNvGrpSpPr>
          <p:nvPr/>
        </p:nvGrpSpPr>
        <p:grpSpPr>
          <a:xfrm rot="0">
            <a:off x="12739370" y="817006"/>
            <a:ext cx="4306212" cy="8751299"/>
            <a:chOff x="0" y="0"/>
            <a:chExt cx="5001260" cy="10163810"/>
          </a:xfrm>
        </p:grpSpPr>
        <p:sp>
          <p:nvSpPr>
            <p:cNvPr name="Freeform 23" id="23"/>
            <p:cNvSpPr/>
            <p:nvPr/>
          </p:nvSpPr>
          <p:spPr>
            <a:xfrm flipH="false" flipV="false" rot="0">
              <a:off x="0" y="0"/>
              <a:ext cx="5000993" cy="10163632"/>
            </a:xfrm>
            <a:custGeom>
              <a:avLst/>
              <a:gdLst/>
              <a:ahLst/>
              <a:cxnLst/>
              <a:rect r="r" b="b" t="t" l="l"/>
              <a:pathLst>
                <a:path h="10163632" w="5000993">
                  <a:moveTo>
                    <a:pt x="0" y="0"/>
                  </a:moveTo>
                  <a:lnTo>
                    <a:pt x="5000993" y="0"/>
                  </a:lnTo>
                  <a:lnTo>
                    <a:pt x="5000993" y="10163632"/>
                  </a:lnTo>
                  <a:lnTo>
                    <a:pt x="0" y="10163632"/>
                  </a:lnTo>
                  <a:close/>
                </a:path>
              </a:pathLst>
            </a:custGeom>
            <a:blipFill>
              <a:blip r:embed="rId29"/>
              <a:stretch>
                <a:fillRect l="-45" t="0" r="-45" b="0"/>
              </a:stretch>
            </a:blipFill>
          </p:spPr>
        </p:sp>
        <p:sp>
          <p:nvSpPr>
            <p:cNvPr name="Freeform 24" id="24"/>
            <p:cNvSpPr/>
            <p:nvPr/>
          </p:nvSpPr>
          <p:spPr>
            <a:xfrm flipH="false" flipV="false" rot="0">
              <a:off x="338760" y="288798"/>
              <a:ext cx="4330776" cy="9398000"/>
            </a:xfrm>
            <a:custGeom>
              <a:avLst/>
              <a:gdLst/>
              <a:ahLst/>
              <a:cxnLst/>
              <a:rect r="r" b="b" t="t" l="l"/>
              <a:pathLst>
                <a:path h="9398000" w="4330776">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32"/>
              <a:stretch>
                <a:fillRect l="-2308" t="0" r="-2308" b="0"/>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grpSp>
        <p:nvGrpSpPr>
          <p:cNvPr name="Group 16" id="16"/>
          <p:cNvGrpSpPr>
            <a:grpSpLocks noChangeAspect="true"/>
          </p:cNvGrpSpPr>
          <p:nvPr/>
        </p:nvGrpSpPr>
        <p:grpSpPr>
          <a:xfrm rot="0">
            <a:off x="9728637" y="817006"/>
            <a:ext cx="4306212" cy="8751299"/>
            <a:chOff x="0" y="0"/>
            <a:chExt cx="5001260" cy="10163810"/>
          </a:xfrm>
        </p:grpSpPr>
        <p:sp>
          <p:nvSpPr>
            <p:cNvPr name="Freeform 17" id="17"/>
            <p:cNvSpPr/>
            <p:nvPr/>
          </p:nvSpPr>
          <p:spPr>
            <a:xfrm flipH="false" flipV="false" rot="0">
              <a:off x="0" y="0"/>
              <a:ext cx="5000993" cy="10163632"/>
            </a:xfrm>
            <a:custGeom>
              <a:avLst/>
              <a:gdLst/>
              <a:ahLst/>
              <a:cxnLst/>
              <a:rect r="r" b="b" t="t" l="l"/>
              <a:pathLst>
                <a:path h="10163632" w="5000993">
                  <a:moveTo>
                    <a:pt x="0" y="0"/>
                  </a:moveTo>
                  <a:lnTo>
                    <a:pt x="5000993" y="0"/>
                  </a:lnTo>
                  <a:lnTo>
                    <a:pt x="5000993" y="10163632"/>
                  </a:lnTo>
                  <a:lnTo>
                    <a:pt x="0" y="10163632"/>
                  </a:lnTo>
                  <a:close/>
                </a:path>
              </a:pathLst>
            </a:custGeom>
            <a:blipFill>
              <a:blip r:embed="rId29"/>
              <a:stretch>
                <a:fillRect l="-45" t="0" r="-45" b="0"/>
              </a:stretch>
            </a:blipFill>
          </p:spPr>
        </p:sp>
        <p:sp>
          <p:nvSpPr>
            <p:cNvPr name="Freeform 18" id="18"/>
            <p:cNvSpPr/>
            <p:nvPr/>
          </p:nvSpPr>
          <p:spPr>
            <a:xfrm flipH="false" flipV="false" rot="0">
              <a:off x="338760" y="288798"/>
              <a:ext cx="4330776" cy="9398000"/>
            </a:xfrm>
            <a:custGeom>
              <a:avLst/>
              <a:gdLst/>
              <a:ahLst/>
              <a:cxnLst/>
              <a:rect r="r" b="b" t="t" l="l"/>
              <a:pathLst>
                <a:path h="9398000" w="4330776">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30"/>
              <a:stretch>
                <a:fillRect l="-4685" t="0" r="-4685" b="0"/>
              </a:stretch>
            </a:blipFill>
          </p:spPr>
        </p:sp>
      </p:grpSp>
      <p:grpSp>
        <p:nvGrpSpPr>
          <p:cNvPr name="Group 19" id="19"/>
          <p:cNvGrpSpPr>
            <a:grpSpLocks noChangeAspect="true"/>
          </p:cNvGrpSpPr>
          <p:nvPr/>
        </p:nvGrpSpPr>
        <p:grpSpPr>
          <a:xfrm rot="0">
            <a:off x="4136549" y="817006"/>
            <a:ext cx="4306212" cy="8751299"/>
            <a:chOff x="0" y="0"/>
            <a:chExt cx="5001260" cy="10163810"/>
          </a:xfrm>
        </p:grpSpPr>
        <p:sp>
          <p:nvSpPr>
            <p:cNvPr name="Freeform 20" id="20"/>
            <p:cNvSpPr/>
            <p:nvPr/>
          </p:nvSpPr>
          <p:spPr>
            <a:xfrm flipH="false" flipV="false" rot="0">
              <a:off x="0" y="0"/>
              <a:ext cx="5000993" cy="10163632"/>
            </a:xfrm>
            <a:custGeom>
              <a:avLst/>
              <a:gdLst/>
              <a:ahLst/>
              <a:cxnLst/>
              <a:rect r="r" b="b" t="t" l="l"/>
              <a:pathLst>
                <a:path h="10163632" w="5000993">
                  <a:moveTo>
                    <a:pt x="0" y="0"/>
                  </a:moveTo>
                  <a:lnTo>
                    <a:pt x="5000993" y="0"/>
                  </a:lnTo>
                  <a:lnTo>
                    <a:pt x="5000993" y="10163632"/>
                  </a:lnTo>
                  <a:lnTo>
                    <a:pt x="0" y="10163632"/>
                  </a:lnTo>
                  <a:close/>
                </a:path>
              </a:pathLst>
            </a:custGeom>
            <a:blipFill>
              <a:blip r:embed="rId29"/>
              <a:stretch>
                <a:fillRect l="-45" t="0" r="-45" b="0"/>
              </a:stretch>
            </a:blipFill>
          </p:spPr>
        </p:sp>
        <p:sp>
          <p:nvSpPr>
            <p:cNvPr name="Freeform 21" id="21"/>
            <p:cNvSpPr/>
            <p:nvPr/>
          </p:nvSpPr>
          <p:spPr>
            <a:xfrm flipH="false" flipV="false" rot="0">
              <a:off x="338760" y="288798"/>
              <a:ext cx="4330776" cy="9398000"/>
            </a:xfrm>
            <a:custGeom>
              <a:avLst/>
              <a:gdLst/>
              <a:ahLst/>
              <a:cxnLst/>
              <a:rect r="r" b="b" t="t" l="l"/>
              <a:pathLst>
                <a:path h="9398000" w="4330776">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31"/>
              <a:stretch>
                <a:fillRect l="-4570" t="0" r="-4570" b="0"/>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5362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732501" y="1907439"/>
            <a:ext cx="8822997" cy="2282190"/>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rPr>
              <a:t>Upcoming </a:t>
            </a:r>
          </a:p>
          <a:p>
            <a:pPr algn="ctr" marL="0" indent="0" lvl="1">
              <a:lnSpc>
                <a:spcPts val="8730"/>
              </a:lnSpc>
              <a:spcBef>
                <a:spcPct val="0"/>
              </a:spcBef>
            </a:pPr>
            <a:r>
              <a:rPr lang="en-US" sz="9000">
                <a:solidFill>
                  <a:srgbClr val="000000"/>
                </a:solidFill>
                <a:latin typeface="DM Sans Bold"/>
              </a:rPr>
              <a:t>Versions</a:t>
            </a:r>
          </a:p>
        </p:txBody>
      </p:sp>
      <p:sp>
        <p:nvSpPr>
          <p:cNvPr name="TextBox 17" id="17"/>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V-</a:t>
            </a:r>
            <a:r>
              <a:rPr lang="en-US" sz="5000">
                <a:solidFill>
                  <a:srgbClr val="000000"/>
                </a:solidFill>
                <a:latin typeface="DM Sans Bold"/>
              </a:rPr>
              <a:t>1.0</a:t>
            </a:r>
          </a:p>
        </p:txBody>
      </p:sp>
      <p:sp>
        <p:nvSpPr>
          <p:cNvPr name="TextBox 18" id="18"/>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V-2.0</a:t>
            </a:r>
          </a:p>
        </p:txBody>
      </p:sp>
      <p:sp>
        <p:nvSpPr>
          <p:cNvPr name="TextBox 19" id="19"/>
          <p:cNvSpPr txBox="true"/>
          <p:nvPr/>
        </p:nvSpPr>
        <p:spPr>
          <a:xfrm rot="0">
            <a:off x="2227066" y="6447891"/>
            <a:ext cx="2646492" cy="579120"/>
          </a:xfrm>
          <a:prstGeom prst="rect">
            <a:avLst/>
          </a:prstGeom>
        </p:spPr>
        <p:txBody>
          <a:bodyPr anchor="t" rtlCol="false" tIns="0" lIns="0" bIns="0" rIns="0">
            <a:spAutoFit/>
          </a:bodyPr>
          <a:lstStyle/>
          <a:p>
            <a:pPr algn="l">
              <a:lnSpc>
                <a:spcPts val="2340"/>
              </a:lnSpc>
            </a:pPr>
            <a:r>
              <a:rPr lang="en-US" sz="1500">
                <a:solidFill>
                  <a:srgbClr val="000000"/>
                </a:solidFill>
                <a:latin typeface="DM Sans"/>
              </a:rPr>
              <a:t>Contains workout plans and different categories</a:t>
            </a:r>
          </a:p>
        </p:txBody>
      </p:sp>
      <p:sp>
        <p:nvSpPr>
          <p:cNvPr name="TextBox 20" id="20"/>
          <p:cNvSpPr txBox="true"/>
          <p:nvPr/>
        </p:nvSpPr>
        <p:spPr>
          <a:xfrm rot="0">
            <a:off x="5948468" y="6447891"/>
            <a:ext cx="2732862" cy="579120"/>
          </a:xfrm>
          <a:prstGeom prst="rect">
            <a:avLst/>
          </a:prstGeom>
        </p:spPr>
        <p:txBody>
          <a:bodyPr anchor="t" rtlCol="false" tIns="0" lIns="0" bIns="0" rIns="0">
            <a:spAutoFit/>
          </a:bodyPr>
          <a:lstStyle/>
          <a:p>
            <a:pPr algn="l">
              <a:lnSpc>
                <a:spcPts val="2340"/>
              </a:lnSpc>
            </a:pPr>
            <a:r>
              <a:rPr lang="en-US" sz="1500">
                <a:solidFill>
                  <a:srgbClr val="000000"/>
                </a:solidFill>
                <a:latin typeface="DM Sans"/>
              </a:rPr>
              <a:t>Support for regular checkups and tracking</a:t>
            </a:r>
          </a:p>
        </p:txBody>
      </p:sp>
      <p:sp>
        <p:nvSpPr>
          <p:cNvPr name="TextBox 21" id="21"/>
          <p:cNvSpPr txBox="true"/>
          <p:nvPr/>
        </p:nvSpPr>
        <p:spPr>
          <a:xfrm rot="0">
            <a:off x="9671930"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V-3.0</a:t>
            </a:r>
          </a:p>
        </p:txBody>
      </p:sp>
      <p:sp>
        <p:nvSpPr>
          <p:cNvPr name="TextBox 22" id="22"/>
          <p:cNvSpPr txBox="true"/>
          <p:nvPr/>
        </p:nvSpPr>
        <p:spPr>
          <a:xfrm rot="0">
            <a:off x="9671930" y="6447891"/>
            <a:ext cx="2747991" cy="579120"/>
          </a:xfrm>
          <a:prstGeom prst="rect">
            <a:avLst/>
          </a:prstGeom>
        </p:spPr>
        <p:txBody>
          <a:bodyPr anchor="t" rtlCol="false" tIns="0" lIns="0" bIns="0" rIns="0">
            <a:spAutoFit/>
          </a:bodyPr>
          <a:lstStyle/>
          <a:p>
            <a:pPr algn="l">
              <a:lnSpc>
                <a:spcPts val="2340"/>
              </a:lnSpc>
            </a:pPr>
            <a:r>
              <a:rPr lang="en-US" sz="1500">
                <a:solidFill>
                  <a:srgbClr val="000000"/>
                </a:solidFill>
                <a:latin typeface="DM Sans"/>
              </a:rPr>
              <a:t>Easy customizable and personalized workout plans</a:t>
            </a:r>
          </a:p>
        </p:txBody>
      </p:sp>
      <p:sp>
        <p:nvSpPr>
          <p:cNvPr name="TextBox 23" id="23"/>
          <p:cNvSpPr txBox="true"/>
          <p:nvPr/>
        </p:nvSpPr>
        <p:spPr>
          <a:xfrm rot="0">
            <a:off x="13414442"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V-4.0</a:t>
            </a:r>
          </a:p>
        </p:txBody>
      </p:sp>
      <p:sp>
        <p:nvSpPr>
          <p:cNvPr name="TextBox 24" id="24"/>
          <p:cNvSpPr txBox="true"/>
          <p:nvPr/>
        </p:nvSpPr>
        <p:spPr>
          <a:xfrm rot="0">
            <a:off x="13414442" y="6447891"/>
            <a:ext cx="2646492" cy="579120"/>
          </a:xfrm>
          <a:prstGeom prst="rect">
            <a:avLst/>
          </a:prstGeom>
        </p:spPr>
        <p:txBody>
          <a:bodyPr anchor="t" rtlCol="false" tIns="0" lIns="0" bIns="0" rIns="0">
            <a:spAutoFit/>
          </a:bodyPr>
          <a:lstStyle/>
          <a:p>
            <a:pPr algn="l">
              <a:lnSpc>
                <a:spcPts val="2340"/>
              </a:lnSpc>
            </a:pPr>
            <a:r>
              <a:rPr lang="en-US" sz="1500">
                <a:solidFill>
                  <a:srgbClr val="000000"/>
                </a:solidFill>
                <a:latin typeface="DM Sans"/>
              </a:rPr>
              <a:t>AI Support for increasing efficiency</a:t>
            </a:r>
          </a:p>
        </p:txBody>
      </p:sp>
      <p:sp>
        <p:nvSpPr>
          <p:cNvPr name="Freeform 25" id="2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7" id="2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8" id="2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DAGArRCO_xY</dc:identifier>
  <dcterms:modified xsi:type="dcterms:W3CDTF">2011-08-01T06:04:30Z</dcterms:modified>
  <cp:revision>1</cp:revision>
  <dc:title>Project presentation</dc:title>
</cp:coreProperties>
</file>